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footer3.xml" ContentType="application/vnd.openxmlformats-officedocument.wordprocessingml.footer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diagrams/data2.xml" ContentType="application/vnd.openxmlformats-officedocument.drawingml.diagramData+xml"/>
  <Override PartName="/word/diagrams/layout2.xml" ContentType="application/vnd.openxmlformats-officedocument.drawingml.diagramLayout+xml"/>
  <Override PartName="/word/diagrams/quickStyle2.xml" ContentType="application/vnd.openxmlformats-officedocument.drawingml.diagramStyle+xml"/>
  <Override PartName="/word/diagrams/colors2.xml" ContentType="application/vnd.openxmlformats-officedocument.drawingml.diagramColors+xml"/>
  <Override PartName="/word/diagrams/drawing2.xml" ContentType="application/vnd.ms-office.drawingml.diagramDrawing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footer4.xml" ContentType="application/vnd.openxmlformats-officedocument.wordprocessingml.footer+xml"/>
  <Override PartName="/word/header7.xml" ContentType="application/vnd.openxmlformats-officedocument.wordprocessingml.head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38CECF" w14:textId="2038BCC6" w:rsidR="00F76D44" w:rsidRPr="002A68FB" w:rsidRDefault="00F76D44" w:rsidP="315D0A4C">
      <w:pPr>
        <w:pStyle w:val="Forside"/>
        <w:tabs>
          <w:tab w:val="clear" w:pos="221"/>
        </w:tabs>
        <w:rPr>
          <w:rFonts w:asciiTheme="majorHAnsi" w:hAnsiTheme="majorHAnsi" w:cstheme="majorBidi"/>
          <w:b/>
          <w:bCs/>
        </w:rPr>
      </w:pPr>
      <w:r w:rsidRPr="002A68FB">
        <w:rPr>
          <w:noProof/>
          <w:lang w:eastAsia="da-DK"/>
        </w:rPr>
        <w:drawing>
          <wp:anchor distT="0" distB="0" distL="114300" distR="114300" simplePos="0" relativeHeight="251671553" behindDoc="0" locked="0" layoutInCell="1" allowOverlap="1" wp14:anchorId="40859F33" wp14:editId="61393693">
            <wp:simplePos x="0" y="0"/>
            <wp:positionH relativeFrom="column">
              <wp:posOffset>-2973706</wp:posOffset>
            </wp:positionH>
            <wp:positionV relativeFrom="paragraph">
              <wp:posOffset>-2580005</wp:posOffset>
            </wp:positionV>
            <wp:extent cx="2152015" cy="2343150"/>
            <wp:effectExtent l="0" t="0" r="635" b="0"/>
            <wp:wrapNone/>
            <wp:docPr id="17" name="Billede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flipH="1">
                      <a:off x="0" y="0"/>
                      <a:ext cx="2152015" cy="234315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V relativeFrom="margin">
              <wp14:pctHeight>0</wp14:pctHeight>
            </wp14:sizeRelV>
          </wp:anchor>
        </w:drawing>
      </w:r>
      <w:r w:rsidRPr="002A68FB">
        <w:t xml:space="preserve">Logbog i </w:t>
      </w:r>
      <w:r w:rsidRPr="002A68FB">
        <w:br/>
        <w:t>medicin-</w:t>
      </w:r>
      <w:r w:rsidRPr="002A68FB">
        <w:br/>
        <w:t>HÅNDTERING</w:t>
      </w:r>
    </w:p>
    <w:p w14:paraId="6562D99A" w14:textId="77777777" w:rsidR="00F76D44" w:rsidRPr="002A68FB" w:rsidRDefault="00F76D44" w:rsidP="00F76D44">
      <w:pPr>
        <w:pStyle w:val="Forsidemanchet"/>
        <w:rPr>
          <w:lang w:val="da-DK"/>
        </w:rPr>
      </w:pPr>
      <w:r w:rsidRPr="002A68FB">
        <w:rPr>
          <w:lang w:val="da-DK"/>
        </w:rPr>
        <w:t xml:space="preserve">Studie- og dokumentationsredskab </w:t>
      </w:r>
      <w:r w:rsidRPr="002A68FB">
        <w:rPr>
          <w:lang w:val="da-DK"/>
        </w:rPr>
        <w:br/>
        <w:t xml:space="preserve">i klinisk undervisning på </w:t>
      </w:r>
      <w:r w:rsidRPr="002A68FB">
        <w:rPr>
          <w:lang w:val="da-DK"/>
        </w:rPr>
        <w:br/>
      </w:r>
      <w:r w:rsidRPr="002A68FB">
        <w:rPr>
          <w:b/>
          <w:bCs/>
          <w:lang w:val="da-DK"/>
        </w:rPr>
        <w:t>sygeplejerskeuddannelsen</w:t>
      </w:r>
      <w:r w:rsidRPr="002A68FB">
        <w:rPr>
          <w:lang w:val="da-DK"/>
        </w:rPr>
        <w:t xml:space="preserve"> </w:t>
      </w:r>
      <w:r w:rsidRPr="002A68FB">
        <w:rPr>
          <w:lang w:val="da-DK"/>
        </w:rPr>
        <w:br/>
        <w:t>i Region Hovedstaden</w:t>
      </w:r>
    </w:p>
    <w:p w14:paraId="1C42D345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4AAFCE3D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5587E1A3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58E7FE22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570D48F9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33B56481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50DD7FDB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5C7EC9FA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0717585C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25A5816A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  <w:r w:rsidRPr="00D0685C">
        <w:rPr>
          <w:noProof/>
          <w:color w:val="auto"/>
          <w:lang w:val="da-DK" w:eastAsia="da-DK"/>
        </w:rPr>
        <w:drawing>
          <wp:anchor distT="0" distB="0" distL="114300" distR="114300" simplePos="0" relativeHeight="251669505" behindDoc="1" locked="0" layoutInCell="1" allowOverlap="1" wp14:anchorId="6AEF9771" wp14:editId="0491B56D">
            <wp:simplePos x="0" y="0"/>
            <wp:positionH relativeFrom="column">
              <wp:posOffset>-2851785</wp:posOffset>
            </wp:positionH>
            <wp:positionV relativeFrom="page">
              <wp:posOffset>8031109</wp:posOffset>
            </wp:positionV>
            <wp:extent cx="1788160" cy="955040"/>
            <wp:effectExtent l="0" t="0" r="2540" b="0"/>
            <wp:wrapNone/>
            <wp:docPr id="9" name="Billede 9" descr="Nyt navn og logo 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Billede 2" descr="Nyt navn og logo "/>
                    <pic:cNvPicPr>
                      <a:picLocks noChangeAspect="1" noChangeArrowheads="1"/>
                    </pic:cNvPicPr>
                  </pic:nvPicPr>
                  <pic:blipFill>
                    <a:blip r:embed="rId12" r:link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88160" cy="95504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anchor>
        </w:drawing>
      </w:r>
    </w:p>
    <w:p w14:paraId="596277A1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31943734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1E1685F5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611DC718" w14:textId="77777777" w:rsidR="00F76D44" w:rsidRPr="00D0685C" w:rsidRDefault="00F76D44" w:rsidP="00F76D44">
      <w:pPr>
        <w:pStyle w:val="Forsidemanchet"/>
        <w:rPr>
          <w:color w:val="auto"/>
          <w:lang w:val="da-DK"/>
        </w:rPr>
      </w:pPr>
    </w:p>
    <w:p w14:paraId="15FDAC81" w14:textId="57D78247" w:rsidR="00F76D44" w:rsidRPr="00D0685C" w:rsidRDefault="00F76D44" w:rsidP="00F76D44">
      <w:pPr>
        <w:pStyle w:val="Forsidemanchet"/>
        <w:rPr>
          <w:color w:val="auto"/>
          <w:lang w:val="da-DK"/>
        </w:rPr>
      </w:pPr>
      <w:r w:rsidRPr="00D0685C">
        <w:rPr>
          <w:noProof/>
          <w:color w:val="auto"/>
          <w:lang w:val="da-DK" w:eastAsia="da-DK"/>
        </w:rPr>
        <w:drawing>
          <wp:anchor distT="0" distB="0" distL="114300" distR="114300" simplePos="0" relativeHeight="251670529" behindDoc="1" locked="0" layoutInCell="1" allowOverlap="1" wp14:anchorId="64E9D550" wp14:editId="79A9392C">
            <wp:simplePos x="0" y="0"/>
            <wp:positionH relativeFrom="column">
              <wp:posOffset>-2972435</wp:posOffset>
            </wp:positionH>
            <wp:positionV relativeFrom="page">
              <wp:posOffset>9153789</wp:posOffset>
            </wp:positionV>
            <wp:extent cx="2005965" cy="313690"/>
            <wp:effectExtent l="0" t="0" r="0" b="0"/>
            <wp:wrapNone/>
            <wp:docPr id="11" name="Billede 11" descr="cid:image003.png@01D52520.7E9BAB5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id:image003.png@01D52520.7E9BAB50"/>
                    <pic:cNvPicPr>
                      <a:picLocks noChangeAspect="1" noChangeArrowheads="1"/>
                    </pic:cNvPicPr>
                  </pic:nvPicPr>
                  <pic:blipFill>
                    <a:blip r:embed="rId14" r:link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005965" cy="3136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anchor>
        </w:drawing>
      </w:r>
    </w:p>
    <w:p w14:paraId="3FCF8C6E" w14:textId="77777777" w:rsidR="00F76D44" w:rsidRPr="00D75F0E" w:rsidRDefault="00F76D44" w:rsidP="00F76D44">
      <w:pPr>
        <w:pStyle w:val="Forsidemanchet"/>
        <w:rPr>
          <w:lang w:val="da-DK"/>
        </w:rPr>
      </w:pPr>
    </w:p>
    <w:p w14:paraId="184B4150" w14:textId="3FA0653A" w:rsidR="00F76D44" w:rsidRPr="00DE212A" w:rsidRDefault="00F76D44" w:rsidP="00F76D44">
      <w:pPr>
        <w:pStyle w:val="Forsidemanchet"/>
        <w:rPr>
          <w:color w:val="auto"/>
          <w:lang w:val="da-DK"/>
        </w:rPr>
        <w:sectPr w:rsidR="00F76D44" w:rsidRPr="00DE212A" w:rsidSect="0063164E">
          <w:footerReference w:type="default" r:id="rId16"/>
          <w:headerReference w:type="first" r:id="rId17"/>
          <w:footerReference w:type="first" r:id="rId18"/>
          <w:pgSz w:w="11906" w:h="16838" w:code="9"/>
          <w:pgMar w:top="4678" w:right="1416" w:bottom="426" w:left="5103" w:header="709" w:footer="709" w:gutter="0"/>
          <w:cols w:space="708"/>
          <w:titlePg/>
          <w:docGrid w:linePitch="360"/>
        </w:sectPr>
      </w:pPr>
      <w:r w:rsidRPr="00614CAB">
        <w:rPr>
          <w:lang w:val="da-DK"/>
        </w:rPr>
        <w:t xml:space="preserve">Revideret </w:t>
      </w:r>
      <w:r w:rsidR="00094F33">
        <w:rPr>
          <w:lang w:val="da-DK"/>
        </w:rPr>
        <w:t>August</w:t>
      </w:r>
      <w:r w:rsidR="00542A99" w:rsidRPr="00614CAB">
        <w:rPr>
          <w:lang w:val="da-DK"/>
        </w:rPr>
        <w:t xml:space="preserve"> 202</w:t>
      </w:r>
      <w:r w:rsidR="00284B4E">
        <w:rPr>
          <w:lang w:val="da-DK"/>
        </w:rPr>
        <w:t>6</w:t>
      </w:r>
      <w:r w:rsidR="00CB4048" w:rsidRPr="00DE212A">
        <w:rPr>
          <w:color w:val="auto"/>
          <w:lang w:val="da-DK"/>
        </w:rPr>
        <w:br/>
      </w:r>
    </w:p>
    <w:p w14:paraId="6FEB1D62" w14:textId="77777777" w:rsidR="00614CAB" w:rsidRDefault="00614CAB" w:rsidP="002D487D">
      <w:pPr>
        <w:rPr>
          <w:b/>
        </w:rPr>
      </w:pPr>
    </w:p>
    <w:p w14:paraId="2279FF29" w14:textId="77777777" w:rsidR="00614CAB" w:rsidRDefault="00614CAB" w:rsidP="002D487D">
      <w:pPr>
        <w:rPr>
          <w:b/>
        </w:rPr>
      </w:pPr>
    </w:p>
    <w:p w14:paraId="628438D1" w14:textId="77777777" w:rsidR="00D8015D" w:rsidRDefault="00D8015D" w:rsidP="00D8015D">
      <w:pPr>
        <w:rPr>
          <w:b/>
        </w:rPr>
      </w:pPr>
    </w:p>
    <w:p w14:paraId="058486B1" w14:textId="77777777" w:rsidR="00D8015D" w:rsidRPr="00D0685C" w:rsidRDefault="00D8015D" w:rsidP="00D8015D">
      <w:r w:rsidRPr="00D0685C">
        <w:rPr>
          <w:noProof/>
          <w:lang w:eastAsia="da-DK"/>
        </w:rPr>
        <mc:AlternateContent>
          <mc:Choice Requires="wps">
            <w:drawing>
              <wp:anchor distT="0" distB="0" distL="114300" distR="114300" simplePos="0" relativeHeight="251678721" behindDoc="0" locked="0" layoutInCell="1" allowOverlap="1" wp14:anchorId="6EB6157D" wp14:editId="5A6344B6">
                <wp:simplePos x="0" y="0"/>
                <wp:positionH relativeFrom="column">
                  <wp:posOffset>4767772</wp:posOffset>
                </wp:positionH>
                <wp:positionV relativeFrom="paragraph">
                  <wp:posOffset>8967632</wp:posOffset>
                </wp:positionV>
                <wp:extent cx="1063256" cy="361507"/>
                <wp:effectExtent l="0" t="0" r="3810" b="635"/>
                <wp:wrapNone/>
                <wp:docPr id="3" name="Rektangel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63256" cy="361507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</a:ln>
                        <a:effectLst/>
                      </wps:spPr>
                      <wps:style>
                        <a:lnRef idx="1">
                          <a:schemeClr val="accent1"/>
                        </a:lnRef>
                        <a:fillRef idx="3">
                          <a:schemeClr val="accent1"/>
                        </a:fillRef>
                        <a:effectRef idx="2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4E35016B" w14:textId="77777777" w:rsidR="00D8015D" w:rsidRDefault="00D8015D" w:rsidP="00D8015D">
                            <w:pPr>
                              <w:jc w:val="center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w16cei="http://schemas.microsoft.com/office/word/2026/wordml/cei">
            <w:pict>
              <v:rect w14:anchorId="6EB6157D" id="Rektangel 3" o:spid="_x0000_s1026" style="position:absolute;margin-left:375.4pt;margin-top:706.1pt;width:83.7pt;height:28.45pt;z-index:25167872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aws7awIAAFQFAAAOAAAAZHJzL2Uyb0RvYy54bWysVN1r2zAQfx/sfxB6Xx2nabqFOiWkdAxK&#10;W9aOPiuylBhknXZSYmd//U6y42RdoTD2Yt/pfvf9cXXd1obtFPoKbMHzsxFnykooK7su+I/n20+f&#10;OfNB2FIYsKrge+X59fzjh6vGzdQYNmBKhYyMWD9rXME3IbhZlnm5UbXwZ+CUJaEGrEUgFtdZiaIh&#10;67XJxqPRNGsAS4cglff0etMJ+TzZ11rJ8KC1V4GZglNsIX0xfVfxm82vxGyNwm0q2Ych/iGKWlSW&#10;nA6mbkQQbIvVX6bqSiJ40OFMQp2B1pVUKQfKJh+9yuZpI5xKuVBxvBvK5P+fWXm/e3KPSGVonJ95&#10;ImMWrcY6/ik+1qZi7YdiqTYwSY/5aHo+vphyJkl2Ps0vRpexmtlR26EPXxXULBIFR2pGqpHY3fnQ&#10;QQ+Q6MyDqcrbypjExAFQS4NsJ6h1q3XeG/8DZWzEWohancHuRaXO916OiSUq7I2KWsZ+V5pVZUwl&#10;hZVm7uhSSKlsOLhN6KimydWgeP6+Yo+Pql1Ug/L4feVBI3kGGwblurKAbxkwQ8i6w1NLTvKOZGhX&#10;bd/wFZT7R2QI3WJ4J28ratad8OFRIG0C7Qxtd3igjzbQFBx6irMN4K+33iOeBpSknDW0WQX3P7cC&#10;FWfmm6XR/ZJPJnEVEzO5uBwTg6eS1anEbusl0ATkdEecTGTEB3MgNUL9QkdgEb2SSFhJvgsuAx6Y&#10;Zeg2ns6IVItFgtH6ORHu7JOThwGIw/jcvgh0/cQGmvV7OGyhmL0a3A4bW2NhsQ2gqzTVscRdXfvS&#10;0+qmvejPTLwNp3xCHY/h/DcAAAD//wMAUEsDBBQABgAIAAAAIQBirdow4wAAAA0BAAAPAAAAZHJz&#10;L2Rvd25yZXYueG1sTI9BT8JAEIXvJvyHzZB4k20bQajdEiTxYJQE0YPHobu0Dd3Z2l1K8dc7nPQ2&#10;M+/lzfey5WAb0ZvO144UxJMIhKHC6ZpKBZ8fz3dzED4gaWwcGQUX42GZj24yTLU707vpd6EUHEI+&#10;RQVVCG0qpS8qY9FPXGuItYPrLAZeu1LqDs8cbhuZRNFMWqyJP1TYmnVliuPuZBU8vW1e+y1968Pw&#10;Mt3+BLdG/LoodTseVo8gghnCnxmu+IwOOTPt3Ym0F42Ch2nE6IGF+zhJQLBlEc952F9Ps0UMMs/k&#10;/xb5LwAAAP//AwBQSwECLQAUAAYACAAAACEAtoM4kv4AAADhAQAAEwAAAAAAAAAAAAAAAAAAAAAA&#10;W0NvbnRlbnRfVHlwZXNdLnhtbFBLAQItABQABgAIAAAAIQA4/SH/1gAAAJQBAAALAAAAAAAAAAAA&#10;AAAAAC8BAABfcmVscy8ucmVsc1BLAQItABQABgAIAAAAIQDnaws7awIAAFQFAAAOAAAAAAAAAAAA&#10;AAAAAC4CAABkcnMvZTJvRG9jLnhtbFBLAQItABQABgAIAAAAIQBirdow4wAAAA0BAAAPAAAAAAAA&#10;AAAAAAAAAMUEAABkcnMvZG93bnJldi54bWxQSwUGAAAAAAQABADzAAAA1QUAAAAA&#10;" fillcolor="white [3212]" stroked="f">
                <v:textbox>
                  <w:txbxContent>
                    <w:p w14:paraId="4E35016B" w14:textId="77777777" w:rsidR="00D8015D" w:rsidRDefault="00D8015D" w:rsidP="00D8015D">
                      <w:pPr>
                        <w:jc w:val="center"/>
                      </w:pPr>
                    </w:p>
                  </w:txbxContent>
                </v:textbox>
              </v:rect>
            </w:pict>
          </mc:Fallback>
        </mc:AlternateContent>
      </w:r>
      <w:r w:rsidRPr="00D0685C">
        <w:rPr>
          <w:b/>
        </w:rPr>
        <w:t xml:space="preserve">Revideret af: </w:t>
      </w:r>
    </w:p>
    <w:p w14:paraId="482FE2D5" w14:textId="77777777" w:rsidR="00D8015D" w:rsidRPr="008601C5" w:rsidRDefault="00D8015D" w:rsidP="00D8015D">
      <w:pPr>
        <w:spacing w:line="240" w:lineRule="auto"/>
        <w:rPr>
          <w:sz w:val="24"/>
        </w:rPr>
      </w:pPr>
      <w:r w:rsidRPr="008601C5">
        <w:t xml:space="preserve">Julie Wielandt Tejmers, </w:t>
      </w:r>
      <w:r>
        <w:t>u</w:t>
      </w:r>
      <w:r w:rsidRPr="008601C5">
        <w:t>ddannelseskonsulent, Uddannelsen København Københavns Kommune</w:t>
      </w:r>
      <w:r w:rsidRPr="008601C5">
        <w:rPr>
          <w:sz w:val="24"/>
        </w:rPr>
        <w:t xml:space="preserve"> </w:t>
      </w:r>
    </w:p>
    <w:p w14:paraId="701DD77F" w14:textId="77777777" w:rsidR="00D8015D" w:rsidRPr="008601C5" w:rsidRDefault="00D8015D" w:rsidP="00D8015D">
      <w:pPr>
        <w:spacing w:line="240" w:lineRule="auto"/>
      </w:pPr>
      <w:r w:rsidRPr="008601C5">
        <w:t>Ghita Felding Jensen, uddannelseskonsulent, Hillerød Kommune</w:t>
      </w:r>
    </w:p>
    <w:p w14:paraId="43E12656" w14:textId="77777777" w:rsidR="00D8015D" w:rsidRPr="008601C5" w:rsidRDefault="00D8015D" w:rsidP="00D8015D">
      <w:pPr>
        <w:spacing w:line="240" w:lineRule="auto"/>
      </w:pPr>
      <w:r w:rsidRPr="008601C5">
        <w:t>Birgit Milsø, uddannelseskonsulent Rødovre Kommune</w:t>
      </w:r>
    </w:p>
    <w:p w14:paraId="249CF2AE" w14:textId="77777777" w:rsidR="00D8015D" w:rsidRDefault="00D8015D" w:rsidP="00D8015D">
      <w:pPr>
        <w:spacing w:line="240" w:lineRule="auto"/>
      </w:pPr>
      <w:r w:rsidRPr="008601C5">
        <w:t>Sarah Elton Sander, klinisk underviser, Rigshospitalet</w:t>
      </w:r>
    </w:p>
    <w:p w14:paraId="56A87F56" w14:textId="03F8AD77" w:rsidR="00E454F8" w:rsidRPr="008601C5" w:rsidRDefault="00E454F8" w:rsidP="00D8015D">
      <w:pPr>
        <w:spacing w:line="240" w:lineRule="auto"/>
      </w:pPr>
      <w:r>
        <w:t>Camilla Egenfeldt</w:t>
      </w:r>
      <w:r w:rsidR="004F264F">
        <w:t>, klinisk underviser, Bispebjerg</w:t>
      </w:r>
    </w:p>
    <w:p w14:paraId="3416D64D" w14:textId="77777777" w:rsidR="00D8015D" w:rsidRPr="008601C5" w:rsidRDefault="00D8015D" w:rsidP="00D8015D">
      <w:pPr>
        <w:spacing w:line="240" w:lineRule="auto"/>
      </w:pPr>
      <w:r w:rsidRPr="008601C5">
        <w:t>Camilla Lucht, klinisk underviser, Amager og Hvidovre Hospital</w:t>
      </w:r>
    </w:p>
    <w:p w14:paraId="6B2820AF" w14:textId="77777777" w:rsidR="00D8015D" w:rsidRPr="008601C5" w:rsidRDefault="00D8015D" w:rsidP="00D8015D">
      <w:pPr>
        <w:spacing w:line="240" w:lineRule="auto"/>
      </w:pPr>
      <w:r>
        <w:t>Alicia Puggaard</w:t>
      </w:r>
      <w:r w:rsidRPr="008601C5">
        <w:t>, klinisk underviser, Regions Hovedstadens Psykiatri</w:t>
      </w:r>
    </w:p>
    <w:p w14:paraId="7D7ADC2C" w14:textId="77777777" w:rsidR="00D8015D" w:rsidRPr="008601C5" w:rsidRDefault="00D8015D" w:rsidP="00D8015D">
      <w:pPr>
        <w:spacing w:line="240" w:lineRule="auto"/>
      </w:pPr>
      <w:r w:rsidRPr="008601C5">
        <w:t>Anja Katrine Pedersen, uddannelseskonsulent, Bornholms Hospital</w:t>
      </w:r>
    </w:p>
    <w:p w14:paraId="6D5D74E6" w14:textId="77777777" w:rsidR="00D8015D" w:rsidRPr="008601C5" w:rsidRDefault="00D8015D" w:rsidP="00D8015D">
      <w:pPr>
        <w:spacing w:line="240" w:lineRule="auto"/>
      </w:pPr>
      <w:r w:rsidRPr="008601C5">
        <w:t xml:space="preserve">Charlotte Bjørn, </w:t>
      </w:r>
      <w:r>
        <w:t>faglig</w:t>
      </w:r>
      <w:r w:rsidRPr="008601C5">
        <w:t xml:space="preserve"> koordinator, Københavns Professionshøjskole</w:t>
      </w:r>
    </w:p>
    <w:p w14:paraId="355A9191" w14:textId="77777777" w:rsidR="00D8015D" w:rsidRPr="008601C5" w:rsidRDefault="00D8015D" w:rsidP="00D8015D">
      <w:pPr>
        <w:spacing w:line="240" w:lineRule="auto"/>
      </w:pPr>
      <w:r w:rsidRPr="008601C5">
        <w:t xml:space="preserve">Karen-Marie Olesen, </w:t>
      </w:r>
      <w:r w:rsidRPr="008601C5">
        <w:rPr>
          <w:szCs w:val="20"/>
        </w:rPr>
        <w:t xml:space="preserve">lektor, </w:t>
      </w:r>
      <w:r w:rsidRPr="008601C5">
        <w:rPr>
          <w:rFonts w:eastAsia="Calibri" w:cs="Times New Roman"/>
          <w:szCs w:val="20"/>
        </w:rPr>
        <w:t>Københavns Professionshøjskole</w:t>
      </w:r>
      <w:r w:rsidRPr="008601C5">
        <w:t xml:space="preserve"> </w:t>
      </w:r>
    </w:p>
    <w:p w14:paraId="6E8F44CF" w14:textId="77777777" w:rsidR="00D8015D" w:rsidRPr="00382872" w:rsidRDefault="00D8015D" w:rsidP="00D8015D">
      <w:pPr>
        <w:spacing w:line="240" w:lineRule="auto"/>
        <w:rPr>
          <w:color w:val="FF0000"/>
        </w:rPr>
      </w:pPr>
      <w:r w:rsidRPr="00051D7D">
        <w:t>Stine Yde Freiesleben, lektor, UC Diakonissestiftelsen</w:t>
      </w:r>
      <w:r>
        <w:t xml:space="preserve"> </w:t>
      </w:r>
    </w:p>
    <w:p w14:paraId="094FB0F0" w14:textId="77777777" w:rsidR="00D8015D" w:rsidRPr="008601C5" w:rsidRDefault="00D8015D" w:rsidP="00D8015D">
      <w:pPr>
        <w:spacing w:line="240" w:lineRule="auto"/>
      </w:pPr>
      <w:r w:rsidRPr="008601C5">
        <w:t>Anne Frandsen, uddannelseskonsulent, Center for HR og Uddannelse, Region Hovedstaden</w:t>
      </w:r>
    </w:p>
    <w:p w14:paraId="5143A4DA" w14:textId="77777777" w:rsidR="00D8015D" w:rsidRPr="008601C5" w:rsidRDefault="00D8015D" w:rsidP="00D8015D">
      <w:pPr>
        <w:spacing w:line="240" w:lineRule="auto"/>
      </w:pPr>
      <w:r w:rsidRPr="008601C5">
        <w:t>Bettina Voergaard Poulsen, uddannelseskonsulent, Center for HR og Uddannelse, Region Hovedstaden</w:t>
      </w:r>
    </w:p>
    <w:p w14:paraId="2B182BD8" w14:textId="77777777" w:rsidR="00D8015D" w:rsidRPr="00B8745D" w:rsidRDefault="00D8015D" w:rsidP="00D8015D">
      <w:pPr>
        <w:spacing w:line="240" w:lineRule="auto"/>
        <w:rPr>
          <w:rFonts w:eastAsia="Calibri" w:cs="Times New Roman"/>
          <w:szCs w:val="20"/>
        </w:rPr>
      </w:pPr>
    </w:p>
    <w:p w14:paraId="5956BF7B" w14:textId="1DD314D8" w:rsidR="00D8015D" w:rsidRPr="00400BE6" w:rsidRDefault="00D8015D" w:rsidP="00D8015D">
      <w:pPr>
        <w:spacing w:line="240" w:lineRule="auto"/>
        <w:rPr>
          <w:rFonts w:eastAsia="Calibri" w:cs="Times New Roman"/>
          <w:szCs w:val="20"/>
        </w:rPr>
      </w:pPr>
      <w:r w:rsidRPr="00B8745D">
        <w:rPr>
          <w:rFonts w:eastAsia="Calibri" w:cs="Times New Roman"/>
          <w:b/>
          <w:bCs/>
          <w:szCs w:val="20"/>
        </w:rPr>
        <w:t>Dato for næste revision:</w:t>
      </w:r>
      <w:r>
        <w:rPr>
          <w:rFonts w:eastAsia="Calibri" w:cs="Times New Roman"/>
          <w:b/>
          <w:bCs/>
          <w:szCs w:val="20"/>
        </w:rPr>
        <w:t xml:space="preserve"> </w:t>
      </w:r>
      <w:r w:rsidR="00094F33">
        <w:rPr>
          <w:rFonts w:eastAsia="Calibri" w:cs="Times New Roman"/>
          <w:b/>
          <w:bCs/>
          <w:szCs w:val="20"/>
        </w:rPr>
        <w:t>december</w:t>
      </w:r>
      <w:r w:rsidR="00460EBC">
        <w:rPr>
          <w:rFonts w:eastAsia="Calibri" w:cs="Times New Roman"/>
          <w:b/>
          <w:bCs/>
          <w:szCs w:val="20"/>
        </w:rPr>
        <w:t xml:space="preserve"> 2026</w:t>
      </w:r>
    </w:p>
    <w:p w14:paraId="6FFCAC7E" w14:textId="77777777" w:rsidR="00D8015D" w:rsidRPr="00400BE6" w:rsidRDefault="00D8015D" w:rsidP="00D8015D">
      <w:pPr>
        <w:spacing w:line="240" w:lineRule="auto"/>
        <w:rPr>
          <w:rFonts w:eastAsia="Calibri" w:cs="Times New Roman"/>
          <w:szCs w:val="20"/>
        </w:rPr>
      </w:pPr>
    </w:p>
    <w:p w14:paraId="539C4A7D" w14:textId="77777777" w:rsidR="002A6FBB" w:rsidRDefault="002A6FBB" w:rsidP="0031106C">
      <w:pPr>
        <w:spacing w:line="240" w:lineRule="auto"/>
        <w:rPr>
          <w:rFonts w:eastAsia="Georgia" w:cs="Georgia"/>
          <w:b/>
          <w:bCs/>
          <w:szCs w:val="20"/>
        </w:rPr>
      </w:pPr>
    </w:p>
    <w:p w14:paraId="6A8E1142" w14:textId="77777777" w:rsidR="00595E72" w:rsidRPr="0031106C" w:rsidRDefault="00595E72" w:rsidP="0031106C">
      <w:pPr>
        <w:spacing w:line="240" w:lineRule="auto"/>
        <w:rPr>
          <w:rFonts w:eastAsia="Georgia" w:cs="Georgia"/>
          <w:b/>
          <w:bCs/>
          <w:szCs w:val="20"/>
        </w:rPr>
      </w:pPr>
    </w:p>
    <w:p w14:paraId="63D49DC9" w14:textId="2FA53696" w:rsidR="00D8015D" w:rsidRPr="00BF0371" w:rsidRDefault="00D8015D" w:rsidP="00633B87">
      <w:pPr>
        <w:spacing w:line="240" w:lineRule="auto"/>
      </w:pPr>
    </w:p>
    <w:p w14:paraId="42C442B3" w14:textId="613CB343" w:rsidR="00844CC5" w:rsidRPr="00D0685C" w:rsidRDefault="006B3B24" w:rsidP="00004E25">
      <w:pPr>
        <w:spacing w:line="240" w:lineRule="auto"/>
      </w:pPr>
      <w:r w:rsidRPr="00D0685C">
        <w:rPr>
          <w:noProof/>
          <w:lang w:eastAsia="da-DK"/>
        </w:rPr>
        <mc:AlternateContent>
          <mc:Choice Requires="wps">
            <w:drawing>
              <wp:anchor distT="0" distB="0" distL="114300" distR="114300" simplePos="0" relativeHeight="251676673" behindDoc="0" locked="0" layoutInCell="1" allowOverlap="1" wp14:anchorId="440A8867" wp14:editId="1B0D3B24">
                <wp:simplePos x="0" y="0"/>
                <wp:positionH relativeFrom="column">
                  <wp:posOffset>-111125</wp:posOffset>
                </wp:positionH>
                <wp:positionV relativeFrom="paragraph">
                  <wp:posOffset>212725</wp:posOffset>
                </wp:positionV>
                <wp:extent cx="1345565" cy="482795"/>
                <wp:effectExtent l="0" t="0" r="6985" b="0"/>
                <wp:wrapNone/>
                <wp:docPr id="1221284723" name="Rektangel 122128472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345565" cy="482795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</a:ln>
                        <a:effectLst/>
                      </wps:spPr>
                      <wps:style>
                        <a:lnRef idx="1">
                          <a:schemeClr val="accent1"/>
                        </a:lnRef>
                        <a:fillRef idx="3">
                          <a:schemeClr val="accent1"/>
                        </a:fillRef>
                        <a:effectRef idx="2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73BE0146" w14:textId="77777777" w:rsidR="00666344" w:rsidRDefault="00666344" w:rsidP="00240A2E">
                            <w:pPr>
                              <w:jc w:val="center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 xmlns:w16cei="http://schemas.microsoft.com/office/word/2026/wordml/cei">
            <w:pict>
              <v:rect w14:anchorId="440A8867" id="Rektangel 1221284723" o:spid="_x0000_s1027" style="position:absolute;margin-left:-8.75pt;margin-top:16.75pt;width:105.95pt;height:38pt;z-index:251676673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VyosbgIAAFsFAAAOAAAAZHJzL2Uyb0RvYy54bWysVN1r2zAQfx/sfxB6X52kST9CnBJSOgal&#10;LWtHnxVZSgyyTjspsbO/fifZcbKuUBh7se90v/v+mN00lWE7hb4Em/Ph2YAzZSUUpV3n/MfL3Zcr&#10;znwQthAGrMr5Xnl+M//8aVa7qRrBBkyhkJER66e1y/kmBDfNMi83qhL+DJyyJNSAlQjE4jorUNRk&#10;vTLZaDC4yGrAwiFI5T293rZCPk/2tVYyPGrtVWAm5xRbSF9M31X8ZvOZmK5RuE0puzDEP0RRidKS&#10;097UrQiCbbH8y1RVSgQPOpxJqDLQupQq5UDZDAdvsnneCKdSLlQc7/oy+f9nVj7snt0TUhlq56ee&#10;yJhFo7GKf4qPNalY+75YqglM0uPwfDyZXEw4kyQbX40uryexmtlR26EPXxVULBI5R2pGqpHY3fvQ&#10;Qg+Q6MyDKYu70pjExAFQS4NsJ6h1q/WwM/4HytiItRC1WoPti0qd77wcE0tU2BsVtYz9rjQri5hK&#10;CivN3NGlkFLZcHCb0FFNk6te8fxjxQ4fVduoeuXRx8q9RvIMNvTKVWkB3zNg+pB1i6eWnOQdydCs&#10;Gko85t31fQXF/gkZQrsf3sm7knp2L3x4EkgLQatDSx4e6aMN1DmHjuJsA/jrvfeIpzklKWc1LVjO&#10;/c+tQMWZ+WZpgq+H43HcyMSMJ5cjYvBUsjqV2G21BBqEIZ0TJxMZ8cEcSI1QvdItWESvJBJWku+c&#10;y4AHZhnaxadrItVikWC0hU6Ee/vs5GEO4ky+NK8CXTe4gUb+AQ7LKKZv5rfFxg5ZWGwD6DINd6x0&#10;W9euA7TBaT26axNPxCmfUMebOP8NAAD//wMAUEsDBBQABgAIAAAAIQDvCsbe4AAAAAoBAAAPAAAA&#10;ZHJzL2Rvd25yZXYueG1sTI/BTsMwDIbvSLxDZCRuWzq2AStNJ5jEAQHSGBw4eo3XVjROabKu4+nx&#10;TnCyLX/6/TlbDq5RPXWh9mxgMk5AERfe1lwa+Hh/HN2CChHZYuOZDBwpwDI/P8swtf7Ab9RvYqkk&#10;hEOKBqoY21TrUFTkMIx9Syy7ne8cRhm7UtsODxLuGn2VJNfaYc1yocKWVhUVX5u9M/Dw8vrcr/nb&#10;7oan+fon+hXi59GYy4vh/g5UpCH+wXDSF3XIxWnr92yDagyMJjdzQQ1Mp1JPwGI2A7WVJlnMQeeZ&#10;/v9C/gsAAP//AwBQSwECLQAUAAYACAAAACEAtoM4kv4AAADhAQAAEwAAAAAAAAAAAAAAAAAAAAAA&#10;W0NvbnRlbnRfVHlwZXNdLnhtbFBLAQItABQABgAIAAAAIQA4/SH/1gAAAJQBAAALAAAAAAAAAAAA&#10;AAAAAC8BAABfcmVscy8ucmVsc1BLAQItABQABgAIAAAAIQD8VyosbgIAAFsFAAAOAAAAAAAAAAAA&#10;AAAAAC4CAABkcnMvZTJvRG9jLnhtbFBLAQItABQABgAIAAAAIQDvCsbe4AAAAAoBAAAPAAAAAAAA&#10;AAAAAAAAAMgEAABkcnMvZG93bnJldi54bWxQSwUGAAAAAAQABADzAAAA1QUAAAAA&#10;" fillcolor="white [3212]" stroked="f">
                <v:textbox>
                  <w:txbxContent>
                    <w:p w14:paraId="73BE0146" w14:textId="77777777" w:rsidR="00666344" w:rsidRDefault="00666344" w:rsidP="00240A2E">
                      <w:pPr>
                        <w:jc w:val="center"/>
                      </w:pPr>
                    </w:p>
                  </w:txbxContent>
                </v:textbox>
              </v:rect>
            </w:pict>
          </mc:Fallback>
        </mc:AlternateContent>
      </w:r>
      <w:r w:rsidR="00844CC5" w:rsidRPr="00D0685C">
        <w:br w:type="page"/>
      </w:r>
    </w:p>
    <w:p w14:paraId="4B94D5A5" w14:textId="77777777" w:rsidR="00340178" w:rsidRPr="00D0685C" w:rsidRDefault="00340178" w:rsidP="006A3A21">
      <w:pPr>
        <w:sectPr w:rsidR="00340178" w:rsidRPr="00D0685C" w:rsidSect="00400BE6">
          <w:headerReference w:type="even" r:id="rId19"/>
          <w:headerReference w:type="default" r:id="rId20"/>
          <w:headerReference w:type="first" r:id="rId21"/>
          <w:footerReference w:type="first" r:id="rId22"/>
          <w:pgSz w:w="11906" w:h="16838" w:code="9"/>
          <w:pgMar w:top="8364" w:right="424" w:bottom="1276" w:left="567" w:header="709" w:footer="709" w:gutter="0"/>
          <w:cols w:space="708"/>
          <w:titlePg/>
          <w:docGrid w:linePitch="360"/>
        </w:sectPr>
      </w:pPr>
    </w:p>
    <w:p w14:paraId="08DDBD6C" w14:textId="15CD6A59" w:rsidR="00937DA5" w:rsidRPr="00751AAB" w:rsidRDefault="00937DA5" w:rsidP="0002688D">
      <w:pPr>
        <w:pStyle w:val="Indholdoverskrift"/>
        <w:rPr>
          <w:sz w:val="32"/>
          <w:szCs w:val="32"/>
        </w:rPr>
      </w:pPr>
      <w:r w:rsidRPr="00460EBC">
        <w:rPr>
          <w:b/>
          <w:bCs w:val="0"/>
        </w:rPr>
        <w:lastRenderedPageBreak/>
        <w:t>Indhold</w:t>
      </w:r>
      <w:r w:rsidR="009D3292" w:rsidRPr="00751AAB">
        <w:t xml:space="preserve"> </w:t>
      </w:r>
    </w:p>
    <w:p w14:paraId="3DEEC669" w14:textId="77777777" w:rsidR="00937DA5" w:rsidRPr="00751AAB" w:rsidRDefault="00937DA5" w:rsidP="00937DA5"/>
    <w:p w14:paraId="789EA9D5" w14:textId="3CF011CD" w:rsidR="00215BDC" w:rsidRPr="00751AAB" w:rsidRDefault="00313C0C">
      <w:pPr>
        <w:pStyle w:val="Indholdsfortegnelse1"/>
        <w:rPr>
          <w:rFonts w:ascii="Georgia" w:eastAsiaTheme="minorEastAsia" w:hAnsi="Georgia"/>
          <w:b w:val="0"/>
          <w:caps w:val="0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</w:rPr>
        <w:fldChar w:fldCharType="begin"/>
      </w:r>
      <w:r w:rsidRPr="00751AAB">
        <w:rPr>
          <w:rFonts w:ascii="Georgia" w:hAnsi="Georgia"/>
        </w:rPr>
        <w:instrText xml:space="preserve"> TOC \o "1-5" </w:instrText>
      </w:r>
      <w:r w:rsidRPr="00751AAB">
        <w:rPr>
          <w:rFonts w:ascii="Georgia" w:hAnsi="Georgia"/>
        </w:rPr>
        <w:fldChar w:fldCharType="separate"/>
      </w:r>
      <w:r w:rsidR="00215BDC" w:rsidRPr="00751AAB">
        <w:rPr>
          <w:rFonts w:ascii="Georgia" w:hAnsi="Georgia"/>
          <w:noProof/>
        </w:rPr>
        <w:t>Introduktion</w:t>
      </w:r>
      <w:r w:rsidR="00215BDC" w:rsidRPr="00751AAB">
        <w:rPr>
          <w:rFonts w:ascii="Georgia" w:hAnsi="Georgia"/>
          <w:noProof/>
        </w:rPr>
        <w:tab/>
      </w:r>
      <w:r w:rsidR="00215BDC" w:rsidRPr="00751AAB">
        <w:rPr>
          <w:rFonts w:ascii="Georgia" w:hAnsi="Georgia"/>
          <w:noProof/>
        </w:rPr>
        <w:fldChar w:fldCharType="begin"/>
      </w:r>
      <w:r w:rsidR="00215BDC" w:rsidRPr="00751AAB">
        <w:rPr>
          <w:rFonts w:ascii="Georgia" w:hAnsi="Georgia"/>
          <w:noProof/>
        </w:rPr>
        <w:instrText xml:space="preserve"> PAGEREF _Toc170899198 \h </w:instrText>
      </w:r>
      <w:r w:rsidR="00215BDC" w:rsidRPr="00751AAB">
        <w:rPr>
          <w:rFonts w:ascii="Georgia" w:hAnsi="Georgia"/>
          <w:noProof/>
        </w:rPr>
      </w:r>
      <w:r w:rsidR="00215BDC"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4</w:t>
      </w:r>
      <w:r w:rsidR="00215BDC" w:rsidRPr="00751AAB">
        <w:rPr>
          <w:rFonts w:ascii="Georgia" w:hAnsi="Georgia"/>
          <w:noProof/>
        </w:rPr>
        <w:fldChar w:fldCharType="end"/>
      </w:r>
    </w:p>
    <w:p w14:paraId="79E64125" w14:textId="37975B3C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Medicinhåndtering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_Toc170899199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4</w:t>
      </w:r>
      <w:r w:rsidRPr="00751AAB">
        <w:rPr>
          <w:rFonts w:ascii="Georgia" w:hAnsi="Georgia"/>
          <w:noProof/>
        </w:rPr>
        <w:fldChar w:fldCharType="end"/>
      </w:r>
    </w:p>
    <w:p w14:paraId="115E1085" w14:textId="74F8FB71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Juridiske retningslinjer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_Toc170899200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5</w:t>
      </w:r>
      <w:r w:rsidRPr="00751AAB">
        <w:rPr>
          <w:rFonts w:ascii="Georgia" w:hAnsi="Georgia"/>
          <w:noProof/>
        </w:rPr>
        <w:fldChar w:fldCharType="end"/>
      </w:r>
    </w:p>
    <w:p w14:paraId="60AC7D54" w14:textId="52484BDD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Adgang til medicin/medicinrum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_Toc170899201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6</w:t>
      </w:r>
      <w:r w:rsidRPr="00751AAB">
        <w:rPr>
          <w:rFonts w:ascii="Georgia" w:hAnsi="Georgia"/>
          <w:noProof/>
        </w:rPr>
        <w:fldChar w:fldCharType="end"/>
      </w:r>
    </w:p>
    <w:p w14:paraId="5450F680" w14:textId="3BEA817B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Quiz - Farmakologitesten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_Toc170899202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6</w:t>
      </w:r>
      <w:r w:rsidRPr="00751AAB">
        <w:rPr>
          <w:rFonts w:ascii="Georgia" w:hAnsi="Georgia"/>
          <w:noProof/>
        </w:rPr>
        <w:fldChar w:fldCharType="end"/>
      </w:r>
    </w:p>
    <w:p w14:paraId="410D776C" w14:textId="035410D5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Opbygning og anvendelse af Logbog i medicinhåndtering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_Toc170899203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7</w:t>
      </w:r>
      <w:r w:rsidRPr="00751AAB">
        <w:rPr>
          <w:rFonts w:ascii="Georgia" w:hAnsi="Georgia"/>
          <w:noProof/>
        </w:rPr>
        <w:fldChar w:fldCharType="end"/>
      </w:r>
    </w:p>
    <w:p w14:paraId="3CAB4BCB" w14:textId="3784EF47" w:rsidR="00215BDC" w:rsidRPr="00751AAB" w:rsidRDefault="00215BDC">
      <w:pPr>
        <w:pStyle w:val="Indholdsfortegnelse1"/>
        <w:rPr>
          <w:rFonts w:ascii="Georgia" w:eastAsiaTheme="minorEastAsia" w:hAnsi="Georgia"/>
          <w:b w:val="0"/>
          <w:caps w:val="0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1. del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_Toc170899204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9</w:t>
      </w:r>
      <w:r w:rsidRPr="00751AAB">
        <w:rPr>
          <w:rFonts w:ascii="Georgia" w:hAnsi="Georgia"/>
          <w:noProof/>
        </w:rPr>
        <w:fldChar w:fldCharType="end"/>
      </w:r>
    </w:p>
    <w:p w14:paraId="12877142" w14:textId="782015C9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 xml:space="preserve">2. semester –Tema: Klinisk beslutningstagen i stabile og komplekse pleje- og </w:t>
      </w:r>
      <w:r w:rsidRPr="00751AAB">
        <w:rPr>
          <w:rFonts w:ascii="Georgia" w:hAnsi="Georgia"/>
          <w:noProof/>
        </w:rPr>
        <w:br/>
        <w:t>behandlingsforløb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_Toc170899205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10</w:t>
      </w:r>
      <w:r w:rsidRPr="00751AAB">
        <w:rPr>
          <w:rFonts w:ascii="Georgia" w:hAnsi="Georgia"/>
          <w:noProof/>
        </w:rPr>
        <w:fldChar w:fldCharType="end"/>
      </w:r>
    </w:p>
    <w:p w14:paraId="7110A187" w14:textId="09A9CECD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 xml:space="preserve">3. semester – </w:t>
      </w:r>
      <w:r w:rsidRPr="00751AAB">
        <w:rPr>
          <w:rFonts w:ascii="Georgia" w:hAnsi="Georgia" w:cs="Arial"/>
          <w:noProof/>
          <w:lang w:eastAsia="da-DK"/>
        </w:rPr>
        <w:t xml:space="preserve">Tema: </w:t>
      </w:r>
      <w:r w:rsidRPr="00751AAB">
        <w:rPr>
          <w:rFonts w:ascii="Georgia" w:hAnsi="Georgia"/>
          <w:noProof/>
        </w:rPr>
        <w:t xml:space="preserve">Situationsbestemt kommunikation i samspil med patient </w:t>
      </w:r>
      <w:r w:rsidRPr="00751AAB">
        <w:rPr>
          <w:rFonts w:ascii="Georgia" w:hAnsi="Georgia"/>
          <w:noProof/>
        </w:rPr>
        <w:br/>
        <w:t>og borger, pårørende og fagprofessionelle i og på tværs af sektorer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_Toc170899206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13</w:t>
      </w:r>
      <w:r w:rsidRPr="00751AAB">
        <w:rPr>
          <w:rFonts w:ascii="Georgia" w:hAnsi="Georgia"/>
          <w:noProof/>
        </w:rPr>
        <w:fldChar w:fldCharType="end"/>
      </w:r>
    </w:p>
    <w:p w14:paraId="2611ACDC" w14:textId="14472D28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eastAsia="Times New Roman" w:hAnsi="Georgia"/>
          <w:noProof/>
        </w:rPr>
        <w:t xml:space="preserve">4. semester – </w:t>
      </w:r>
      <w:r w:rsidRPr="00751AAB">
        <w:rPr>
          <w:rFonts w:ascii="Georgia" w:hAnsi="Georgia"/>
          <w:noProof/>
          <w:lang w:eastAsia="da-DK"/>
        </w:rPr>
        <w:t xml:space="preserve">Tema: </w:t>
      </w:r>
      <w:r w:rsidRPr="00751AAB">
        <w:rPr>
          <w:rFonts w:ascii="Georgia" w:hAnsi="Georgia"/>
          <w:noProof/>
        </w:rPr>
        <w:t>Klinisk lederskab af patient- og borgerforløb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_Toc170899207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16</w:t>
      </w:r>
      <w:r w:rsidRPr="00751AAB">
        <w:rPr>
          <w:rFonts w:ascii="Georgia" w:hAnsi="Georgia"/>
          <w:noProof/>
        </w:rPr>
        <w:fldChar w:fldCharType="end"/>
      </w:r>
    </w:p>
    <w:p w14:paraId="0F212E4B" w14:textId="44FFBF23" w:rsidR="00215BDC" w:rsidRPr="00751AAB" w:rsidRDefault="00215BDC">
      <w:pPr>
        <w:pStyle w:val="Indholdsfortegnelse1"/>
        <w:rPr>
          <w:rFonts w:ascii="Georgia" w:eastAsiaTheme="minorEastAsia" w:hAnsi="Georgia"/>
          <w:b w:val="0"/>
          <w:caps w:val="0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2. del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_Toc170899208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20</w:t>
      </w:r>
      <w:r w:rsidRPr="00751AAB">
        <w:rPr>
          <w:rFonts w:ascii="Georgia" w:hAnsi="Georgia"/>
          <w:noProof/>
        </w:rPr>
        <w:fldChar w:fldCharType="end"/>
      </w:r>
    </w:p>
    <w:p w14:paraId="06F9B9D5" w14:textId="1D3A5217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 xml:space="preserve">5. semester – Tema: Sygepleje i akutte og kritiske pleje- og behandlingsforløb </w:t>
      </w:r>
      <w:r w:rsidRPr="00751AAB">
        <w:rPr>
          <w:rFonts w:ascii="Georgia" w:hAnsi="Georgia"/>
          <w:noProof/>
        </w:rPr>
        <w:br/>
        <w:t>i samspil med patienter, borgere og pårørende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_Toc170899209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21</w:t>
      </w:r>
      <w:r w:rsidRPr="00751AAB">
        <w:rPr>
          <w:rFonts w:ascii="Georgia" w:hAnsi="Georgia"/>
          <w:noProof/>
        </w:rPr>
        <w:fldChar w:fldCharType="end"/>
      </w:r>
    </w:p>
    <w:p w14:paraId="355AD7E7" w14:textId="05BCC5F8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eastAsia="Times New Roman" w:hAnsi="Georgia"/>
          <w:noProof/>
        </w:rPr>
        <w:t xml:space="preserve">6. semester – </w:t>
      </w:r>
      <w:r w:rsidRPr="00751AAB">
        <w:rPr>
          <w:rFonts w:ascii="Georgia" w:hAnsi="Georgia"/>
          <w:noProof/>
          <w:lang w:eastAsia="da-DK"/>
        </w:rPr>
        <w:t xml:space="preserve">Tema: </w:t>
      </w:r>
      <w:r w:rsidRPr="00751AAB">
        <w:rPr>
          <w:rFonts w:ascii="Georgia" w:eastAsia="Times New Roman" w:hAnsi="Georgia"/>
          <w:noProof/>
        </w:rPr>
        <w:t>Selvstændig sygeplejepraksis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_Toc170899210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24</w:t>
      </w:r>
      <w:r w:rsidRPr="00751AAB">
        <w:rPr>
          <w:rFonts w:ascii="Georgia" w:hAnsi="Georgia"/>
          <w:noProof/>
        </w:rPr>
        <w:fldChar w:fldCharType="end"/>
      </w:r>
    </w:p>
    <w:p w14:paraId="7919833E" w14:textId="3A76C294" w:rsidR="00215BDC" w:rsidRPr="00751AAB" w:rsidRDefault="00215BDC">
      <w:pPr>
        <w:pStyle w:val="Indholdsfortegnelse2"/>
        <w:rPr>
          <w:rFonts w:ascii="Georgia" w:eastAsiaTheme="minorEastAsia" w:hAnsi="Georgia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7. semester – Tema: Selvstændig sygeplejepraksis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_Toc170899211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27</w:t>
      </w:r>
      <w:r w:rsidRPr="00751AAB">
        <w:rPr>
          <w:rFonts w:ascii="Georgia" w:hAnsi="Georgia"/>
          <w:noProof/>
        </w:rPr>
        <w:fldChar w:fldCharType="end"/>
      </w:r>
    </w:p>
    <w:p w14:paraId="62CCE8EB" w14:textId="7957CBE5" w:rsidR="00215BDC" w:rsidRPr="00751AAB" w:rsidRDefault="00215BDC">
      <w:pPr>
        <w:pStyle w:val="Indholdsfortegnelse1"/>
        <w:rPr>
          <w:rFonts w:ascii="Georgia" w:eastAsiaTheme="minorEastAsia" w:hAnsi="Georgia"/>
          <w:b w:val="0"/>
          <w:caps w:val="0"/>
          <w:noProof/>
          <w:kern w:val="2"/>
          <w:sz w:val="24"/>
          <w:szCs w:val="24"/>
          <w:lang w:eastAsia="da-DK"/>
          <w14:ligatures w14:val="standardContextual"/>
        </w:rPr>
      </w:pPr>
      <w:r w:rsidRPr="00751AAB">
        <w:rPr>
          <w:rFonts w:ascii="Georgia" w:hAnsi="Georgia"/>
          <w:noProof/>
        </w:rPr>
        <w:t>Litteratur</w:t>
      </w:r>
      <w:r w:rsidRPr="00751AAB">
        <w:rPr>
          <w:rFonts w:ascii="Georgia" w:hAnsi="Georgia"/>
          <w:noProof/>
        </w:rPr>
        <w:tab/>
      </w:r>
      <w:r w:rsidRPr="00751AAB">
        <w:rPr>
          <w:rFonts w:ascii="Georgia" w:hAnsi="Georgia"/>
          <w:noProof/>
        </w:rPr>
        <w:fldChar w:fldCharType="begin"/>
      </w:r>
      <w:r w:rsidRPr="00751AAB">
        <w:rPr>
          <w:rFonts w:ascii="Georgia" w:hAnsi="Georgia"/>
          <w:noProof/>
        </w:rPr>
        <w:instrText xml:space="preserve"> PAGEREF _Toc170899212 \h </w:instrText>
      </w:r>
      <w:r w:rsidRPr="00751AAB">
        <w:rPr>
          <w:rFonts w:ascii="Georgia" w:hAnsi="Georgia"/>
          <w:noProof/>
        </w:rPr>
      </w:r>
      <w:r w:rsidRPr="00751AAB">
        <w:rPr>
          <w:rFonts w:ascii="Georgia" w:hAnsi="Georgia"/>
          <w:noProof/>
        </w:rPr>
        <w:fldChar w:fldCharType="separate"/>
      </w:r>
      <w:r w:rsidR="0031106C">
        <w:rPr>
          <w:rFonts w:ascii="Georgia" w:hAnsi="Georgia"/>
          <w:noProof/>
        </w:rPr>
        <w:t>32</w:t>
      </w:r>
      <w:r w:rsidRPr="00751AAB">
        <w:rPr>
          <w:rFonts w:ascii="Georgia" w:hAnsi="Georgia"/>
          <w:noProof/>
        </w:rPr>
        <w:fldChar w:fldCharType="end"/>
      </w:r>
    </w:p>
    <w:p w14:paraId="24CF74A5" w14:textId="6A1061E6" w:rsidR="00224EDE" w:rsidRPr="00751AAB" w:rsidRDefault="00313C0C" w:rsidP="00923280">
      <w:pPr>
        <w:tabs>
          <w:tab w:val="right" w:leader="dot" w:pos="8222"/>
          <w:tab w:val="right" w:leader="dot" w:pos="9071"/>
        </w:tabs>
        <w:ind w:right="2125"/>
      </w:pPr>
      <w:r w:rsidRPr="00751AAB">
        <w:fldChar w:fldCharType="end"/>
      </w:r>
    </w:p>
    <w:p w14:paraId="1BC87E85" w14:textId="6235A265" w:rsidR="00224EDE" w:rsidRPr="00751AAB" w:rsidRDefault="00224EDE" w:rsidP="001D419D"/>
    <w:p w14:paraId="4633AB17" w14:textId="4F5424C0" w:rsidR="000855B8" w:rsidRPr="00751AAB" w:rsidRDefault="000855B8" w:rsidP="315D0A4C">
      <w:r w:rsidRPr="00751AAB">
        <w:br w:type="page"/>
      </w:r>
    </w:p>
    <w:p w14:paraId="7AB25AED" w14:textId="3D5BD9DF" w:rsidR="000855B8" w:rsidRPr="00D0685C" w:rsidRDefault="315D0A4C" w:rsidP="001253C9">
      <w:pPr>
        <w:pStyle w:val="1Overskrift1UdenNummer"/>
        <w:tabs>
          <w:tab w:val="left" w:pos="7265"/>
        </w:tabs>
      </w:pPr>
      <w:bookmarkStart w:id="0" w:name="_Toc523305294"/>
      <w:bookmarkStart w:id="1" w:name="_Toc170899198"/>
      <w:r>
        <w:t>Introduktion</w:t>
      </w:r>
      <w:bookmarkEnd w:id="0"/>
      <w:bookmarkEnd w:id="1"/>
      <w:r w:rsidR="001253C9">
        <w:tab/>
      </w:r>
    </w:p>
    <w:p w14:paraId="499C73D9" w14:textId="0FDF5E71" w:rsidR="007D5C83" w:rsidRPr="00DE212A" w:rsidRDefault="75DFD441" w:rsidP="000855B8">
      <w:r w:rsidRPr="00D0685C">
        <w:t xml:space="preserve">Logbog i medicinhåndtering for sygeplejestuderende i Region Hovedstaden er et studie- og </w:t>
      </w:r>
      <w:r w:rsidRPr="00DE212A">
        <w:t xml:space="preserve">dokumentationsredskab, der har til hensigt at understøtte din læring inden for medicinhåndtering i </w:t>
      </w:r>
      <w:r w:rsidR="007D34C9" w:rsidRPr="00DE212A">
        <w:t xml:space="preserve">den </w:t>
      </w:r>
      <w:r w:rsidRPr="00DE212A">
        <w:t>klinisk</w:t>
      </w:r>
      <w:r w:rsidR="007D34C9" w:rsidRPr="00DE212A">
        <w:t>e</w:t>
      </w:r>
      <w:r w:rsidRPr="00DE212A">
        <w:t xml:space="preserve"> og teoretisk</w:t>
      </w:r>
      <w:r w:rsidR="007D34C9" w:rsidRPr="00DE212A">
        <w:t>e</w:t>
      </w:r>
      <w:r w:rsidRPr="00DE212A">
        <w:t xml:space="preserve"> undervisning gennem hele uddannelsen. </w:t>
      </w:r>
    </w:p>
    <w:p w14:paraId="20C4509A" w14:textId="77777777" w:rsidR="007D5C83" w:rsidRPr="00DE212A" w:rsidRDefault="007D5C83" w:rsidP="000855B8"/>
    <w:p w14:paraId="75CAFCA6" w14:textId="7D5AD5AD" w:rsidR="000855B8" w:rsidRPr="00DE212A" w:rsidRDefault="75DFD441" w:rsidP="000855B8">
      <w:pPr>
        <w:rPr>
          <w:szCs w:val="20"/>
        </w:rPr>
      </w:pPr>
      <w:r w:rsidRPr="00DE212A">
        <w:t xml:space="preserve">I dette dokument anvendes begrebet </w:t>
      </w:r>
      <w:r w:rsidRPr="00DE212A">
        <w:rPr>
          <w:i/>
          <w:iCs/>
        </w:rPr>
        <w:t xml:space="preserve">medicinhåndtering </w:t>
      </w:r>
      <w:r w:rsidRPr="00DE212A">
        <w:t xml:space="preserve">synonymt med </w:t>
      </w:r>
      <w:r w:rsidRPr="00DE212A">
        <w:rPr>
          <w:i/>
          <w:iCs/>
        </w:rPr>
        <w:t xml:space="preserve">lægemiddelhåndtering </w:t>
      </w:r>
      <w:r w:rsidRPr="00DE212A">
        <w:t>i henhold til Sundhedsdatastyrelsens Begrebsbase (Sundhedsdatastyrelsen, 2019).</w:t>
      </w:r>
    </w:p>
    <w:p w14:paraId="53128261" w14:textId="77777777" w:rsidR="000855B8" w:rsidRPr="00DE212A" w:rsidRDefault="000855B8" w:rsidP="000855B8">
      <w:pPr>
        <w:rPr>
          <w:rFonts w:cstheme="minorHAnsi"/>
          <w:szCs w:val="20"/>
        </w:rPr>
      </w:pPr>
    </w:p>
    <w:p w14:paraId="5F97478E" w14:textId="10B2330D" w:rsidR="000855B8" w:rsidRPr="00DE212A" w:rsidRDefault="000855B8" w:rsidP="000855B8">
      <w:pPr>
        <w:rPr>
          <w:rFonts w:cstheme="minorHAnsi"/>
          <w:szCs w:val="20"/>
        </w:rPr>
      </w:pPr>
      <w:r w:rsidRPr="00DE212A">
        <w:rPr>
          <w:rFonts w:cstheme="minorHAnsi"/>
          <w:szCs w:val="20"/>
        </w:rPr>
        <w:t>Logbog i medicinhåndtering er udviklet, fordi medicineringsfejl udgør en stor risiko for patientsikkerheden. Medicineringsfejl kan defineres på flere måder. Den europæiske definition er: "En medicineringsfejl er et ikke intenderet svigt i processen for lægemiddelbehandling som medfører, eller har potentialet til at medføre skade på patienten" (</w:t>
      </w:r>
      <w:proofErr w:type="spellStart"/>
      <w:r w:rsidRPr="00DE212A">
        <w:rPr>
          <w:rFonts w:cstheme="minorHAnsi"/>
          <w:szCs w:val="20"/>
        </w:rPr>
        <w:t>pro.medicin</w:t>
      </w:r>
      <w:proofErr w:type="spellEnd"/>
      <w:r w:rsidRPr="00DE212A">
        <w:rPr>
          <w:rFonts w:cstheme="minorHAnsi"/>
          <w:szCs w:val="20"/>
        </w:rPr>
        <w:t>, 20</w:t>
      </w:r>
      <w:r w:rsidR="001305BC" w:rsidRPr="00DE212A">
        <w:rPr>
          <w:rFonts w:cstheme="minorHAnsi"/>
          <w:szCs w:val="20"/>
        </w:rPr>
        <w:t>2</w:t>
      </w:r>
      <w:r w:rsidR="00442DEA">
        <w:rPr>
          <w:rFonts w:cstheme="minorHAnsi"/>
          <w:szCs w:val="20"/>
        </w:rPr>
        <w:t>3</w:t>
      </w:r>
      <w:r w:rsidRPr="00DE212A">
        <w:rPr>
          <w:rFonts w:cstheme="minorHAnsi"/>
          <w:szCs w:val="20"/>
        </w:rPr>
        <w:t xml:space="preserve">). </w:t>
      </w:r>
    </w:p>
    <w:p w14:paraId="62486C05" w14:textId="77777777" w:rsidR="000855B8" w:rsidRPr="00DE212A" w:rsidRDefault="000855B8" w:rsidP="000855B8">
      <w:pPr>
        <w:rPr>
          <w:rFonts w:cstheme="minorHAnsi"/>
          <w:szCs w:val="20"/>
        </w:rPr>
      </w:pPr>
    </w:p>
    <w:p w14:paraId="07501132" w14:textId="190CF174" w:rsidR="007D5C83" w:rsidRPr="00DE212A" w:rsidRDefault="315D0A4C" w:rsidP="315D0A4C">
      <w:r>
        <w:t xml:space="preserve">Hvert år sker der mange utilsigtede hændelser og nærhændelser i relation til medicinhåndtering.  </w:t>
      </w:r>
      <w:r w:rsidRPr="00DA30C2">
        <w:t>I 202</w:t>
      </w:r>
      <w:r w:rsidR="001A7829" w:rsidRPr="00DA30C2">
        <w:t>3</w:t>
      </w:r>
      <w:r w:rsidRPr="00DA30C2">
        <w:t xml:space="preserve"> blev der rapporteret ca. </w:t>
      </w:r>
      <w:r w:rsidR="001A7829" w:rsidRPr="00DA30C2">
        <w:t>40</w:t>
      </w:r>
      <w:r w:rsidRPr="00DA30C2">
        <w:t>0.000 utilsigtede hændelser til Dansk Patientsikkerhedsdatabase, DPSD (Styrelsen for Patientsikkerhed, 202</w:t>
      </w:r>
      <w:r w:rsidR="001A7829" w:rsidRPr="00DA30C2">
        <w:t>4</w:t>
      </w:r>
      <w:r w:rsidRPr="00DA30C2">
        <w:t>). De mest almindelige rapporterede medicineringsfejl er overdosering, manglende medicinindgift, underdosering og dermed evt. behandlingssvigt, samt navneforveksling mellem patienter og lægemidler (</w:t>
      </w:r>
      <w:proofErr w:type="spellStart"/>
      <w:r w:rsidRPr="00DA30C2">
        <w:t>pro.medicin</w:t>
      </w:r>
      <w:proofErr w:type="spellEnd"/>
      <w:r w:rsidRPr="00DA30C2">
        <w:t>, 202</w:t>
      </w:r>
      <w:r w:rsidR="00442DEA" w:rsidRPr="00DA30C2">
        <w:t>3</w:t>
      </w:r>
      <w:r w:rsidRPr="00DA30C2">
        <w:t>). Der er særligt syv risikosituationslægemidler (</w:t>
      </w:r>
      <w:proofErr w:type="spellStart"/>
      <w:r w:rsidRPr="00DA30C2">
        <w:t>antidiabetika</w:t>
      </w:r>
      <w:proofErr w:type="spellEnd"/>
      <w:r w:rsidRPr="00DA30C2">
        <w:t xml:space="preserve">, </w:t>
      </w:r>
      <w:proofErr w:type="spellStart"/>
      <w:r w:rsidRPr="00DA30C2">
        <w:t>antikoagulantia</w:t>
      </w:r>
      <w:proofErr w:type="spellEnd"/>
      <w:r w:rsidRPr="00DA30C2">
        <w:t xml:space="preserve">, </w:t>
      </w:r>
      <w:proofErr w:type="spellStart"/>
      <w:r w:rsidRPr="00DA30C2">
        <w:t>digoxin</w:t>
      </w:r>
      <w:proofErr w:type="spellEnd"/>
      <w:r w:rsidRPr="00DA30C2">
        <w:t xml:space="preserve">, gentamicin, kalium, lavdosis </w:t>
      </w:r>
      <w:proofErr w:type="spellStart"/>
      <w:r w:rsidRPr="00DA30C2">
        <w:t>methotrexat</w:t>
      </w:r>
      <w:proofErr w:type="spellEnd"/>
      <w:r w:rsidRPr="00DA30C2">
        <w:t xml:space="preserve"> og opioider), der giver anledning til utilsigtede hændelser</w:t>
      </w:r>
      <w:r>
        <w:t xml:space="preserve"> og derfor kræver en særlig opmærksomhed </w:t>
      </w:r>
      <w:r w:rsidR="007D3199">
        <w:t>(</w:t>
      </w:r>
      <w:r>
        <w:t xml:space="preserve">Styrelsen for Patientsikkerhed, </w:t>
      </w:r>
      <w:proofErr w:type="spellStart"/>
      <w:r>
        <w:t>u.å</w:t>
      </w:r>
      <w:proofErr w:type="spellEnd"/>
      <w:r w:rsidR="007D3199">
        <w:t>)</w:t>
      </w:r>
      <w:r>
        <w:t>. Derfor skal du som studerende have fokus på udvikling af kompetencer inden for medicinhåndtering.</w:t>
      </w:r>
    </w:p>
    <w:p w14:paraId="5CEEFF3F" w14:textId="77777777" w:rsidR="00AF4EA2" w:rsidRPr="00DE212A" w:rsidRDefault="00AF4EA2" w:rsidP="000855B8">
      <w:pPr>
        <w:pStyle w:val="NormalWeb"/>
        <w:spacing w:after="0"/>
        <w:rPr>
          <w:rFonts w:ascii="Georgia" w:hAnsi="Georgia" w:cstheme="minorHAnsi"/>
          <w:sz w:val="20"/>
          <w:szCs w:val="20"/>
        </w:rPr>
      </w:pPr>
    </w:p>
    <w:p w14:paraId="6EA33FB5" w14:textId="77777777" w:rsidR="000855B8" w:rsidRPr="00DE212A" w:rsidRDefault="000855B8" w:rsidP="00B11A77">
      <w:pPr>
        <w:pStyle w:val="2Overskrift2Udennummer"/>
      </w:pPr>
      <w:bookmarkStart w:id="2" w:name="_Toc170899199"/>
      <w:r w:rsidRPr="00DE212A">
        <w:t>Medicinhåndtering</w:t>
      </w:r>
      <w:bookmarkEnd w:id="2"/>
      <w:r w:rsidRPr="00DE212A">
        <w:t xml:space="preserve"> </w:t>
      </w:r>
    </w:p>
    <w:p w14:paraId="3CFD99A6" w14:textId="67452B2C" w:rsidR="000855B8" w:rsidRPr="00DE212A" w:rsidRDefault="000855B8" w:rsidP="000855B8">
      <w:pPr>
        <w:rPr>
          <w:rFonts w:cstheme="minorHAnsi"/>
          <w:szCs w:val="20"/>
        </w:rPr>
      </w:pPr>
      <w:r w:rsidRPr="00DE212A">
        <w:rPr>
          <w:rFonts w:cstheme="minorHAnsi"/>
          <w:szCs w:val="20"/>
        </w:rPr>
        <w:t>Du skal med stigende ansvar og kompetence samt under vejledning uddannes til at kunne varetage medicinhåndtering inden for s</w:t>
      </w:r>
      <w:r w:rsidR="00E8010C" w:rsidRPr="00DE212A">
        <w:rPr>
          <w:rFonts w:cstheme="minorHAnsi"/>
          <w:szCs w:val="20"/>
        </w:rPr>
        <w:t>ygeplejerskens funktionsområde.</w:t>
      </w:r>
    </w:p>
    <w:p w14:paraId="4B99056E" w14:textId="77777777" w:rsidR="000855B8" w:rsidRPr="00D0685C" w:rsidRDefault="000855B8" w:rsidP="000855B8">
      <w:pPr>
        <w:rPr>
          <w:rFonts w:cstheme="minorHAnsi"/>
          <w:szCs w:val="20"/>
        </w:rPr>
      </w:pPr>
    </w:p>
    <w:p w14:paraId="101952E0" w14:textId="74F7DD4D" w:rsidR="00224EDE" w:rsidRPr="00D0685C" w:rsidRDefault="000855B8" w:rsidP="00224EDE">
      <w:pPr>
        <w:rPr>
          <w:rFonts w:asciiTheme="majorHAnsi" w:eastAsiaTheme="majorEastAsia" w:hAnsiTheme="majorHAnsi" w:cstheme="majorBidi"/>
          <w:sz w:val="24"/>
          <w:szCs w:val="24"/>
        </w:rPr>
      </w:pPr>
      <w:r w:rsidRPr="00D0685C">
        <w:t xml:space="preserve">Medicinhåndtering omhandler alle procedurer vedrørende medicin, efter at apoteket har udleveret </w:t>
      </w:r>
      <w:r w:rsidRPr="00D0685C">
        <w:rPr>
          <w:b/>
          <w:bCs/>
        </w:rPr>
        <w:t>medicinen</w:t>
      </w:r>
      <w:r w:rsidRPr="00D0685C">
        <w:t>, herunder dispensering, administration og opbevaring af lægemidler</w:t>
      </w:r>
      <w:r w:rsidR="00224EDE" w:rsidRPr="00D0685C">
        <w:t xml:space="preserve"> (Sundheds- og Ældreministeriet, 2015)</w:t>
      </w:r>
    </w:p>
    <w:p w14:paraId="1488B3F4" w14:textId="0664CA4A" w:rsidR="4B2835A0" w:rsidRPr="00D0685C" w:rsidRDefault="4B2835A0" w:rsidP="4B2835A0">
      <w:pPr>
        <w:rPr>
          <w:rFonts w:ascii="Calibri" w:hAnsi="Calibri"/>
        </w:rPr>
      </w:pPr>
    </w:p>
    <w:p w14:paraId="4B5F3EB7" w14:textId="128A4CCE" w:rsidR="00A01690" w:rsidRPr="00D0685C" w:rsidRDefault="24D56122" w:rsidP="00AF4FF0">
      <w:r w:rsidRPr="00D0685C">
        <w:t>Medicinhåndtering opdeles i medicineringsprocessens fire trin</w:t>
      </w:r>
      <w:r w:rsidR="00F11471" w:rsidRPr="00D0685C">
        <w:t xml:space="preserve">. I </w:t>
      </w:r>
      <w:r w:rsidR="00F11471" w:rsidRPr="005167DC">
        <w:rPr>
          <w:b/>
          <w:bCs/>
        </w:rPr>
        <w:t>nedenstående</w:t>
      </w:r>
      <w:r w:rsidR="00F11471" w:rsidRPr="00D0685C">
        <w:t xml:space="preserve"> illustration kan du se </w:t>
      </w:r>
      <w:r w:rsidRPr="00D0685C">
        <w:t>eksempler på handlinger i</w:t>
      </w:r>
      <w:r w:rsidR="00F11471" w:rsidRPr="00D0685C">
        <w:t>nden for</w:t>
      </w:r>
      <w:r w:rsidRPr="00D0685C">
        <w:t xml:space="preserve"> de enkelte trin (Olsen og </w:t>
      </w:r>
      <w:proofErr w:type="spellStart"/>
      <w:r w:rsidRPr="00D0685C">
        <w:t>Hallin</w:t>
      </w:r>
      <w:proofErr w:type="spellEnd"/>
      <w:r w:rsidRPr="00D0685C">
        <w:t>, 201</w:t>
      </w:r>
      <w:r w:rsidR="00904E3F" w:rsidRPr="00D0685C">
        <w:t>9</w:t>
      </w:r>
      <w:r w:rsidR="00475BE4" w:rsidRPr="00D0685C">
        <w:t>,</w:t>
      </w:r>
      <w:r w:rsidR="00475BE4" w:rsidRPr="00D0685C">
        <w:rPr>
          <w:szCs w:val="20"/>
        </w:rPr>
        <w:t xml:space="preserve"> Sundheds- og Ældreministeriet, 2015</w:t>
      </w:r>
      <w:r w:rsidRPr="00D0685C">
        <w:t>)</w:t>
      </w:r>
      <w:r w:rsidR="00D64BF3" w:rsidRPr="00D0685C">
        <w:t>.</w:t>
      </w:r>
    </w:p>
    <w:p w14:paraId="4E9D1837" w14:textId="578CAA94" w:rsidR="00A01690" w:rsidRPr="00D0685C" w:rsidRDefault="00C45CA5" w:rsidP="00AF4FF0">
      <w:r w:rsidRPr="00D0685C">
        <w:rPr>
          <w:noProof/>
          <w:lang w:eastAsia="da-DK"/>
        </w:rPr>
        <w:drawing>
          <wp:anchor distT="0" distB="0" distL="114300" distR="114300" simplePos="0" relativeHeight="251659776" behindDoc="1" locked="0" layoutInCell="1" allowOverlap="1" wp14:anchorId="04F271B1" wp14:editId="38514428">
            <wp:simplePos x="0" y="0"/>
            <wp:positionH relativeFrom="margin">
              <wp:posOffset>426720</wp:posOffset>
            </wp:positionH>
            <wp:positionV relativeFrom="page">
              <wp:posOffset>7107979</wp:posOffset>
            </wp:positionV>
            <wp:extent cx="4996180" cy="2782570"/>
            <wp:effectExtent l="0" t="0" r="13970" b="17780"/>
            <wp:wrapTopAndBottom/>
            <wp:docPr id="1" name="Diagram 1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3" r:lo="rId24" r:qs="rId25" r:cs="rId26"/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5CB5EB27" w14:textId="1EA722EF" w:rsidR="00AF4FF0" w:rsidRPr="00607250" w:rsidRDefault="00D64BF3" w:rsidP="00AF4FF0">
      <w:r w:rsidRPr="00607250">
        <w:t>Samarbejdet med patient/borger</w:t>
      </w:r>
      <w:r w:rsidR="00431A2D" w:rsidRPr="00607250">
        <w:t>, læge og andre sundhedspersoner</w:t>
      </w:r>
      <w:r w:rsidRPr="00607250">
        <w:t xml:space="preserve"> er centralt i hele medicineringsprocesse</w:t>
      </w:r>
      <w:r w:rsidR="00E06540" w:rsidRPr="00607250">
        <w:t>n</w:t>
      </w:r>
      <w:r w:rsidR="002A4202" w:rsidRPr="00607250">
        <w:t xml:space="preserve"> </w:t>
      </w:r>
      <w:r w:rsidR="00DB5915" w:rsidRPr="00607250">
        <w:t xml:space="preserve">og </w:t>
      </w:r>
      <w:r w:rsidR="002A4202" w:rsidRPr="00607250">
        <w:t>tager udgangspunkt i patientens/borgerens viden, behov og præferencer i forhold til medicineringsprocessen</w:t>
      </w:r>
      <w:r w:rsidR="00F44CE3" w:rsidRPr="00607250">
        <w:t xml:space="preserve"> [</w:t>
      </w:r>
      <w:proofErr w:type="spellStart"/>
      <w:r w:rsidR="00F44CE3" w:rsidRPr="00607250">
        <w:t>ViBIS</w:t>
      </w:r>
      <w:proofErr w:type="spellEnd"/>
      <w:r w:rsidR="00F44CE3" w:rsidRPr="00607250">
        <w:t>, 2019].</w:t>
      </w:r>
      <w:r w:rsidR="002A4202" w:rsidRPr="00607250">
        <w:t xml:space="preserve"> </w:t>
      </w:r>
    </w:p>
    <w:p w14:paraId="7294E470" w14:textId="60249FBD" w:rsidR="002A4202" w:rsidRPr="00607250" w:rsidRDefault="002A4202" w:rsidP="00AF4FF0"/>
    <w:p w14:paraId="1E1E01DC" w14:textId="74EB0A07" w:rsidR="00AF4FF0" w:rsidRPr="00607250" w:rsidRDefault="00DE541A" w:rsidP="00AF4FF0">
      <w:r w:rsidRPr="00607250">
        <w:t xml:space="preserve">Utilsigtede hændelser </w:t>
      </w:r>
      <w:r w:rsidR="00501D39" w:rsidRPr="00607250">
        <w:t xml:space="preserve">kan </w:t>
      </w:r>
      <w:r w:rsidRPr="00607250">
        <w:t>forekomme flere steder inden for medicineringsprocessen</w:t>
      </w:r>
      <w:r w:rsidR="007D5C83" w:rsidRPr="00607250">
        <w:t>s fire trin</w:t>
      </w:r>
      <w:r w:rsidRPr="00607250">
        <w:t xml:space="preserve">. For at undgå utilsigtede hændelser kan du </w:t>
      </w:r>
      <w:r w:rsidR="00501D39" w:rsidRPr="00607250">
        <w:t xml:space="preserve">anvende disse </w:t>
      </w:r>
      <w:r w:rsidR="00AF4FF0" w:rsidRPr="00607250">
        <w:t xml:space="preserve">9 huskeregler </w:t>
      </w:r>
      <w:r w:rsidRPr="00607250">
        <w:t>og der</w:t>
      </w:r>
      <w:r w:rsidR="00501D39" w:rsidRPr="00607250">
        <w:t xml:space="preserve">med </w:t>
      </w:r>
      <w:r w:rsidRPr="00607250">
        <w:t xml:space="preserve">bidrage til at </w:t>
      </w:r>
      <w:r w:rsidR="00AF4FF0" w:rsidRPr="00607250">
        <w:t>øge</w:t>
      </w:r>
      <w:r w:rsidR="00501D39" w:rsidRPr="00607250">
        <w:t xml:space="preserve"> patientsikkerheden</w:t>
      </w:r>
      <w:r w:rsidRPr="00607250">
        <w:t xml:space="preserve"> ved medicinhåndtering</w:t>
      </w:r>
      <w:r w:rsidR="00AF4FF0" w:rsidRPr="00607250">
        <w:t xml:space="preserve"> (Elliott og Liu, 2011): </w:t>
      </w:r>
    </w:p>
    <w:p w14:paraId="003A0BB3" w14:textId="0BA274B3" w:rsidR="00AF4FF0" w:rsidRPr="00607250" w:rsidRDefault="00AF4FF0" w:rsidP="00AF4FF0">
      <w:r w:rsidRPr="00607250">
        <w:rPr>
          <w:noProof/>
          <w:lang w:eastAsia="da-DK"/>
        </w:rPr>
        <w:drawing>
          <wp:inline distT="0" distB="0" distL="0" distR="0" wp14:anchorId="72F78E66" wp14:editId="478D4620">
            <wp:extent cx="5400040" cy="3150023"/>
            <wp:effectExtent l="0" t="0" r="0" b="0"/>
            <wp:docPr id="4" name="Diagram 4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8" r:lo="rId29" r:qs="rId30" r:cs="rId31"/>
              </a:graphicData>
            </a:graphic>
          </wp:inline>
        </w:drawing>
      </w:r>
    </w:p>
    <w:p w14:paraId="0B0BAA88" w14:textId="06A1A752" w:rsidR="0006126C" w:rsidRPr="00607250" w:rsidRDefault="0006126C" w:rsidP="00AF4FF0">
      <w:pPr>
        <w:rPr>
          <w:b/>
          <w:bCs/>
        </w:rPr>
      </w:pPr>
    </w:p>
    <w:p w14:paraId="54BB3B99" w14:textId="2190380E" w:rsidR="000855B8" w:rsidRPr="00607250" w:rsidRDefault="000855B8" w:rsidP="00181FB1">
      <w:pPr>
        <w:pStyle w:val="2Overskrift2Udennummer"/>
      </w:pPr>
      <w:bookmarkStart w:id="3" w:name="_Toc170899200"/>
      <w:bookmarkStart w:id="4" w:name="_Toc523305295"/>
      <w:r w:rsidRPr="00607250">
        <w:t>Juridiske retningslinjer</w:t>
      </w:r>
      <w:bookmarkEnd w:id="3"/>
    </w:p>
    <w:p w14:paraId="5818A3FC" w14:textId="0AB7E3E6" w:rsidR="006C58E4" w:rsidRPr="00607250" w:rsidRDefault="006C58E4" w:rsidP="009C2DF1">
      <w:pPr>
        <w:rPr>
          <w:b/>
        </w:rPr>
      </w:pPr>
      <w:r w:rsidRPr="00607250">
        <w:rPr>
          <w:b/>
        </w:rPr>
        <w:t>Det kliniske u</w:t>
      </w:r>
      <w:r w:rsidR="00F8032C" w:rsidRPr="00607250">
        <w:rPr>
          <w:b/>
        </w:rPr>
        <w:t>ndervisnings</w:t>
      </w:r>
      <w:r w:rsidRPr="00607250">
        <w:rPr>
          <w:b/>
        </w:rPr>
        <w:t>steds ansvar</w:t>
      </w:r>
    </w:p>
    <w:p w14:paraId="54E35532" w14:textId="4547DE67" w:rsidR="00F40832" w:rsidRPr="00607250" w:rsidRDefault="00A711A3" w:rsidP="004E00F8">
      <w:pPr>
        <w:pStyle w:val="Opstilling-punkttegn"/>
      </w:pPr>
      <w:r w:rsidRPr="00607250">
        <w:t>Opgaver vedrørende medicinhåndtering delegeres til dig af den kliniske vejleder/sygeplejerske, og du udfører medicinhåndtering</w:t>
      </w:r>
      <w:r w:rsidR="004F5C34" w:rsidRPr="00607250">
        <w:t xml:space="preserve"> og</w:t>
      </w:r>
      <w:r w:rsidRPr="00607250">
        <w:t xml:space="preserve"> væsketerapi på den kliniske vejleders/sygeplejerskes ansvar</w:t>
      </w:r>
      <w:r w:rsidR="004E00F8" w:rsidRPr="00607250">
        <w:t xml:space="preserve"> (Sundheds- og Ældreministeriet, 2009)</w:t>
      </w:r>
    </w:p>
    <w:p w14:paraId="3DE73CEB" w14:textId="311A17A3" w:rsidR="00F40832" w:rsidRPr="00607250" w:rsidRDefault="00F40832" w:rsidP="006910AE">
      <w:pPr>
        <w:pStyle w:val="Opstilling-punkttegn"/>
      </w:pPr>
      <w:r w:rsidRPr="00607250">
        <w:t>Ledelsen på det kliniske u</w:t>
      </w:r>
      <w:r w:rsidR="003C2942" w:rsidRPr="00607250">
        <w:t>ndervisningssted</w:t>
      </w:r>
      <w:r w:rsidRPr="00607250">
        <w:t xml:space="preserve"> har ansvar for, at der forefindes de fornødne </w:t>
      </w:r>
      <w:r w:rsidR="009C2DF1" w:rsidRPr="00607250">
        <w:t xml:space="preserve">vejledninger og </w:t>
      </w:r>
      <w:r w:rsidRPr="00607250">
        <w:t xml:space="preserve">instrukser for </w:t>
      </w:r>
      <w:r w:rsidR="009C2DF1" w:rsidRPr="00607250">
        <w:t>medicinhåndtering</w:t>
      </w:r>
      <w:r w:rsidRPr="00607250">
        <w:t xml:space="preserve"> (Sundheds- og Ældreministeriet, 2009) </w:t>
      </w:r>
    </w:p>
    <w:p w14:paraId="123B90FC" w14:textId="47275CB0" w:rsidR="00A711A3" w:rsidRPr="00607250" w:rsidRDefault="00A711A3" w:rsidP="006910AE">
      <w:pPr>
        <w:pStyle w:val="Opstilling-punkttegn"/>
      </w:pPr>
      <w:r w:rsidRPr="00607250">
        <w:t>Det påhviler den kliniske vejleder/sygeplejerske at sikre, at du har den fornødne viden</w:t>
      </w:r>
      <w:r w:rsidR="007B3F96" w:rsidRPr="00607250">
        <w:t xml:space="preserve"> og de nødvendigheder færdigheder</w:t>
      </w:r>
      <w:r w:rsidRPr="00607250">
        <w:t xml:space="preserve"> </w:t>
      </w:r>
      <w:r w:rsidR="007B3F96" w:rsidRPr="00607250">
        <w:t xml:space="preserve">for at kunne </w:t>
      </w:r>
      <w:r w:rsidRPr="00607250">
        <w:t>udføre medicinhåndtering korrekt (</w:t>
      </w:r>
      <w:r w:rsidRPr="00607250">
        <w:rPr>
          <w:rFonts w:cstheme="minorHAnsi"/>
        </w:rPr>
        <w:t>Sundheds- og Ældreministeriet, 2009)</w:t>
      </w:r>
      <w:r w:rsidR="004A21DA" w:rsidRPr="00607250">
        <w:t xml:space="preserve"> </w:t>
      </w:r>
    </w:p>
    <w:p w14:paraId="1235CE12" w14:textId="05F47554" w:rsidR="00A711A3" w:rsidRPr="00607250" w:rsidRDefault="00A711A3" w:rsidP="006910AE">
      <w:pPr>
        <w:pStyle w:val="Opstilling-punkttegn"/>
      </w:pPr>
      <w:r w:rsidRPr="00607250">
        <w:t xml:space="preserve">Det kliniske </w:t>
      </w:r>
      <w:r w:rsidR="00B62A28" w:rsidRPr="00607250">
        <w:t>undervisningssted</w:t>
      </w:r>
      <w:r w:rsidRPr="00607250">
        <w:t xml:space="preserve"> skal tilrettelægge læringsaktiviteter</w:t>
      </w:r>
      <w:r w:rsidR="007B3F96" w:rsidRPr="00607250">
        <w:t>,</w:t>
      </w:r>
      <w:r w:rsidRPr="00607250">
        <w:t xml:space="preserve"> så d</w:t>
      </w:r>
      <w:r w:rsidR="007B3F96" w:rsidRPr="00607250">
        <w:t xml:space="preserve">u </w:t>
      </w:r>
      <w:r w:rsidRPr="00607250">
        <w:t>op</w:t>
      </w:r>
      <w:r w:rsidR="007B3F96" w:rsidRPr="00607250">
        <w:t xml:space="preserve">når </w:t>
      </w:r>
      <w:r w:rsidRPr="00607250">
        <w:t xml:space="preserve">kompetence </w:t>
      </w:r>
      <w:r w:rsidR="009C2DF1" w:rsidRPr="00607250">
        <w:t>til at varetage</w:t>
      </w:r>
      <w:r w:rsidR="007B3F96" w:rsidRPr="00607250">
        <w:t xml:space="preserve"> </w:t>
      </w:r>
      <w:r w:rsidRPr="00607250">
        <w:t xml:space="preserve">medicinhåndtering </w:t>
      </w:r>
      <w:r w:rsidR="009C2DF1" w:rsidRPr="00607250">
        <w:t>i overensstemmelse med sygeplejersken</w:t>
      </w:r>
      <w:r w:rsidRPr="00607250">
        <w:t xml:space="preserve">s normale arbejdsområde på det pågældende kliniske </w:t>
      </w:r>
      <w:r w:rsidR="00B62A28" w:rsidRPr="00607250">
        <w:t>undervisningssted</w:t>
      </w:r>
    </w:p>
    <w:p w14:paraId="7329A2EE" w14:textId="7F92E527" w:rsidR="00A711A3" w:rsidRPr="00607250" w:rsidRDefault="00A711A3" w:rsidP="004521C5">
      <w:pPr>
        <w:tabs>
          <w:tab w:val="clear" w:pos="221"/>
        </w:tabs>
        <w:autoSpaceDE w:val="0"/>
        <w:autoSpaceDN w:val="0"/>
        <w:adjustRightInd w:val="0"/>
        <w:spacing w:line="240" w:lineRule="auto"/>
        <w:rPr>
          <w:rFonts w:cs="Calibri"/>
          <w:szCs w:val="20"/>
        </w:rPr>
      </w:pPr>
    </w:p>
    <w:p w14:paraId="2F6844E1" w14:textId="479DFF9D" w:rsidR="006C58E4" w:rsidRPr="00607250" w:rsidRDefault="00442ED8" w:rsidP="004E00F8">
      <w:pPr>
        <w:rPr>
          <w:b/>
        </w:rPr>
      </w:pPr>
      <w:r w:rsidRPr="00607250">
        <w:rPr>
          <w:b/>
        </w:rPr>
        <w:t xml:space="preserve">Dit ansvar som </w:t>
      </w:r>
      <w:r w:rsidR="00B62A28" w:rsidRPr="00607250">
        <w:rPr>
          <w:b/>
        </w:rPr>
        <w:t>sygeplejestuderende</w:t>
      </w:r>
    </w:p>
    <w:p w14:paraId="139B3AFF" w14:textId="4C7F5A45" w:rsidR="00F64AE3" w:rsidRPr="00607250" w:rsidRDefault="002000C6" w:rsidP="004A21DA">
      <w:pPr>
        <w:pStyle w:val="Opstilling-punkttegn"/>
        <w:rPr>
          <w:rFonts w:cs="Calibri"/>
        </w:rPr>
      </w:pPr>
      <w:r w:rsidRPr="00607250">
        <w:t xml:space="preserve">Når du udfører en delegeret opgave i forbindelse med medicinhåndtering, </w:t>
      </w:r>
      <w:r w:rsidR="00017D72" w:rsidRPr="00607250">
        <w:t xml:space="preserve">har du selv et ansvar i henhold </w:t>
      </w:r>
      <w:r w:rsidR="00017D72" w:rsidRPr="00607250">
        <w:rPr>
          <w:rFonts w:cs="Calibri"/>
        </w:rPr>
        <w:t xml:space="preserve">til </w:t>
      </w:r>
      <w:r w:rsidR="00831EC9" w:rsidRPr="00607250">
        <w:rPr>
          <w:rFonts w:cs="Calibri"/>
        </w:rPr>
        <w:t>S</w:t>
      </w:r>
      <w:r w:rsidR="00017D72" w:rsidRPr="00607250">
        <w:rPr>
          <w:rFonts w:cs="Calibri"/>
        </w:rPr>
        <w:t xml:space="preserve">traffeloven </w:t>
      </w:r>
      <w:r w:rsidR="00017D72" w:rsidRPr="00607250">
        <w:t>(</w:t>
      </w:r>
      <w:r w:rsidR="00017D72" w:rsidRPr="00607250">
        <w:rPr>
          <w:rFonts w:cstheme="minorHAnsi"/>
        </w:rPr>
        <w:t>Justitsministeriet, 20</w:t>
      </w:r>
      <w:r w:rsidR="00904E3F" w:rsidRPr="00607250">
        <w:rPr>
          <w:rFonts w:cstheme="minorHAnsi"/>
        </w:rPr>
        <w:t>2</w:t>
      </w:r>
      <w:r w:rsidR="00C07EC7">
        <w:rPr>
          <w:rFonts w:cstheme="minorHAnsi"/>
        </w:rPr>
        <w:t>4</w:t>
      </w:r>
      <w:r w:rsidR="00A01690" w:rsidRPr="00607250">
        <w:t>)</w:t>
      </w:r>
    </w:p>
    <w:p w14:paraId="6AA9297F" w14:textId="3E0C6DA4" w:rsidR="004E00F8" w:rsidRPr="00607250" w:rsidRDefault="00017D72" w:rsidP="004A21DA">
      <w:pPr>
        <w:pStyle w:val="Opstilling-punkttegn"/>
      </w:pPr>
      <w:r w:rsidRPr="00607250">
        <w:t>Medicinhåndtering kræver, at du arbejder omhyggeligt og samvittighedsfuldt jævnfør Autorisationsloven (</w:t>
      </w:r>
      <w:r w:rsidR="00C07EC7">
        <w:t xml:space="preserve">Indenrigs- og </w:t>
      </w:r>
      <w:r w:rsidRPr="00607250">
        <w:rPr>
          <w:rFonts w:cstheme="minorHAnsi"/>
        </w:rPr>
        <w:t>Sundhedsministeriet,</w:t>
      </w:r>
      <w:r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20</w:t>
      </w:r>
      <w:r w:rsidR="00C07EC7">
        <w:rPr>
          <w:rStyle w:val="kortnavn2"/>
          <w:rFonts w:ascii="Georgia" w:hAnsi="Georgia" w:cstheme="minorHAnsi"/>
          <w:color w:val="auto"/>
          <w:sz w:val="20"/>
          <w:szCs w:val="20"/>
        </w:rPr>
        <w:t>24a</w:t>
      </w:r>
      <w:r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>)</w:t>
      </w:r>
      <w:r w:rsidR="00831EC9"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>.</w:t>
      </w:r>
      <w:r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</w:t>
      </w:r>
      <w:r w:rsidR="00C16DE6"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>Det indbefatter, at du har den fornødne viden og de nødvendige færdigheder for at</w:t>
      </w:r>
      <w:r w:rsidR="00A01690"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kunne udføre medicinhåndtering</w:t>
      </w:r>
    </w:p>
    <w:p w14:paraId="59405E51" w14:textId="734B146A" w:rsidR="00F64AE3" w:rsidRPr="00607250" w:rsidRDefault="004521C5" w:rsidP="004A21DA">
      <w:pPr>
        <w:pStyle w:val="Opstilling-punkttegn"/>
      </w:pPr>
      <w:r w:rsidRPr="00607250">
        <w:t xml:space="preserve">Du har både ret og pligt til at </w:t>
      </w:r>
      <w:r w:rsidR="00A91990" w:rsidRPr="00607250">
        <w:t xml:space="preserve">afvise </w:t>
      </w:r>
      <w:r w:rsidRPr="00607250">
        <w:t>at påtage dig opgaver i forbindelse med medicinhåndtering, som du ikke skønner dig kompetent til at udføre</w:t>
      </w:r>
      <w:r w:rsidR="009D57D2" w:rsidRPr="00607250">
        <w:t xml:space="preserve"> (</w:t>
      </w:r>
      <w:r w:rsidR="00C16DE6" w:rsidRPr="00607250">
        <w:t>S</w:t>
      </w:r>
      <w:r w:rsidR="009D57D2" w:rsidRPr="00607250">
        <w:t>undheds- og Ældreministeriet, 2009)</w:t>
      </w:r>
    </w:p>
    <w:p w14:paraId="2FE6531C" w14:textId="5738157F" w:rsidR="00F64AE3" w:rsidRPr="00607250" w:rsidRDefault="006400F6" w:rsidP="004A21DA">
      <w:pPr>
        <w:pStyle w:val="Opstilling-punkttegn"/>
      </w:pPr>
      <w:r w:rsidRPr="00607250">
        <w:t xml:space="preserve">Du må dispensere </w:t>
      </w:r>
      <w:r w:rsidR="00C23C55" w:rsidRPr="00607250">
        <w:t xml:space="preserve">og administrere </w:t>
      </w:r>
      <w:r w:rsidRPr="00607250">
        <w:t xml:space="preserve">lægemiddelformer, når du har opnået </w:t>
      </w:r>
      <w:r w:rsidR="00274D23" w:rsidRPr="00607250">
        <w:t xml:space="preserve">viden </w:t>
      </w:r>
      <w:r w:rsidR="00F472A4" w:rsidRPr="00607250">
        <w:t xml:space="preserve">og </w:t>
      </w:r>
      <w:r w:rsidRPr="00607250">
        <w:t xml:space="preserve">er i stand til at </w:t>
      </w:r>
      <w:r w:rsidR="00F472A4" w:rsidRPr="00607250">
        <w:t>dispenser</w:t>
      </w:r>
      <w:r w:rsidR="00C23C55" w:rsidRPr="00607250">
        <w:t>e og administrere de enkelte lægemiddelformer</w:t>
      </w:r>
      <w:r w:rsidRPr="00607250">
        <w:t xml:space="preserve">. </w:t>
      </w:r>
      <w:r w:rsidR="00F64AE3" w:rsidRPr="00607250">
        <w:t xml:space="preserve">Du må </w:t>
      </w:r>
      <w:r w:rsidR="00EE5A29" w:rsidRPr="00607250">
        <w:t xml:space="preserve">som </w:t>
      </w:r>
      <w:r w:rsidR="00B62A28" w:rsidRPr="00607250">
        <w:t>sygeplejestuderende</w:t>
      </w:r>
      <w:r w:rsidR="00EE5A29" w:rsidRPr="00607250">
        <w:t xml:space="preserve"> </w:t>
      </w:r>
      <w:r w:rsidR="00F64AE3" w:rsidRPr="00607250">
        <w:t>ikk</w:t>
      </w:r>
      <w:r w:rsidR="00A01690" w:rsidRPr="00607250">
        <w:t>e foretage tvangsmedicinering</w:t>
      </w:r>
      <w:r w:rsidR="00C17E1B" w:rsidRPr="00607250">
        <w:t xml:space="preserve">. </w:t>
      </w:r>
    </w:p>
    <w:p w14:paraId="7C5B0A62" w14:textId="652CE351" w:rsidR="00A0023D" w:rsidRPr="00607250" w:rsidRDefault="000855B8" w:rsidP="004A21DA">
      <w:pPr>
        <w:pStyle w:val="Opstilling-punkttegn"/>
        <w:rPr>
          <w:rFonts w:cstheme="minorHAnsi"/>
        </w:rPr>
      </w:pPr>
      <w:r w:rsidRPr="00607250">
        <w:rPr>
          <w:rFonts w:cstheme="minorHAnsi"/>
        </w:rPr>
        <w:t xml:space="preserve">Som studerende skal du have kendskab til </w:t>
      </w:r>
      <w:r w:rsidR="00F64AE3" w:rsidRPr="00607250">
        <w:rPr>
          <w:rFonts w:cstheme="minorHAnsi"/>
        </w:rPr>
        <w:t xml:space="preserve">og følge </w:t>
      </w:r>
      <w:r w:rsidRPr="00607250">
        <w:rPr>
          <w:rFonts w:cstheme="minorHAnsi"/>
        </w:rPr>
        <w:t>det lovmæssige grundlag for medicinhåndtering</w:t>
      </w:r>
      <w:r w:rsidR="00A711A3" w:rsidRPr="00607250">
        <w:rPr>
          <w:rFonts w:cstheme="minorHAnsi"/>
        </w:rPr>
        <w:t xml:space="preserve"> og dokumentation</w:t>
      </w:r>
      <w:r w:rsidRPr="00607250">
        <w:rPr>
          <w:rFonts w:cstheme="minorHAnsi"/>
        </w:rPr>
        <w:t>, der omfatter følgende bekendtgørelse</w:t>
      </w:r>
      <w:r w:rsidR="00544850" w:rsidRPr="00607250">
        <w:rPr>
          <w:rFonts w:cstheme="minorHAnsi"/>
        </w:rPr>
        <w:t>r</w:t>
      </w:r>
      <w:r w:rsidR="002E187A" w:rsidRPr="00607250">
        <w:rPr>
          <w:rFonts w:cstheme="minorHAnsi"/>
        </w:rPr>
        <w:t xml:space="preserve">, </w:t>
      </w:r>
      <w:r w:rsidRPr="00607250">
        <w:rPr>
          <w:rFonts w:cstheme="minorHAnsi"/>
        </w:rPr>
        <w:t>vejledninger</w:t>
      </w:r>
      <w:r w:rsidR="002E187A" w:rsidRPr="00607250">
        <w:rPr>
          <w:rFonts w:cstheme="minorHAnsi"/>
        </w:rPr>
        <w:t xml:space="preserve"> og retningslinjer</w:t>
      </w:r>
      <w:r w:rsidRPr="00607250">
        <w:rPr>
          <w:rFonts w:cstheme="minorHAnsi"/>
        </w:rPr>
        <w:t xml:space="preserve">: </w:t>
      </w:r>
    </w:p>
    <w:p w14:paraId="6340C0AE" w14:textId="15DC2B9E" w:rsidR="007D3199" w:rsidRPr="007D3199" w:rsidRDefault="007D3199" w:rsidP="007D3199">
      <w:pPr>
        <w:pStyle w:val="Opstilling-punkttegn"/>
        <w:numPr>
          <w:ilvl w:val="3"/>
          <w:numId w:val="10"/>
        </w:numPr>
      </w:pPr>
      <w:r>
        <w:t xml:space="preserve">Indenrigs- og </w:t>
      </w:r>
      <w:r w:rsidRPr="00607250">
        <w:t>Sundhedsministeriet,</w:t>
      </w:r>
      <w:r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20</w:t>
      </w:r>
      <w:r>
        <w:rPr>
          <w:rStyle w:val="kortnavn2"/>
          <w:rFonts w:ascii="Georgia" w:hAnsi="Georgia" w:cstheme="minorHAnsi"/>
          <w:color w:val="auto"/>
          <w:sz w:val="20"/>
          <w:szCs w:val="20"/>
        </w:rPr>
        <w:t>2</w:t>
      </w:r>
      <w:r w:rsidR="00C07EC7">
        <w:rPr>
          <w:rStyle w:val="kortnavn2"/>
          <w:rFonts w:ascii="Georgia" w:hAnsi="Georgia" w:cstheme="minorHAnsi"/>
          <w:color w:val="auto"/>
          <w:sz w:val="20"/>
          <w:szCs w:val="20"/>
        </w:rPr>
        <w:t>4</w:t>
      </w:r>
      <w:r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. </w:t>
      </w:r>
      <w:r w:rsidRPr="00607250">
        <w:rPr>
          <w:rStyle w:val="kortnavn2"/>
          <w:rFonts w:ascii="Georgia" w:hAnsi="Georgia" w:cstheme="minorHAnsi"/>
          <w:i/>
          <w:color w:val="auto"/>
          <w:sz w:val="20"/>
          <w:szCs w:val="20"/>
        </w:rPr>
        <w:t>Bekendtgørelse af lov om autorisation af sundhedspersoner og om sundhedsfaglig virksomhed</w:t>
      </w:r>
      <w:r w:rsidRPr="00607250">
        <w:t xml:space="preserve">. </w:t>
      </w:r>
      <w:r w:rsidRPr="00607250">
        <w:rPr>
          <w:rFonts w:cs="Tahoma"/>
          <w:bCs/>
          <w:shd w:val="clear" w:color="auto" w:fill="FFFFFF"/>
        </w:rPr>
        <w:t xml:space="preserve">LBK </w:t>
      </w:r>
      <w:proofErr w:type="spellStart"/>
      <w:r w:rsidRPr="00607250">
        <w:rPr>
          <w:rFonts w:cs="Tahoma"/>
          <w:bCs/>
          <w:shd w:val="clear" w:color="auto" w:fill="FFFFFF"/>
        </w:rPr>
        <w:t>nr</w:t>
      </w:r>
      <w:proofErr w:type="spellEnd"/>
      <w:r w:rsidRPr="00607250">
        <w:rPr>
          <w:rFonts w:cs="Tahoma"/>
          <w:bCs/>
          <w:shd w:val="clear" w:color="auto" w:fill="FFFFFF"/>
        </w:rPr>
        <w:t xml:space="preserve"> </w:t>
      </w:r>
      <w:r w:rsidR="00C07EC7">
        <w:rPr>
          <w:rFonts w:cs="Tahoma"/>
          <w:bCs/>
          <w:shd w:val="clear" w:color="auto" w:fill="FFFFFF"/>
        </w:rPr>
        <w:t>895</w:t>
      </w:r>
      <w:r w:rsidRPr="00607250">
        <w:rPr>
          <w:rFonts w:cs="Tahoma"/>
          <w:bCs/>
          <w:shd w:val="clear" w:color="auto" w:fill="FFFFFF"/>
        </w:rPr>
        <w:t xml:space="preserve"> af </w:t>
      </w:r>
      <w:r>
        <w:rPr>
          <w:rFonts w:cs="Tahoma"/>
          <w:bCs/>
          <w:shd w:val="clear" w:color="auto" w:fill="FFFFFF"/>
        </w:rPr>
        <w:t>2</w:t>
      </w:r>
      <w:r w:rsidR="00C07EC7">
        <w:rPr>
          <w:rFonts w:cs="Tahoma"/>
          <w:bCs/>
          <w:shd w:val="clear" w:color="auto" w:fill="FFFFFF"/>
        </w:rPr>
        <w:t>6</w:t>
      </w:r>
      <w:r w:rsidRPr="00607250">
        <w:rPr>
          <w:rFonts w:cs="Tahoma"/>
          <w:bCs/>
          <w:shd w:val="clear" w:color="auto" w:fill="FFFFFF"/>
        </w:rPr>
        <w:t>/0</w:t>
      </w:r>
      <w:r w:rsidR="00C07EC7">
        <w:rPr>
          <w:rFonts w:cs="Tahoma"/>
          <w:bCs/>
          <w:shd w:val="clear" w:color="auto" w:fill="FFFFFF"/>
        </w:rPr>
        <w:t>6</w:t>
      </w:r>
      <w:r w:rsidRPr="00607250">
        <w:rPr>
          <w:rFonts w:cs="Tahoma"/>
          <w:bCs/>
          <w:shd w:val="clear" w:color="auto" w:fill="FFFFFF"/>
        </w:rPr>
        <w:t>/20</w:t>
      </w:r>
      <w:r>
        <w:rPr>
          <w:rFonts w:cs="Tahoma"/>
          <w:bCs/>
          <w:shd w:val="clear" w:color="auto" w:fill="FFFFFF"/>
        </w:rPr>
        <w:t>2</w:t>
      </w:r>
      <w:r w:rsidR="00C07EC7">
        <w:rPr>
          <w:rFonts w:cs="Tahoma"/>
          <w:bCs/>
          <w:shd w:val="clear" w:color="auto" w:fill="FFFFFF"/>
        </w:rPr>
        <w:t>4</w:t>
      </w:r>
    </w:p>
    <w:p w14:paraId="0636F9AA" w14:textId="464E7CD7" w:rsidR="00A0023D" w:rsidRPr="00607250" w:rsidRDefault="000855B8" w:rsidP="006910AE">
      <w:pPr>
        <w:pStyle w:val="Opstilling-punkttegn"/>
        <w:numPr>
          <w:ilvl w:val="3"/>
          <w:numId w:val="10"/>
        </w:numPr>
      </w:pPr>
      <w:r w:rsidRPr="00607250">
        <w:t>Sundheds- og Ældreministeriet</w:t>
      </w:r>
      <w:r w:rsidR="00AA5FCA" w:rsidRPr="00607250">
        <w:t>,</w:t>
      </w:r>
      <w:r w:rsidRPr="00607250">
        <w:t xml:space="preserve"> 2009. </w:t>
      </w:r>
      <w:r w:rsidRPr="00607250">
        <w:rPr>
          <w:i/>
        </w:rPr>
        <w:t>Vejledning om autoriserede sundhedspersoners benyttelse af medhjælp (delegation af forbeholdt sundhedsfaglig virksomhed</w:t>
      </w:r>
      <w:r w:rsidRPr="00607250">
        <w:t xml:space="preserve">). VEJ </w:t>
      </w:r>
      <w:proofErr w:type="spellStart"/>
      <w:r w:rsidRPr="00607250">
        <w:t>nr</w:t>
      </w:r>
      <w:proofErr w:type="spellEnd"/>
      <w:r w:rsidRPr="00607250">
        <w:t xml:space="preserve"> 115 af 11/12/2009</w:t>
      </w:r>
    </w:p>
    <w:p w14:paraId="1BDD5DBC" w14:textId="5F452B70" w:rsidR="00A933BB" w:rsidRPr="00607250" w:rsidRDefault="00A933BB" w:rsidP="006910AE">
      <w:pPr>
        <w:pStyle w:val="Opstilling-punkttegn"/>
        <w:numPr>
          <w:ilvl w:val="3"/>
          <w:numId w:val="10"/>
        </w:numPr>
      </w:pPr>
      <w:r w:rsidRPr="00607250">
        <w:t>Sundheds- og Ældreministeriet</w:t>
      </w:r>
      <w:r w:rsidR="00AA5FCA" w:rsidRPr="00607250">
        <w:t>,</w:t>
      </w:r>
      <w:r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2015.</w:t>
      </w:r>
      <w:r w:rsidRPr="00607250">
        <w:t xml:space="preserve"> </w:t>
      </w:r>
      <w:r w:rsidRPr="00607250">
        <w:rPr>
          <w:i/>
        </w:rPr>
        <w:t>Vejledning om ordination og håndtering af lægemidler (Lægemiddelhåndterings vejledningen)</w:t>
      </w:r>
      <w:r w:rsidRPr="00607250">
        <w:t xml:space="preserve">. VEJ </w:t>
      </w:r>
      <w:proofErr w:type="spellStart"/>
      <w:r w:rsidRPr="00607250">
        <w:t>nr</w:t>
      </w:r>
      <w:proofErr w:type="spellEnd"/>
      <w:r w:rsidRPr="00607250">
        <w:t xml:space="preserve"> 9079 af 12/02/2015</w:t>
      </w:r>
    </w:p>
    <w:p w14:paraId="072B25A2" w14:textId="36E82CDD" w:rsidR="009C3345" w:rsidRPr="00607250" w:rsidRDefault="00A933BB" w:rsidP="006910AE">
      <w:pPr>
        <w:pStyle w:val="Opstilling-punkttegn"/>
        <w:numPr>
          <w:ilvl w:val="3"/>
          <w:numId w:val="10"/>
        </w:numPr>
      </w:pPr>
      <w:r w:rsidRPr="00607250">
        <w:t>Sundheds- og Ældreministeriet</w:t>
      </w:r>
      <w:r w:rsidR="00AA5FCA" w:rsidRPr="00607250">
        <w:t>,</w:t>
      </w:r>
      <w:r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2013. </w:t>
      </w:r>
      <w:r w:rsidRPr="00607250">
        <w:rPr>
          <w:i/>
        </w:rPr>
        <w:t>Vejledning om identifikation af patienter og anden sikring mod forvekslinger i sundhedsvæsenet.</w:t>
      </w:r>
      <w:r w:rsidRPr="00607250">
        <w:t xml:space="preserve"> VEJ </w:t>
      </w:r>
      <w:proofErr w:type="spellStart"/>
      <w:r w:rsidRPr="00607250">
        <w:t>nr</w:t>
      </w:r>
      <w:proofErr w:type="spellEnd"/>
      <w:r w:rsidRPr="00607250">
        <w:t xml:space="preserve"> 9808 af 13/12/2013</w:t>
      </w:r>
    </w:p>
    <w:p w14:paraId="1F310ACF" w14:textId="5F0DEE76" w:rsidR="00442ED8" w:rsidRPr="00607250" w:rsidRDefault="00C07EC7" w:rsidP="006910AE">
      <w:pPr>
        <w:pStyle w:val="Opstilling-punkttegn"/>
        <w:numPr>
          <w:ilvl w:val="3"/>
          <w:numId w:val="10"/>
        </w:numPr>
      </w:pPr>
      <w:r>
        <w:t xml:space="preserve">Indenrigs- og </w:t>
      </w:r>
      <w:r w:rsidRPr="00607250">
        <w:t>Sundhedsministeriet,</w:t>
      </w:r>
      <w:r w:rsidRPr="00607250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20</w:t>
      </w:r>
      <w:r>
        <w:rPr>
          <w:rStyle w:val="kortnavn2"/>
          <w:rFonts w:ascii="Georgia" w:hAnsi="Georgia" w:cstheme="minorHAnsi"/>
          <w:color w:val="auto"/>
          <w:sz w:val="20"/>
          <w:szCs w:val="20"/>
        </w:rPr>
        <w:t>24</w:t>
      </w:r>
      <w:r w:rsidR="0021224E" w:rsidRPr="00607250">
        <w:t xml:space="preserve">. </w:t>
      </w:r>
      <w:r w:rsidR="0021224E" w:rsidRPr="00607250">
        <w:rPr>
          <w:i/>
        </w:rPr>
        <w:t>Bekendtgørelse om autoriserede sundhedspersoners patientjournaler (journalføring, opbevaring, videregivelse og overdragelse m.v.)</w:t>
      </w:r>
      <w:r w:rsidR="005B2C96" w:rsidRPr="00607250">
        <w:t>.</w:t>
      </w:r>
      <w:r w:rsidR="0021224E" w:rsidRPr="00607250">
        <w:t xml:space="preserve"> BEK </w:t>
      </w:r>
      <w:proofErr w:type="spellStart"/>
      <w:r w:rsidR="0021224E" w:rsidRPr="00607250">
        <w:t>nr</w:t>
      </w:r>
      <w:proofErr w:type="spellEnd"/>
      <w:r w:rsidR="0021224E" w:rsidRPr="00607250">
        <w:t xml:space="preserve"> </w:t>
      </w:r>
      <w:r>
        <w:t>713</w:t>
      </w:r>
      <w:r w:rsidR="0021224E" w:rsidRPr="00607250">
        <w:t xml:space="preserve"> af </w:t>
      </w:r>
      <w:r>
        <w:t>12</w:t>
      </w:r>
      <w:r w:rsidR="0021224E" w:rsidRPr="00607250">
        <w:t>/0</w:t>
      </w:r>
      <w:r w:rsidR="00784048" w:rsidRPr="00607250">
        <w:t>6</w:t>
      </w:r>
      <w:r w:rsidR="0021224E" w:rsidRPr="00607250">
        <w:t>/20</w:t>
      </w:r>
      <w:r w:rsidR="00784048" w:rsidRPr="00607250">
        <w:t>2</w:t>
      </w:r>
      <w:r>
        <w:t>4</w:t>
      </w:r>
    </w:p>
    <w:p w14:paraId="217E9C37" w14:textId="33684414" w:rsidR="00442ED8" w:rsidRPr="00607250" w:rsidRDefault="00442ED8" w:rsidP="006910AE">
      <w:pPr>
        <w:pStyle w:val="Opstilling-punkttegn"/>
        <w:numPr>
          <w:ilvl w:val="3"/>
          <w:numId w:val="10"/>
        </w:numPr>
      </w:pPr>
      <w:r w:rsidRPr="00607250">
        <w:t>Sundheds- og Ældreministeriet, 20</w:t>
      </w:r>
      <w:r w:rsidR="00C45CA5" w:rsidRPr="00607250">
        <w:t>22</w:t>
      </w:r>
      <w:r w:rsidRPr="00607250">
        <w:t xml:space="preserve">. </w:t>
      </w:r>
      <w:r w:rsidRPr="00607250">
        <w:rPr>
          <w:i/>
        </w:rPr>
        <w:t>Bekendtgørelse af lov om anvendelse af tvang i psykiatrien</w:t>
      </w:r>
      <w:r w:rsidR="00C45CA5" w:rsidRPr="00607250">
        <w:rPr>
          <w:i/>
        </w:rPr>
        <w:t xml:space="preserve"> (Psykiatriloven)</w:t>
      </w:r>
      <w:r w:rsidRPr="00607250">
        <w:t xml:space="preserve">. </w:t>
      </w:r>
      <w:r w:rsidR="00553A57" w:rsidRPr="00607250">
        <w:t xml:space="preserve"> </w:t>
      </w:r>
      <w:r w:rsidR="00553A57" w:rsidRPr="00607250">
        <w:rPr>
          <w:rFonts w:cs="Tahoma"/>
          <w:bCs/>
          <w:szCs w:val="20"/>
          <w:shd w:val="clear" w:color="auto" w:fill="FFFFFF"/>
        </w:rPr>
        <w:t>LBK nr</w:t>
      </w:r>
      <w:r w:rsidR="00A91990" w:rsidRPr="00607250">
        <w:rPr>
          <w:rFonts w:cs="Tahoma"/>
          <w:bCs/>
          <w:szCs w:val="20"/>
          <w:shd w:val="clear" w:color="auto" w:fill="FFFFFF"/>
        </w:rPr>
        <w:t>.</w:t>
      </w:r>
      <w:r w:rsidR="00553A57" w:rsidRPr="00607250">
        <w:rPr>
          <w:rFonts w:cs="Tahoma"/>
          <w:bCs/>
          <w:szCs w:val="20"/>
          <w:shd w:val="clear" w:color="auto" w:fill="FFFFFF"/>
        </w:rPr>
        <w:t xml:space="preserve"> </w:t>
      </w:r>
      <w:r w:rsidR="00C45CA5" w:rsidRPr="00607250">
        <w:rPr>
          <w:rFonts w:cs="Tahoma"/>
          <w:bCs/>
          <w:szCs w:val="20"/>
          <w:shd w:val="clear" w:color="auto" w:fill="FFFFFF"/>
        </w:rPr>
        <w:t>185</w:t>
      </w:r>
      <w:r w:rsidR="00553A57" w:rsidRPr="00607250">
        <w:rPr>
          <w:rFonts w:cs="Tahoma"/>
          <w:bCs/>
          <w:szCs w:val="20"/>
          <w:shd w:val="clear" w:color="auto" w:fill="FFFFFF"/>
        </w:rPr>
        <w:t xml:space="preserve"> af </w:t>
      </w:r>
      <w:r w:rsidR="00C45CA5" w:rsidRPr="00607250">
        <w:rPr>
          <w:rFonts w:cs="Tahoma"/>
          <w:bCs/>
          <w:szCs w:val="20"/>
          <w:shd w:val="clear" w:color="auto" w:fill="FFFFFF"/>
        </w:rPr>
        <w:t>01/02/2022</w:t>
      </w:r>
    </w:p>
    <w:p w14:paraId="155A97B1" w14:textId="4498E4F6" w:rsidR="008C01AE" w:rsidRDefault="00970650" w:rsidP="00CC346F">
      <w:pPr>
        <w:pStyle w:val="Opstilling-punkttegn"/>
        <w:numPr>
          <w:ilvl w:val="3"/>
          <w:numId w:val="10"/>
        </w:numPr>
      </w:pPr>
      <w:r w:rsidRPr="00607250">
        <w:t>Regionale og l</w:t>
      </w:r>
      <w:r w:rsidR="000855B8" w:rsidRPr="00607250">
        <w:t xml:space="preserve">okale vejledninger </w:t>
      </w:r>
      <w:r w:rsidR="002E187A" w:rsidRPr="00607250">
        <w:t>for medicinhå</w:t>
      </w:r>
      <w:r w:rsidR="00CC346F">
        <w:t>ndbog</w:t>
      </w:r>
    </w:p>
    <w:p w14:paraId="37343057" w14:textId="06E25416" w:rsidR="00CC346F" w:rsidRPr="00CC346F" w:rsidRDefault="006E387E" w:rsidP="00CC346F">
      <w:pPr>
        <w:pStyle w:val="Opstilling-punkttegn"/>
        <w:numPr>
          <w:ilvl w:val="3"/>
          <w:numId w:val="10"/>
        </w:numPr>
      </w:pPr>
      <w:r>
        <w:t>Vejledning om sygeplejerskers forbeholdte virksomhedsområde</w:t>
      </w:r>
      <w:r w:rsidR="003D7043">
        <w:t xml:space="preserve">. Retsinformation VEJ </w:t>
      </w:r>
      <w:proofErr w:type="spellStart"/>
      <w:r w:rsidR="003D7043">
        <w:t>nr</w:t>
      </w:r>
      <w:proofErr w:type="spellEnd"/>
      <w:r w:rsidR="003D7043">
        <w:t xml:space="preserve"> 9001 af 20/12/2024</w:t>
      </w:r>
    </w:p>
    <w:p w14:paraId="47297B10" w14:textId="77777777" w:rsidR="00597EFE" w:rsidRPr="00607250" w:rsidRDefault="00597EFE" w:rsidP="00597EFE">
      <w:pPr>
        <w:pStyle w:val="Opstilling-punkttegn"/>
        <w:numPr>
          <w:ilvl w:val="0"/>
          <w:numId w:val="0"/>
        </w:numPr>
        <w:ind w:left="902"/>
      </w:pPr>
    </w:p>
    <w:p w14:paraId="3FE9F23F" w14:textId="354342DC" w:rsidR="00A0023D" w:rsidRPr="00607250" w:rsidRDefault="00A0023D" w:rsidP="000855B8">
      <w:pPr>
        <w:rPr>
          <w:rFonts w:cstheme="minorHAnsi"/>
          <w:szCs w:val="20"/>
        </w:rPr>
      </w:pPr>
    </w:p>
    <w:p w14:paraId="46447A23" w14:textId="41A01BF6" w:rsidR="000855B8" w:rsidRPr="00607250" w:rsidRDefault="000855B8" w:rsidP="00A933BB">
      <w:pPr>
        <w:pStyle w:val="2Overskrift2Udennummer"/>
      </w:pPr>
      <w:bookmarkStart w:id="5" w:name="_Toc170899201"/>
      <w:r w:rsidRPr="00607250">
        <w:t>Adgang til medicin/medicinrum</w:t>
      </w:r>
      <w:bookmarkEnd w:id="5"/>
    </w:p>
    <w:p w14:paraId="756BD135" w14:textId="6AFB8EC8" w:rsidR="00A933BB" w:rsidRPr="00607250" w:rsidRDefault="00A933BB" w:rsidP="00A933BB">
      <w:r w:rsidRPr="00607250">
        <w:t>Du har adgang til medicin/medicinrum i henhold til det kliniske undervisningssteds lokale regler for personale under uddannelse.</w:t>
      </w:r>
    </w:p>
    <w:p w14:paraId="5E6ACD1B" w14:textId="77777777" w:rsidR="009C645E" w:rsidRPr="00607250" w:rsidRDefault="009C645E" w:rsidP="00A933BB"/>
    <w:p w14:paraId="76BC4548" w14:textId="77777777" w:rsidR="000D7309" w:rsidRPr="00607250" w:rsidRDefault="000D7309" w:rsidP="000D7309">
      <w:pPr>
        <w:pStyle w:val="2Overskrift2Udennummer"/>
      </w:pPr>
      <w:bookmarkStart w:id="6" w:name="_Toc170899202"/>
      <w:bookmarkEnd w:id="4"/>
      <w:r w:rsidRPr="00607250">
        <w:rPr>
          <w:rStyle w:val="normaltextrun"/>
        </w:rPr>
        <w:t>Quiz - Farmakologitesten</w:t>
      </w:r>
      <w:bookmarkEnd w:id="6"/>
      <w:r w:rsidRPr="00607250">
        <w:rPr>
          <w:rStyle w:val="normaltextrun"/>
        </w:rPr>
        <w:t> </w:t>
      </w:r>
      <w:r w:rsidRPr="00607250">
        <w:rPr>
          <w:rStyle w:val="eop"/>
        </w:rPr>
        <w:t> </w:t>
      </w:r>
    </w:p>
    <w:p w14:paraId="45DC46C3" w14:textId="77777777" w:rsidR="002519AE" w:rsidRDefault="000D7309" w:rsidP="000C4286">
      <w:pPr>
        <w:rPr>
          <w:rStyle w:val="normaltextrun"/>
          <w:rFonts w:cs="Calibri"/>
          <w:szCs w:val="20"/>
        </w:rPr>
      </w:pPr>
      <w:r w:rsidRPr="00607250">
        <w:rPr>
          <w:rStyle w:val="normaltextrun"/>
          <w:rFonts w:cs="Calibri"/>
          <w:szCs w:val="20"/>
        </w:rPr>
        <w:t xml:space="preserve">På Kursusportalen Region Hovedstaden </w:t>
      </w:r>
      <w:r w:rsidR="0067663E">
        <w:rPr>
          <w:rStyle w:val="normaltextrun"/>
          <w:rFonts w:cs="Calibri"/>
          <w:szCs w:val="20"/>
        </w:rPr>
        <w:t xml:space="preserve">kan du </w:t>
      </w:r>
      <w:r w:rsidRPr="00607250">
        <w:rPr>
          <w:rStyle w:val="normaltextrun"/>
          <w:rFonts w:cs="Calibri"/>
          <w:szCs w:val="20"/>
        </w:rPr>
        <w:t>finde</w:t>
      </w:r>
      <w:r w:rsidR="00060490">
        <w:rPr>
          <w:rStyle w:val="normaltextrun"/>
          <w:rFonts w:cs="Calibri"/>
          <w:szCs w:val="20"/>
        </w:rPr>
        <w:t xml:space="preserve"> </w:t>
      </w:r>
      <w:r w:rsidRPr="00607250">
        <w:rPr>
          <w:rStyle w:val="normaltextrun"/>
          <w:rFonts w:cs="Calibri"/>
          <w:szCs w:val="20"/>
        </w:rPr>
        <w:t>en quiz</w:t>
      </w:r>
      <w:r w:rsidR="00060490">
        <w:rPr>
          <w:rStyle w:val="normaltextrun"/>
          <w:rFonts w:cs="Calibri"/>
          <w:szCs w:val="20"/>
        </w:rPr>
        <w:t>,</w:t>
      </w:r>
      <w:r w:rsidRPr="00607250">
        <w:rPr>
          <w:rStyle w:val="normaltextrun"/>
          <w:rFonts w:cs="Calibri"/>
          <w:szCs w:val="20"/>
        </w:rPr>
        <w:t xml:space="preserve"> som indeholder spørgsmål inden for lægemiddelregning og almen farmakologi. Den består af to dele, hvor del 1 er rettet mod 2. - 4. semester, mens del 2 er rettet </w:t>
      </w:r>
      <w:r w:rsidRPr="00050DC9">
        <w:rPr>
          <w:rStyle w:val="normaltextrun"/>
          <w:rFonts w:cs="Calibri"/>
          <w:szCs w:val="20"/>
        </w:rPr>
        <w:t xml:space="preserve">mod 5. - </w:t>
      </w:r>
      <w:r w:rsidR="00BB713C" w:rsidRPr="00050DC9">
        <w:rPr>
          <w:rStyle w:val="normaltextrun"/>
          <w:rFonts w:cs="Calibri"/>
          <w:szCs w:val="20"/>
        </w:rPr>
        <w:t>7</w:t>
      </w:r>
      <w:r w:rsidRPr="00050DC9">
        <w:rPr>
          <w:rStyle w:val="normaltextrun"/>
          <w:rFonts w:cs="Calibri"/>
          <w:szCs w:val="20"/>
        </w:rPr>
        <w:t>. semester</w:t>
      </w:r>
      <w:r w:rsidRPr="00607250">
        <w:rPr>
          <w:rStyle w:val="normaltextrun"/>
          <w:rFonts w:cs="Calibri"/>
          <w:szCs w:val="20"/>
        </w:rPr>
        <w:t xml:space="preserve">. </w:t>
      </w:r>
    </w:p>
    <w:p w14:paraId="6C294498" w14:textId="5B50CD2E" w:rsidR="00B05E6D" w:rsidRDefault="000D7309" w:rsidP="000C4286">
      <w:pPr>
        <w:rPr>
          <w:rStyle w:val="normaltextrun"/>
          <w:rFonts w:cs="Calibri"/>
          <w:szCs w:val="20"/>
        </w:rPr>
      </w:pPr>
      <w:r w:rsidRPr="00607250">
        <w:rPr>
          <w:rStyle w:val="normaltextrun"/>
          <w:rFonts w:cs="Calibri"/>
          <w:szCs w:val="20"/>
        </w:rPr>
        <w:t>Farmakologitesten er et tilbud, som du kan anvende til at vedligeholde viden og færdigheder inden for lægemiddelregning og almen farmakologi. </w:t>
      </w:r>
    </w:p>
    <w:p w14:paraId="4B70B06A" w14:textId="77777777" w:rsidR="006D3612" w:rsidRDefault="006D3612" w:rsidP="000C4286">
      <w:pPr>
        <w:rPr>
          <w:rStyle w:val="normaltextrun"/>
          <w:rFonts w:cs="Calibri"/>
          <w:szCs w:val="20"/>
        </w:rPr>
      </w:pPr>
    </w:p>
    <w:p w14:paraId="78DF0157" w14:textId="199B7CDA" w:rsidR="006D3612" w:rsidRPr="00607250" w:rsidRDefault="006D3612" w:rsidP="000C4286">
      <w:pPr>
        <w:rPr>
          <w:rFonts w:ascii="Arial" w:eastAsiaTheme="majorEastAsia" w:hAnsi="Arial" w:cstheme="majorBidi"/>
          <w:b/>
          <w:bCs/>
          <w:sz w:val="28"/>
          <w:szCs w:val="26"/>
        </w:rPr>
      </w:pPr>
      <w:r>
        <w:rPr>
          <w:rStyle w:val="normaltextrun"/>
          <w:rFonts w:cs="Calibri"/>
          <w:szCs w:val="20"/>
        </w:rPr>
        <w:t xml:space="preserve">Du finder </w:t>
      </w:r>
      <w:r w:rsidR="00B73FEC">
        <w:rPr>
          <w:rStyle w:val="normaltextrun"/>
          <w:rFonts w:cs="Calibri"/>
          <w:szCs w:val="20"/>
        </w:rPr>
        <w:t xml:space="preserve">kurset i kursusportalen </w:t>
      </w:r>
      <w:proofErr w:type="spellStart"/>
      <w:r w:rsidR="00B73FEC">
        <w:rPr>
          <w:rStyle w:val="normaltextrun"/>
          <w:rFonts w:cs="Calibri"/>
          <w:szCs w:val="20"/>
        </w:rPr>
        <w:t>RegionH</w:t>
      </w:r>
      <w:proofErr w:type="spellEnd"/>
      <w:r w:rsidR="00B73FEC">
        <w:rPr>
          <w:rStyle w:val="normaltextrun"/>
          <w:rFonts w:cs="Calibri"/>
          <w:szCs w:val="20"/>
        </w:rPr>
        <w:t xml:space="preserve"> – log ind med Nem ID og </w:t>
      </w:r>
      <w:r w:rsidR="003F233F">
        <w:rPr>
          <w:rStyle w:val="normaltextrun"/>
          <w:rFonts w:cs="Calibri"/>
          <w:szCs w:val="20"/>
        </w:rPr>
        <w:t>søg: Farmakologitesten for studerende i Region Hovedstaden</w:t>
      </w:r>
    </w:p>
    <w:p w14:paraId="493F3808" w14:textId="77777777" w:rsidR="00460EBC" w:rsidRDefault="00460EBC" w:rsidP="0031106C">
      <w:pPr>
        <w:pStyle w:val="2Overskrift2Udennummer"/>
        <w:rPr>
          <w:rStyle w:val="normaltextrun"/>
        </w:rPr>
      </w:pPr>
    </w:p>
    <w:p w14:paraId="79ABAA60" w14:textId="3D503648" w:rsidR="0031106C" w:rsidRDefault="0031106C" w:rsidP="0031106C">
      <w:pPr>
        <w:pStyle w:val="2Overskrift2Udennummer"/>
        <w:rPr>
          <w:rStyle w:val="normaltextrun"/>
        </w:rPr>
      </w:pPr>
      <w:r>
        <w:rPr>
          <w:rStyle w:val="normaltextrun"/>
        </w:rPr>
        <w:t>Nyttige links om medicinhåndtering</w:t>
      </w:r>
    </w:p>
    <w:p w14:paraId="39EDB3F2" w14:textId="77777777" w:rsidR="0031106C" w:rsidRPr="0031106C" w:rsidRDefault="0031106C" w:rsidP="0031106C">
      <w:pPr>
        <w:tabs>
          <w:tab w:val="clear" w:pos="221"/>
        </w:tabs>
        <w:spacing w:after="200" w:line="276" w:lineRule="auto"/>
      </w:pPr>
      <w:r w:rsidRPr="0031106C">
        <w:t>Du kan med fordel orientere dig på følgende hjemmesider:</w:t>
      </w:r>
    </w:p>
    <w:p w14:paraId="4A37C762" w14:textId="77777777" w:rsidR="0031106C" w:rsidRPr="0031106C" w:rsidRDefault="0031106C" w:rsidP="0031106C">
      <w:pPr>
        <w:tabs>
          <w:tab w:val="clear" w:pos="221"/>
        </w:tabs>
        <w:spacing w:after="200" w:line="276" w:lineRule="auto"/>
      </w:pPr>
      <w:r w:rsidRPr="0031106C">
        <w:t xml:space="preserve">Medicin.dk professionel - </w:t>
      </w:r>
      <w:hyperlink r:id="rId33" w:history="1">
        <w:r w:rsidRPr="0031106C">
          <w:rPr>
            <w:rStyle w:val="Hyperlink"/>
          </w:rPr>
          <w:t>https://pro.medicin.dk/</w:t>
        </w:r>
      </w:hyperlink>
    </w:p>
    <w:p w14:paraId="58E8D1BE" w14:textId="77777777" w:rsidR="0031106C" w:rsidRPr="0031106C" w:rsidRDefault="0031106C" w:rsidP="0031106C">
      <w:pPr>
        <w:numPr>
          <w:ilvl w:val="0"/>
          <w:numId w:val="40"/>
        </w:numPr>
        <w:tabs>
          <w:tab w:val="clear" w:pos="221"/>
        </w:tabs>
        <w:spacing w:after="200" w:line="276" w:lineRule="auto"/>
      </w:pPr>
      <w:r w:rsidRPr="0031106C">
        <w:t>Søg viden i de generelle emner og se læringsfilm om, hvordan medicin håndteres i praksis.</w:t>
      </w:r>
    </w:p>
    <w:p w14:paraId="3CE2E288" w14:textId="29085316" w:rsidR="0031106C" w:rsidRPr="0031106C" w:rsidRDefault="0031106C" w:rsidP="0031106C">
      <w:pPr>
        <w:tabs>
          <w:tab w:val="clear" w:pos="221"/>
        </w:tabs>
        <w:spacing w:after="200" w:line="276" w:lineRule="auto"/>
      </w:pPr>
      <w:r w:rsidRPr="0031106C">
        <w:t xml:space="preserve"> Styrelsen for Patientsikkerhed - </w:t>
      </w:r>
      <w:hyperlink r:id="rId34" w:history="1">
        <w:r w:rsidRPr="0031106C">
          <w:rPr>
            <w:rStyle w:val="Hyperlink"/>
          </w:rPr>
          <w:t>https://stps.dk/sundhedsfaglig/viola-viden-og-laering</w:t>
        </w:r>
      </w:hyperlink>
    </w:p>
    <w:p w14:paraId="67196295" w14:textId="77777777" w:rsidR="0031106C" w:rsidRPr="0031106C" w:rsidRDefault="0031106C" w:rsidP="0031106C">
      <w:pPr>
        <w:numPr>
          <w:ilvl w:val="0"/>
          <w:numId w:val="40"/>
        </w:numPr>
        <w:tabs>
          <w:tab w:val="clear" w:pos="221"/>
        </w:tabs>
        <w:spacing w:after="200" w:line="276" w:lineRule="auto"/>
      </w:pPr>
      <w:r w:rsidRPr="0031106C">
        <w:t>Søg viden om patientsikkerhed, risikosituationslægemidler, utilsigtede hændelser, Risikoområder</w:t>
      </w:r>
    </w:p>
    <w:p w14:paraId="7E9E9EE0" w14:textId="3F683887" w:rsidR="0031106C" w:rsidRPr="0031106C" w:rsidRDefault="0031106C" w:rsidP="0031106C">
      <w:pPr>
        <w:tabs>
          <w:tab w:val="clear" w:pos="221"/>
        </w:tabs>
        <w:spacing w:after="200" w:line="276" w:lineRule="auto"/>
      </w:pPr>
      <w:r w:rsidRPr="0031106C">
        <w:t xml:space="preserve"> Interaktionsdatabasen - </w:t>
      </w:r>
      <w:hyperlink r:id="rId35" w:history="1">
        <w:r w:rsidRPr="0031106C">
          <w:rPr>
            <w:rStyle w:val="Hyperlink"/>
          </w:rPr>
          <w:t>https://www.interaktionsdatabasen.dk/</w:t>
        </w:r>
      </w:hyperlink>
    </w:p>
    <w:p w14:paraId="2641E1ED" w14:textId="77777777" w:rsidR="0031106C" w:rsidRPr="0031106C" w:rsidRDefault="0031106C" w:rsidP="0031106C">
      <w:pPr>
        <w:numPr>
          <w:ilvl w:val="0"/>
          <w:numId w:val="40"/>
        </w:numPr>
        <w:tabs>
          <w:tab w:val="clear" w:pos="221"/>
        </w:tabs>
        <w:spacing w:after="200" w:line="276" w:lineRule="auto"/>
      </w:pPr>
      <w:r w:rsidRPr="0031106C">
        <w:t>Søg viden om interaktioner mellem specifikke lægemidler og få viden om, hvordan evt. interaktioner skal håndteres.</w:t>
      </w:r>
    </w:p>
    <w:p w14:paraId="1182E33A" w14:textId="77777777" w:rsidR="007B25A4" w:rsidRDefault="0031106C" w:rsidP="007B25A4">
      <w:pPr>
        <w:rPr>
          <w:rFonts w:ascii="Arial" w:hAnsi="Arial" w:cs="Arial"/>
          <w:color w:val="000000"/>
          <w:szCs w:val="20"/>
        </w:rPr>
      </w:pPr>
      <w:r w:rsidRPr="0031106C">
        <w:t> </w:t>
      </w:r>
      <w:r w:rsidRPr="00714CED">
        <w:t xml:space="preserve">Sundhedsstyrelsen - </w:t>
      </w:r>
      <w:hyperlink r:id="rId36" w:history="1">
        <w:r w:rsidR="007B25A4">
          <w:rPr>
            <w:rStyle w:val="Hyperlink"/>
            <w:rFonts w:ascii="Arial" w:hAnsi="Arial" w:cs="Arial"/>
            <w:szCs w:val="20"/>
          </w:rPr>
          <w:t>https://www.sst.dk/vidensbase/ansvarlig-medicinering</w:t>
        </w:r>
      </w:hyperlink>
    </w:p>
    <w:p w14:paraId="315C696B" w14:textId="6553D360" w:rsidR="0031106C" w:rsidRPr="0031106C" w:rsidRDefault="0031106C" w:rsidP="0031106C">
      <w:pPr>
        <w:tabs>
          <w:tab w:val="clear" w:pos="221"/>
        </w:tabs>
        <w:spacing w:after="200" w:line="276" w:lineRule="auto"/>
      </w:pPr>
    </w:p>
    <w:p w14:paraId="5E3C8AC0" w14:textId="4C14D55C" w:rsidR="002B69C2" w:rsidRPr="0031106C" w:rsidRDefault="0031106C" w:rsidP="005061EC">
      <w:pPr>
        <w:numPr>
          <w:ilvl w:val="0"/>
          <w:numId w:val="40"/>
        </w:numPr>
        <w:tabs>
          <w:tab w:val="clear" w:pos="221"/>
        </w:tabs>
        <w:spacing w:after="200" w:line="276" w:lineRule="auto"/>
        <w:rPr>
          <w:rFonts w:ascii="Arial" w:eastAsiaTheme="majorEastAsia" w:hAnsi="Arial" w:cstheme="majorBidi"/>
          <w:b/>
          <w:bCs/>
          <w:sz w:val="28"/>
          <w:szCs w:val="26"/>
        </w:rPr>
      </w:pPr>
      <w:r w:rsidRPr="0031106C">
        <w:t xml:space="preserve">Søg viden om bl.a. </w:t>
      </w:r>
      <w:proofErr w:type="spellStart"/>
      <w:r>
        <w:t>s</w:t>
      </w:r>
      <w:r w:rsidRPr="0031106C">
        <w:t>eponeringsliste</w:t>
      </w:r>
      <w:proofErr w:type="spellEnd"/>
      <w:r w:rsidRPr="0031106C">
        <w:t>, Den ældre medicinske patient, Antibiotikaresistens mv. </w:t>
      </w:r>
    </w:p>
    <w:p w14:paraId="10523C9F" w14:textId="306E13CD" w:rsidR="006510F9" w:rsidRPr="000C10C9" w:rsidRDefault="00A933BB" w:rsidP="004D6866">
      <w:pPr>
        <w:pStyle w:val="2Overskrift2Udennummer"/>
        <w:rPr>
          <w:rFonts w:cstheme="minorBidi"/>
          <w:color w:val="FA3C3C" w:themeColor="accent1"/>
          <w:szCs w:val="20"/>
        </w:rPr>
      </w:pPr>
      <w:bookmarkStart w:id="7" w:name="_Toc170899203"/>
      <w:r w:rsidRPr="001F15C6">
        <w:t>Opbygning og anvendelse af Logbog i medicinhåndtering</w:t>
      </w:r>
      <w:bookmarkEnd w:id="7"/>
      <w:r w:rsidR="009D6733">
        <w:t xml:space="preserve"> </w:t>
      </w:r>
    </w:p>
    <w:p w14:paraId="0E62E971" w14:textId="10B524D2" w:rsidR="00F91D61" w:rsidRPr="00607250" w:rsidRDefault="00D15A78" w:rsidP="00A933BB">
      <w:pPr>
        <w:rPr>
          <w:rFonts w:cstheme="minorHAnsi"/>
        </w:rPr>
      </w:pPr>
      <w:r w:rsidRPr="00607250">
        <w:rPr>
          <w:rFonts w:cstheme="minorHAnsi"/>
        </w:rPr>
        <w:t>Logbog i medicinhåndtering er opdelt i 2 dele, j</w:t>
      </w:r>
      <w:r w:rsidR="00576CAE" w:rsidRPr="00607250">
        <w:rPr>
          <w:rFonts w:cstheme="minorHAnsi"/>
        </w:rPr>
        <w:t>ævnfør Studieordningen 2019 (</w:t>
      </w:r>
      <w:r w:rsidR="00B11816" w:rsidRPr="00607250">
        <w:rPr>
          <w:rFonts w:cstheme="minorHAnsi"/>
        </w:rPr>
        <w:t xml:space="preserve">Københavns Professionshøjskole, Bornholms sundheds- og sygeplejeskole og </w:t>
      </w:r>
      <w:r w:rsidR="00ED219C" w:rsidRPr="00607250">
        <w:rPr>
          <w:rFonts w:cstheme="minorHAnsi"/>
        </w:rPr>
        <w:t xml:space="preserve">UC </w:t>
      </w:r>
      <w:r w:rsidR="00B11816" w:rsidRPr="00607250">
        <w:rPr>
          <w:rFonts w:cstheme="minorHAnsi"/>
        </w:rPr>
        <w:t>Diakonissestiftelsen, 2019</w:t>
      </w:r>
      <w:r w:rsidRPr="00607250">
        <w:rPr>
          <w:rFonts w:cstheme="minorHAnsi"/>
        </w:rPr>
        <w:t>):</w:t>
      </w:r>
    </w:p>
    <w:p w14:paraId="00E30CC2" w14:textId="171F920E" w:rsidR="00DB2611" w:rsidRPr="006B3B24" w:rsidRDefault="00A933BB" w:rsidP="00566B93">
      <w:pPr>
        <w:pStyle w:val="Opstilling-punkttegn"/>
      </w:pPr>
      <w:r w:rsidRPr="00122A37">
        <w:rPr>
          <w:i/>
          <w:iCs/>
        </w:rPr>
        <w:t>1. del</w:t>
      </w:r>
      <w:r w:rsidR="00576CAE" w:rsidRPr="00607250">
        <w:t xml:space="preserve"> retter sig </w:t>
      </w:r>
      <w:r w:rsidR="00576CAE" w:rsidRPr="006B3B24">
        <w:t>mod</w:t>
      </w:r>
      <w:r w:rsidR="00D76F6C" w:rsidRPr="006B3B24">
        <w:t xml:space="preserve"> </w:t>
      </w:r>
      <w:r w:rsidR="00D76F6C" w:rsidRPr="00400BE6">
        <w:t>2.</w:t>
      </w:r>
      <w:r w:rsidR="00576CAE" w:rsidRPr="006B3B24">
        <w:t xml:space="preserve">-4. semester. </w:t>
      </w:r>
      <w:r w:rsidR="00DB2611" w:rsidRPr="006B3B24">
        <w:t>1. del skal være opfyldt og dokumenteret som e</w:t>
      </w:r>
      <w:r w:rsidR="00DA33ED" w:rsidRPr="006B3B24">
        <w:t>r</w:t>
      </w:r>
      <w:r w:rsidR="00DB2611" w:rsidRPr="006B3B24">
        <w:t xml:space="preserve"> </w:t>
      </w:r>
      <w:r w:rsidR="00DA33ED" w:rsidRPr="006B3B24">
        <w:t xml:space="preserve">et </w:t>
      </w:r>
      <w:r w:rsidR="00DB2611" w:rsidRPr="006B3B24">
        <w:t>forudsætning</w:t>
      </w:r>
      <w:r w:rsidR="00DA33ED" w:rsidRPr="006B3B24">
        <w:t>skrav</w:t>
      </w:r>
      <w:r w:rsidR="00DB2611" w:rsidRPr="006B3B24">
        <w:t xml:space="preserve"> for at kunne gå til 4. semesters prøve </w:t>
      </w:r>
    </w:p>
    <w:p w14:paraId="025AF9EF" w14:textId="3132D18B" w:rsidR="00A933BB" w:rsidRPr="006B3B24" w:rsidRDefault="00A933BB" w:rsidP="00566B93">
      <w:pPr>
        <w:pStyle w:val="Opstilling-punkttegn"/>
      </w:pPr>
      <w:r w:rsidRPr="00122A37">
        <w:rPr>
          <w:i/>
          <w:iCs/>
        </w:rPr>
        <w:t>2. del</w:t>
      </w:r>
      <w:r w:rsidRPr="006B3B24">
        <w:t xml:space="preserve"> retter sig mod 5.-</w:t>
      </w:r>
      <w:r w:rsidR="00D76F6C" w:rsidRPr="00400BE6">
        <w:t>7.</w:t>
      </w:r>
      <w:r w:rsidRPr="006B3B24">
        <w:t xml:space="preserve"> semester</w:t>
      </w:r>
      <w:r w:rsidR="00DB2611" w:rsidRPr="006B3B24">
        <w:t>. 2</w:t>
      </w:r>
      <w:r w:rsidR="00B71485" w:rsidRPr="006B3B24">
        <w:t>.</w:t>
      </w:r>
      <w:r w:rsidR="00DB2611" w:rsidRPr="006B3B24">
        <w:t xml:space="preserve"> del skal være opfyldt og dokumenteret som e</w:t>
      </w:r>
      <w:r w:rsidR="00DA33ED" w:rsidRPr="006B3B24">
        <w:t>r et</w:t>
      </w:r>
      <w:r w:rsidR="00DB2611" w:rsidRPr="006B3B24">
        <w:t xml:space="preserve"> forudsætning</w:t>
      </w:r>
      <w:r w:rsidR="00DA33ED" w:rsidRPr="006B3B24">
        <w:t>skrav</w:t>
      </w:r>
      <w:r w:rsidR="00DB2611" w:rsidRPr="006B3B24">
        <w:t xml:space="preserve"> for at kunne gå til </w:t>
      </w:r>
      <w:r w:rsidR="00D76F6C" w:rsidRPr="00400BE6">
        <w:t xml:space="preserve">7. </w:t>
      </w:r>
      <w:r w:rsidR="00DB2611" w:rsidRPr="006B3B24">
        <w:t>semesters prøve</w:t>
      </w:r>
      <w:r w:rsidRPr="006B3B24">
        <w:t xml:space="preserve"> </w:t>
      </w:r>
    </w:p>
    <w:p w14:paraId="503FE067" w14:textId="77777777" w:rsidR="00DB2611" w:rsidRPr="006B3B24" w:rsidRDefault="00DB2611" w:rsidP="00B12812">
      <w:pPr>
        <w:rPr>
          <w:rFonts w:cstheme="minorHAnsi"/>
        </w:rPr>
      </w:pPr>
    </w:p>
    <w:p w14:paraId="4BB98715" w14:textId="7453B947" w:rsidR="00AE5920" w:rsidRPr="004C354C" w:rsidRDefault="00BB2DE9" w:rsidP="00432451">
      <w:pPr>
        <w:pStyle w:val="Opstilling-punkttegn"/>
        <w:numPr>
          <w:ilvl w:val="0"/>
          <w:numId w:val="0"/>
        </w:numPr>
        <w:tabs>
          <w:tab w:val="clear" w:pos="221"/>
          <w:tab w:val="left" w:pos="0"/>
        </w:tabs>
        <w:spacing w:line="240" w:lineRule="auto"/>
        <w:rPr>
          <w:szCs w:val="20"/>
        </w:rPr>
      </w:pPr>
      <w:r w:rsidRPr="004C354C">
        <w:rPr>
          <w:szCs w:val="20"/>
        </w:rPr>
        <w:t xml:space="preserve">For hvert semester </w:t>
      </w:r>
      <w:r w:rsidR="00AE5920" w:rsidRPr="004C354C">
        <w:rPr>
          <w:szCs w:val="20"/>
        </w:rPr>
        <w:t>er beskrevet</w:t>
      </w:r>
      <w:r w:rsidR="00432451" w:rsidRPr="004C354C">
        <w:rPr>
          <w:szCs w:val="20"/>
        </w:rPr>
        <w:t>:</w:t>
      </w:r>
    </w:p>
    <w:p w14:paraId="260AFD41" w14:textId="0E5847D0" w:rsidR="00AE5920" w:rsidRPr="004C354C" w:rsidRDefault="00135151" w:rsidP="00AE5920">
      <w:pPr>
        <w:pStyle w:val="Opstilling-punkttegn"/>
        <w:rPr>
          <w:szCs w:val="20"/>
        </w:rPr>
      </w:pPr>
      <w:r>
        <w:rPr>
          <w:szCs w:val="20"/>
        </w:rPr>
        <w:t>Hvad du i</w:t>
      </w:r>
      <w:r w:rsidR="00AE5920" w:rsidRPr="004C354C">
        <w:rPr>
          <w:szCs w:val="20"/>
        </w:rPr>
        <w:t>ntroduceres til og oplæres i på d</w:t>
      </w:r>
      <w:r>
        <w:rPr>
          <w:szCs w:val="20"/>
        </w:rPr>
        <w:t>i</w:t>
      </w:r>
      <w:r w:rsidR="00AE5920" w:rsidRPr="004C354C">
        <w:rPr>
          <w:szCs w:val="20"/>
        </w:rPr>
        <w:t>t kliniske undervisningssted</w:t>
      </w:r>
      <w:r w:rsidR="005A29A0" w:rsidRPr="004C354C">
        <w:rPr>
          <w:szCs w:val="20"/>
        </w:rPr>
        <w:t xml:space="preserve"> </w:t>
      </w:r>
    </w:p>
    <w:p w14:paraId="608A2DDB" w14:textId="77777777" w:rsidR="00135151" w:rsidRPr="00135151" w:rsidRDefault="00135151" w:rsidP="00E52B62">
      <w:pPr>
        <w:pStyle w:val="Opstilling-punkttegn"/>
        <w:rPr>
          <w:szCs w:val="20"/>
        </w:rPr>
      </w:pPr>
      <w:r>
        <w:t>Hvad du skal arbejde med under vejledning af klinisk vejleder/underviser</w:t>
      </w:r>
    </w:p>
    <w:p w14:paraId="022FDA70" w14:textId="174C5A64" w:rsidR="0067402C" w:rsidRPr="00135151" w:rsidRDefault="00135151" w:rsidP="00E52B62">
      <w:pPr>
        <w:pStyle w:val="Opstilling-punkttegn"/>
        <w:rPr>
          <w:szCs w:val="20"/>
        </w:rPr>
      </w:pPr>
      <w:r>
        <w:t>Hvilken undervisning du kan deltage i fx på Enhed for klinisk træning</w:t>
      </w:r>
      <w:r w:rsidR="00B91600" w:rsidRPr="004C354C">
        <w:t xml:space="preserve"> </w:t>
      </w:r>
    </w:p>
    <w:p w14:paraId="6043AAFC" w14:textId="61768D0B" w:rsidR="00D15A78" w:rsidRPr="004C354C" w:rsidRDefault="00135151" w:rsidP="006F211E">
      <w:pPr>
        <w:pStyle w:val="Opstilling-punkttegn"/>
        <w:rPr>
          <w:szCs w:val="20"/>
        </w:rPr>
      </w:pPr>
      <w:r>
        <w:rPr>
          <w:szCs w:val="20"/>
        </w:rPr>
        <w:t>Hvilke aktiviteter der er</w:t>
      </w:r>
      <w:r w:rsidR="00122A37">
        <w:rPr>
          <w:szCs w:val="20"/>
        </w:rPr>
        <w:t xml:space="preserve"> under dit</w:t>
      </w:r>
      <w:r>
        <w:rPr>
          <w:szCs w:val="20"/>
        </w:rPr>
        <w:t xml:space="preserve"> klinikforløbet fx</w:t>
      </w:r>
      <w:r w:rsidR="008867E5" w:rsidRPr="004C354C">
        <w:rPr>
          <w:szCs w:val="20"/>
        </w:rPr>
        <w:t xml:space="preserve"> dokumentationsark</w:t>
      </w:r>
      <w:r w:rsidR="00947439" w:rsidRPr="004C354C">
        <w:rPr>
          <w:szCs w:val="20"/>
        </w:rPr>
        <w:t>, refleksionssamtal</w:t>
      </w:r>
      <w:r w:rsidR="00EC6680" w:rsidRPr="004C354C">
        <w:rPr>
          <w:szCs w:val="20"/>
        </w:rPr>
        <w:t>er</w:t>
      </w:r>
      <w:r w:rsidR="008867E5" w:rsidRPr="004C354C">
        <w:rPr>
          <w:szCs w:val="20"/>
        </w:rPr>
        <w:t xml:space="preserve"> og medicinaktiviteter</w:t>
      </w:r>
    </w:p>
    <w:p w14:paraId="44C16319" w14:textId="77777777" w:rsidR="004C354C" w:rsidRDefault="004C354C" w:rsidP="00D15A78">
      <w:pPr>
        <w:pStyle w:val="Opstilling-punkttegn"/>
        <w:numPr>
          <w:ilvl w:val="0"/>
          <w:numId w:val="0"/>
        </w:numPr>
        <w:ind w:left="221" w:hanging="221"/>
      </w:pPr>
    </w:p>
    <w:p w14:paraId="305FA86D" w14:textId="0414709F" w:rsidR="003A0DB4" w:rsidRDefault="003A0DB4" w:rsidP="000945AA">
      <w:pPr>
        <w:tabs>
          <w:tab w:val="clear" w:pos="221"/>
          <w:tab w:val="left" w:pos="0"/>
        </w:tabs>
        <w:rPr>
          <w:szCs w:val="20"/>
        </w:rPr>
      </w:pPr>
      <w:r>
        <w:rPr>
          <w:b/>
          <w:szCs w:val="20"/>
        </w:rPr>
        <w:t>D</w:t>
      </w:r>
      <w:r w:rsidRPr="00607250">
        <w:rPr>
          <w:b/>
          <w:szCs w:val="20"/>
        </w:rPr>
        <w:t>okumentationsark</w:t>
      </w:r>
      <w:r w:rsidRPr="00607250">
        <w:rPr>
          <w:szCs w:val="20"/>
        </w:rPr>
        <w:t xml:space="preserve"> </w:t>
      </w:r>
    </w:p>
    <w:p w14:paraId="73E18A02" w14:textId="4EC488C1" w:rsidR="00A01690" w:rsidRDefault="001D29F2" w:rsidP="000945AA">
      <w:pPr>
        <w:tabs>
          <w:tab w:val="clear" w:pos="221"/>
          <w:tab w:val="left" w:pos="0"/>
        </w:tabs>
        <w:rPr>
          <w:szCs w:val="20"/>
        </w:rPr>
      </w:pPr>
      <w:r>
        <w:rPr>
          <w:szCs w:val="20"/>
        </w:rPr>
        <w:t>Refleksion over og udfyldelse af dokumentationsark i medicin</w:t>
      </w:r>
      <w:r w:rsidR="00A01CCB">
        <w:rPr>
          <w:szCs w:val="20"/>
        </w:rPr>
        <w:t xml:space="preserve">håndtering er en stor del af </w:t>
      </w:r>
      <w:r w:rsidR="00B9480B">
        <w:rPr>
          <w:szCs w:val="20"/>
        </w:rPr>
        <w:t xml:space="preserve">Logbog i medicinhåndtering. </w:t>
      </w:r>
      <w:r w:rsidR="0082778B" w:rsidRPr="00607250">
        <w:rPr>
          <w:szCs w:val="20"/>
        </w:rPr>
        <w:t xml:space="preserve">For hvert semester er udformet et </w:t>
      </w:r>
      <w:r w:rsidR="001B2ED1" w:rsidRPr="00607250">
        <w:rPr>
          <w:szCs w:val="20"/>
        </w:rPr>
        <w:t xml:space="preserve">dokumentationsark, </w:t>
      </w:r>
      <w:r w:rsidR="0082778B" w:rsidRPr="00607250">
        <w:rPr>
          <w:szCs w:val="20"/>
        </w:rPr>
        <w:t>der</w:t>
      </w:r>
      <w:r w:rsidR="001B2ED1" w:rsidRPr="00607250">
        <w:rPr>
          <w:szCs w:val="20"/>
        </w:rPr>
        <w:t xml:space="preserve"> indgår som en del af </w:t>
      </w:r>
      <w:r w:rsidR="0082778B" w:rsidRPr="00607250">
        <w:rPr>
          <w:szCs w:val="20"/>
        </w:rPr>
        <w:t xml:space="preserve">semestrets </w:t>
      </w:r>
      <w:r w:rsidR="006B3B24">
        <w:rPr>
          <w:szCs w:val="20"/>
        </w:rPr>
        <w:t>læringsaktiviteter</w:t>
      </w:r>
      <w:r w:rsidR="005747EA" w:rsidRPr="00607250">
        <w:rPr>
          <w:szCs w:val="20"/>
        </w:rPr>
        <w:t xml:space="preserve"> </w:t>
      </w:r>
      <w:r w:rsidR="00A01690" w:rsidRPr="00607250">
        <w:rPr>
          <w:szCs w:val="20"/>
        </w:rPr>
        <w:t xml:space="preserve">og/eller </w:t>
      </w:r>
      <w:r w:rsidR="001B2ED1" w:rsidRPr="00607250">
        <w:rPr>
          <w:szCs w:val="20"/>
        </w:rPr>
        <w:t>forudsætningskrav. Dokumentationsarket har fokus på patient-/borgerforl</w:t>
      </w:r>
      <w:r w:rsidR="0082778B" w:rsidRPr="00607250">
        <w:rPr>
          <w:szCs w:val="20"/>
        </w:rPr>
        <w:t>øb</w:t>
      </w:r>
      <w:r w:rsidR="001B2ED1" w:rsidRPr="00607250">
        <w:rPr>
          <w:szCs w:val="20"/>
        </w:rPr>
        <w:t xml:space="preserve"> i relation til medicinhåndtering</w:t>
      </w:r>
      <w:r w:rsidR="006510F9" w:rsidRPr="00607250">
        <w:rPr>
          <w:szCs w:val="20"/>
        </w:rPr>
        <w:t xml:space="preserve"> og er tilpasset det enkelte semester</w:t>
      </w:r>
      <w:r w:rsidR="001B2ED1" w:rsidRPr="00607250">
        <w:rPr>
          <w:szCs w:val="20"/>
        </w:rPr>
        <w:t>.</w:t>
      </w:r>
      <w:r w:rsidR="0082778B" w:rsidRPr="00607250">
        <w:rPr>
          <w:szCs w:val="20"/>
        </w:rPr>
        <w:t xml:space="preserve"> </w:t>
      </w:r>
      <w:r w:rsidR="006B3B24">
        <w:rPr>
          <w:szCs w:val="20"/>
        </w:rPr>
        <w:t xml:space="preserve">I dokumentationsarkene skal der bl.a. redegøres for flere af de præparater, som den aktuelle patient/borger får. Med præparater forstås alle former for medicin, herunder også </w:t>
      </w:r>
      <w:proofErr w:type="spellStart"/>
      <w:r w:rsidR="006B3B24">
        <w:rPr>
          <w:szCs w:val="20"/>
        </w:rPr>
        <w:t>i.v</w:t>
      </w:r>
      <w:proofErr w:type="spellEnd"/>
      <w:r w:rsidR="006B3B24">
        <w:rPr>
          <w:szCs w:val="20"/>
        </w:rPr>
        <w:t>.-medicinering og væsketerapi.</w:t>
      </w:r>
      <w:r w:rsidR="000945AA" w:rsidRPr="00607250">
        <w:rPr>
          <w:szCs w:val="20"/>
        </w:rPr>
        <w:t xml:space="preserve"> </w:t>
      </w:r>
    </w:p>
    <w:p w14:paraId="2C76C19D" w14:textId="77777777" w:rsidR="00AF47DE" w:rsidRDefault="00AF47DE" w:rsidP="000945AA">
      <w:pPr>
        <w:tabs>
          <w:tab w:val="clear" w:pos="221"/>
          <w:tab w:val="left" w:pos="0"/>
        </w:tabs>
        <w:rPr>
          <w:szCs w:val="20"/>
        </w:rPr>
      </w:pPr>
    </w:p>
    <w:p w14:paraId="1775A25B" w14:textId="050D5051" w:rsidR="00AF47DE" w:rsidRPr="00515802" w:rsidRDefault="00A14457" w:rsidP="00AF47DE">
      <w:pPr>
        <w:rPr>
          <w:b/>
        </w:rPr>
      </w:pPr>
      <w:r>
        <w:rPr>
          <w:rFonts w:cs="Arial"/>
        </w:rPr>
        <w:t xml:space="preserve">Ved første studiesamtale </w:t>
      </w:r>
      <w:r w:rsidR="00AF47DE" w:rsidRPr="00607250">
        <w:rPr>
          <w:rFonts w:cs="Arial"/>
        </w:rPr>
        <w:t>aftaler</w:t>
      </w:r>
      <w:r>
        <w:rPr>
          <w:rFonts w:cs="Arial"/>
        </w:rPr>
        <w:t xml:space="preserve"> du</w:t>
      </w:r>
      <w:r w:rsidR="00AF47DE" w:rsidRPr="00607250">
        <w:rPr>
          <w:rFonts w:cs="Arial"/>
        </w:rPr>
        <w:t xml:space="preserve"> med den kliniske underviser/vejleder, hvordan og hvornår du arbejder med dokumentationsark </w:t>
      </w:r>
      <w:r w:rsidR="00AF47DE" w:rsidRPr="00607250">
        <w:t xml:space="preserve">for det enkelte semester. </w:t>
      </w:r>
      <w:r w:rsidR="00AF47DE" w:rsidRPr="00607250">
        <w:rPr>
          <w:rFonts w:cstheme="minorHAnsi"/>
        </w:rPr>
        <w:t>Efter studiesamtalen skriver du aftale</w:t>
      </w:r>
      <w:r w:rsidR="0031106C">
        <w:rPr>
          <w:rFonts w:cstheme="minorHAnsi"/>
        </w:rPr>
        <w:t>rne</w:t>
      </w:r>
      <w:r w:rsidR="00AF47DE" w:rsidRPr="00607250">
        <w:rPr>
          <w:rFonts w:cstheme="minorHAnsi"/>
        </w:rPr>
        <w:t xml:space="preserve"> ind i </w:t>
      </w:r>
      <w:r w:rsidR="0031106C">
        <w:rPr>
          <w:rFonts w:cstheme="minorHAnsi"/>
        </w:rPr>
        <w:t>S</w:t>
      </w:r>
      <w:r w:rsidR="00AF47DE">
        <w:rPr>
          <w:rFonts w:cstheme="minorHAnsi"/>
        </w:rPr>
        <w:t>amarbejdsaftale</w:t>
      </w:r>
      <w:r w:rsidR="0031106C">
        <w:rPr>
          <w:rFonts w:cstheme="minorHAnsi"/>
        </w:rPr>
        <w:t>n i Logbog for læring i klinisk uddannelse</w:t>
      </w:r>
      <w:r w:rsidR="00AF47DE" w:rsidRPr="00607250">
        <w:rPr>
          <w:rFonts w:cstheme="minorHAnsi"/>
        </w:rPr>
        <w:t>.</w:t>
      </w:r>
      <w:r w:rsidR="00AF47DE" w:rsidRPr="00607250">
        <w:rPr>
          <w:b/>
        </w:rPr>
        <w:t xml:space="preserve"> </w:t>
      </w:r>
    </w:p>
    <w:p w14:paraId="7148F897" w14:textId="77777777" w:rsidR="00AF47DE" w:rsidRPr="00607250" w:rsidRDefault="00AF47DE" w:rsidP="000945AA">
      <w:pPr>
        <w:tabs>
          <w:tab w:val="clear" w:pos="221"/>
          <w:tab w:val="left" w:pos="0"/>
        </w:tabs>
        <w:rPr>
          <w:szCs w:val="20"/>
        </w:rPr>
      </w:pPr>
    </w:p>
    <w:p w14:paraId="7C6F48DD" w14:textId="2E7E8CC7" w:rsidR="006510F9" w:rsidRPr="00491567" w:rsidRDefault="00491567" w:rsidP="00D15A78">
      <w:pPr>
        <w:pStyle w:val="Opstilling-punkttegn"/>
        <w:numPr>
          <w:ilvl w:val="0"/>
          <w:numId w:val="0"/>
        </w:numPr>
        <w:tabs>
          <w:tab w:val="clear" w:pos="221"/>
          <w:tab w:val="left" w:pos="0"/>
        </w:tabs>
        <w:rPr>
          <w:bCs/>
          <w:szCs w:val="20"/>
        </w:rPr>
      </w:pPr>
      <w:r w:rsidRPr="00491567">
        <w:rPr>
          <w:bCs/>
          <w:szCs w:val="20"/>
        </w:rPr>
        <w:t xml:space="preserve">Du arbejder med dokumentationsarket ved at: </w:t>
      </w:r>
      <w:r w:rsidR="00A01690" w:rsidRPr="00491567">
        <w:rPr>
          <w:bCs/>
          <w:szCs w:val="20"/>
        </w:rPr>
        <w:t xml:space="preserve"> </w:t>
      </w:r>
    </w:p>
    <w:p w14:paraId="75B0DBEB" w14:textId="12433D5E" w:rsidR="002A3DB9" w:rsidRPr="00607250" w:rsidRDefault="00B73213" w:rsidP="004D6866">
      <w:pPr>
        <w:pStyle w:val="Opstilling-punkttegn"/>
      </w:pPr>
      <w:r>
        <w:t>U</w:t>
      </w:r>
      <w:r w:rsidR="002A3DB9" w:rsidRPr="00607250">
        <w:t>dvælge i samarbejde med den kliniske underviser/vejleder et eller flere patient-/borgerforløb og arbejde</w:t>
      </w:r>
      <w:r>
        <w:t xml:space="preserve"> </w:t>
      </w:r>
      <w:r w:rsidR="002A3DB9" w:rsidRPr="00607250">
        <w:t xml:space="preserve">med de dele af medicinhåndtering, som er beskrevet </w:t>
      </w:r>
      <w:r w:rsidR="004D6866" w:rsidRPr="00607250">
        <w:t xml:space="preserve">i dokumentationsarket </w:t>
      </w:r>
      <w:r w:rsidR="00102043" w:rsidRPr="00607250">
        <w:t>for hvert semester</w:t>
      </w:r>
    </w:p>
    <w:p w14:paraId="25FA7092" w14:textId="3AE6389A" w:rsidR="004D6866" w:rsidRPr="00607250" w:rsidRDefault="00376C16" w:rsidP="000945AA">
      <w:pPr>
        <w:pStyle w:val="Opstilling-punkttegn"/>
      </w:pPr>
      <w:r>
        <w:t>U</w:t>
      </w:r>
      <w:r w:rsidR="004D6866" w:rsidRPr="00607250">
        <w:t>dfylde dokumentationsarket</w:t>
      </w:r>
    </w:p>
    <w:p w14:paraId="43DB3CEF" w14:textId="151E9A33" w:rsidR="00A933BB" w:rsidRPr="00607250" w:rsidRDefault="00376C16" w:rsidP="004D6866">
      <w:pPr>
        <w:pStyle w:val="Opstilling-punkttegn"/>
      </w:pPr>
      <w:r>
        <w:t>U</w:t>
      </w:r>
      <w:r w:rsidR="00A933BB" w:rsidRPr="00607250">
        <w:t>ploade dokumentationsarket i Praktikportalen</w:t>
      </w:r>
    </w:p>
    <w:p w14:paraId="3A92E759" w14:textId="2BD7E748" w:rsidR="00083CAD" w:rsidRPr="00607250" w:rsidRDefault="00A77FE1" w:rsidP="004D6866">
      <w:pPr>
        <w:pStyle w:val="Opstilling-punkttegn"/>
      </w:pPr>
      <w:r>
        <w:t>Deltage i en refleksionssamtale</w:t>
      </w:r>
      <w:r w:rsidR="005369C9">
        <w:t xml:space="preserve"> </w:t>
      </w:r>
      <w:r w:rsidR="005369C9" w:rsidRPr="00607250">
        <w:t>med den kliniske underviser/vejleder</w:t>
      </w:r>
      <w:r w:rsidR="005369C9">
        <w:t xml:space="preserve">, der tager </w:t>
      </w:r>
      <w:r w:rsidR="005A7901">
        <w:t>udgangspunkt i d</w:t>
      </w:r>
      <w:r w:rsidR="00506B9F" w:rsidRPr="00607250">
        <w:t>okumentationsarket</w:t>
      </w:r>
      <w:r w:rsidR="004B4481">
        <w:t>, hvor fokus er</w:t>
      </w:r>
      <w:r w:rsidR="00506B9F" w:rsidRPr="00607250">
        <w:t xml:space="preserve"> </w:t>
      </w:r>
      <w:r w:rsidR="004B4481">
        <w:t>mundtlig</w:t>
      </w:r>
      <w:r w:rsidR="004B4481" w:rsidRPr="00607250">
        <w:t xml:space="preserve"> </w:t>
      </w:r>
      <w:r w:rsidR="009E406E" w:rsidRPr="00607250">
        <w:t>reflek</w:t>
      </w:r>
      <w:r w:rsidR="004B4481">
        <w:t>sion</w:t>
      </w:r>
      <w:r w:rsidR="005A7901">
        <w:t xml:space="preserve"> </w:t>
      </w:r>
      <w:r w:rsidR="00467C6D" w:rsidRPr="00607250">
        <w:t>over medicinhåndtering</w:t>
      </w:r>
      <w:r w:rsidR="004B4481">
        <w:t>en</w:t>
      </w:r>
      <w:r w:rsidR="00467C6D" w:rsidRPr="00607250">
        <w:t xml:space="preserve"> </w:t>
      </w:r>
    </w:p>
    <w:p w14:paraId="03C22963" w14:textId="77777777" w:rsidR="005661D7" w:rsidRPr="005661D7" w:rsidRDefault="005661D7" w:rsidP="005661D7">
      <w:pPr>
        <w:pStyle w:val="Opstilling-punkttegn"/>
        <w:rPr>
          <w:rFonts w:cstheme="minorHAnsi"/>
        </w:rPr>
      </w:pPr>
      <w:r w:rsidRPr="005661D7">
        <w:t>Du reflekterer individuelt eller i gruppe sammen med din kliniske underviser/vejleder. Derefter skriver du d</w:t>
      </w:r>
      <w:r>
        <w:t xml:space="preserve">e væsentlige pointer fra </w:t>
      </w:r>
      <w:r w:rsidRPr="005661D7">
        <w:t>refleksione</w:t>
      </w:r>
      <w:r>
        <w:t>n</w:t>
      </w:r>
      <w:r w:rsidRPr="005661D7">
        <w:t xml:space="preserve"> i dokumentationsarket </w:t>
      </w:r>
    </w:p>
    <w:p w14:paraId="6BE12598" w14:textId="77777777" w:rsidR="005661D7" w:rsidRDefault="005661D7" w:rsidP="005661D7">
      <w:pPr>
        <w:pStyle w:val="Opstilling-punkttegn"/>
        <w:numPr>
          <w:ilvl w:val="0"/>
          <w:numId w:val="0"/>
        </w:numPr>
      </w:pPr>
    </w:p>
    <w:p w14:paraId="7749F47A" w14:textId="4ABA65D3" w:rsidR="007B430A" w:rsidRDefault="007B430A" w:rsidP="005661D7">
      <w:pPr>
        <w:pStyle w:val="Opstilling-punkttegn"/>
        <w:numPr>
          <w:ilvl w:val="0"/>
          <w:numId w:val="0"/>
        </w:numPr>
        <w:rPr>
          <w:rFonts w:cstheme="minorHAnsi"/>
        </w:rPr>
      </w:pPr>
      <w:r w:rsidRPr="00607250">
        <w:rPr>
          <w:rFonts w:cstheme="minorHAnsi"/>
        </w:rPr>
        <w:t>Hvis du har merit for en klinisk undervisningsperiode, skal du ikke arbejde med dokumentationsark for det semester, du har merit for.</w:t>
      </w:r>
    </w:p>
    <w:p w14:paraId="4951FF31" w14:textId="77777777" w:rsidR="009F3253" w:rsidRDefault="009F3253" w:rsidP="009F3253"/>
    <w:p w14:paraId="63DB82AC" w14:textId="77777777" w:rsidR="00122A37" w:rsidRDefault="009F3253" w:rsidP="009F3253">
      <w:r>
        <w:t>På 4</w:t>
      </w:r>
      <w:r w:rsidRPr="00050DC9">
        <w:t>. semester skal du i</w:t>
      </w:r>
      <w:r w:rsidR="00A815B0">
        <w:t xml:space="preserve"> den</w:t>
      </w:r>
      <w:r w:rsidRPr="00050DC9">
        <w:t xml:space="preserve"> klinisk undervisning uploade dine dokumentationsark fra de foregående kliniske perioder i en samlet pdf-fil i Praktikportalen</w:t>
      </w:r>
      <w:r w:rsidR="00A815B0">
        <w:t xml:space="preserve"> inden du går til eksamen</w:t>
      </w:r>
      <w:r w:rsidRPr="00050DC9">
        <w:t xml:space="preserve">. </w:t>
      </w:r>
      <w:r w:rsidR="00B308CF">
        <w:t>Ligeledes p</w:t>
      </w:r>
      <w:r w:rsidRPr="00050DC9">
        <w:t>å 7. semester</w:t>
      </w:r>
      <w:r w:rsidR="001949DD">
        <w:t>. Her</w:t>
      </w:r>
      <w:r w:rsidRPr="00050DC9">
        <w:t xml:space="preserve"> skal du </w:t>
      </w:r>
      <w:r w:rsidR="001949DD">
        <w:t xml:space="preserve">bare </w:t>
      </w:r>
      <w:r w:rsidRPr="00050DC9">
        <w:t>uploade dokumentationsark for 5. og 6. semester</w:t>
      </w:r>
      <w:r w:rsidR="001949DD">
        <w:t>.</w:t>
      </w:r>
      <w:r w:rsidR="00122A37">
        <w:t xml:space="preserve"> </w:t>
      </w:r>
    </w:p>
    <w:p w14:paraId="452153A2" w14:textId="70E3FCB4" w:rsidR="009F3253" w:rsidRPr="00607250" w:rsidRDefault="00122A37" w:rsidP="009F3253">
      <w:r w:rsidRPr="00AE33E5">
        <w:t>Hvis</w:t>
      </w:r>
      <w:r>
        <w:t xml:space="preserve"> et</w:t>
      </w:r>
      <w:r w:rsidRPr="00AE33E5">
        <w:t xml:space="preserve"> dokumentationsark fra tidligere semestre ikke er udarbejdet, skal de laves. Der gives hverken vejledning eller feedback på dokumentationsark, der skulle have været lavet tidligere i uddannelsesforløbet.</w:t>
      </w:r>
    </w:p>
    <w:p w14:paraId="4789707D" w14:textId="77777777" w:rsidR="009F3253" w:rsidRDefault="009F3253" w:rsidP="00374FFD">
      <w:pPr>
        <w:rPr>
          <w:rFonts w:cstheme="minorHAnsi"/>
        </w:rPr>
      </w:pPr>
    </w:p>
    <w:p w14:paraId="49F4A4A3" w14:textId="77777777" w:rsidR="005661D7" w:rsidRDefault="005661D7" w:rsidP="000745FB">
      <w:pPr>
        <w:rPr>
          <w:b/>
        </w:rPr>
      </w:pPr>
    </w:p>
    <w:p w14:paraId="2854A8EB" w14:textId="376C1F2C" w:rsidR="00D40FF6" w:rsidRDefault="00D40FF6" w:rsidP="000745FB">
      <w:pPr>
        <w:rPr>
          <w:b/>
        </w:rPr>
      </w:pPr>
      <w:r>
        <w:rPr>
          <w:b/>
        </w:rPr>
        <w:t>Medicinaktivitet</w:t>
      </w:r>
    </w:p>
    <w:p w14:paraId="20070480" w14:textId="3E41D90C" w:rsidR="00D40FF6" w:rsidRPr="00D40FF6" w:rsidRDefault="008B49AF" w:rsidP="000745FB">
      <w:pPr>
        <w:rPr>
          <w:bCs/>
        </w:rPr>
      </w:pPr>
      <w:r>
        <w:rPr>
          <w:bCs/>
        </w:rPr>
        <w:t>På 4.</w:t>
      </w:r>
      <w:r w:rsidR="00836847">
        <w:rPr>
          <w:bCs/>
        </w:rPr>
        <w:t>-</w:t>
      </w:r>
      <w:r>
        <w:rPr>
          <w:bCs/>
        </w:rPr>
        <w:t xml:space="preserve"> og 6. semester skal du </w:t>
      </w:r>
      <w:r w:rsidR="00992B59">
        <w:rPr>
          <w:bCs/>
        </w:rPr>
        <w:t xml:space="preserve">udføre under </w:t>
      </w:r>
      <w:r w:rsidR="007C21AA">
        <w:rPr>
          <w:bCs/>
        </w:rPr>
        <w:t xml:space="preserve">vejledning af og i samarbejde med </w:t>
      </w:r>
      <w:r w:rsidR="007C21AA" w:rsidRPr="00607250">
        <w:rPr>
          <w:rFonts w:cstheme="minorHAnsi"/>
        </w:rPr>
        <w:t>din kliniske vejleder/underviser</w:t>
      </w:r>
      <w:r w:rsidR="00A53CB8">
        <w:rPr>
          <w:rFonts w:cstheme="minorHAnsi"/>
        </w:rPr>
        <w:t xml:space="preserve"> en</w:t>
      </w:r>
      <w:r w:rsidR="00C35112">
        <w:rPr>
          <w:rFonts w:cstheme="minorHAnsi"/>
        </w:rPr>
        <w:t xml:space="preserve"> </w:t>
      </w:r>
      <w:r w:rsidR="00A53CB8">
        <w:rPr>
          <w:rFonts w:cstheme="minorHAnsi"/>
        </w:rPr>
        <w:t>medicinaktivitet</w:t>
      </w:r>
      <w:r w:rsidR="00463F22">
        <w:rPr>
          <w:rFonts w:cstheme="minorHAnsi"/>
        </w:rPr>
        <w:t xml:space="preserve">. Medicinaktiviteten </w:t>
      </w:r>
      <w:r w:rsidR="00C410E2">
        <w:rPr>
          <w:rFonts w:cstheme="minorHAnsi"/>
        </w:rPr>
        <w:t xml:space="preserve">er beskrevet under de to </w:t>
      </w:r>
      <w:r w:rsidR="001A0523">
        <w:rPr>
          <w:rFonts w:cstheme="minorHAnsi"/>
        </w:rPr>
        <w:t>nævnte semestre og indgår</w:t>
      </w:r>
      <w:r w:rsidR="00B8715E">
        <w:rPr>
          <w:rFonts w:cstheme="minorHAnsi"/>
        </w:rPr>
        <w:t xml:space="preserve"> </w:t>
      </w:r>
      <w:r w:rsidR="001A0523">
        <w:rPr>
          <w:rFonts w:cstheme="minorHAnsi"/>
        </w:rPr>
        <w:t xml:space="preserve">som en del af </w:t>
      </w:r>
      <w:r w:rsidR="00836847">
        <w:rPr>
          <w:rFonts w:cstheme="minorHAnsi"/>
        </w:rPr>
        <w:t>forudsætningskravene for</w:t>
      </w:r>
      <w:r w:rsidR="001A0523">
        <w:rPr>
          <w:rFonts w:cstheme="minorHAnsi"/>
        </w:rPr>
        <w:t xml:space="preserve"> at gå til kl</w:t>
      </w:r>
      <w:r w:rsidR="00836847">
        <w:rPr>
          <w:rFonts w:cstheme="minorHAnsi"/>
        </w:rPr>
        <w:t>i</w:t>
      </w:r>
      <w:r w:rsidR="001A0523">
        <w:rPr>
          <w:rFonts w:cstheme="minorHAnsi"/>
        </w:rPr>
        <w:t>nisk intern prøve</w:t>
      </w:r>
      <w:r w:rsidR="00836847">
        <w:rPr>
          <w:rFonts w:cstheme="minorHAnsi"/>
        </w:rPr>
        <w:t xml:space="preserve"> på 4.- og 7. semester</w:t>
      </w:r>
      <w:r w:rsidR="00B8715E">
        <w:rPr>
          <w:rFonts w:cstheme="minorHAnsi"/>
        </w:rPr>
        <w:t>.</w:t>
      </w:r>
    </w:p>
    <w:p w14:paraId="0177DFED" w14:textId="77777777" w:rsidR="00D40FF6" w:rsidRPr="00D40FF6" w:rsidRDefault="00D40FF6" w:rsidP="000745FB">
      <w:pPr>
        <w:rPr>
          <w:bCs/>
        </w:rPr>
      </w:pPr>
    </w:p>
    <w:p w14:paraId="6E298190" w14:textId="77777777" w:rsidR="000C2D41" w:rsidRPr="00607250" w:rsidRDefault="000C2D41" w:rsidP="000C2D41">
      <w:pPr>
        <w:pStyle w:val="1Overskrift1UdenNummer"/>
        <w:jc w:val="center"/>
      </w:pPr>
      <w:bookmarkStart w:id="8" w:name="_Toc170899204"/>
      <w:r w:rsidRPr="00607250">
        <w:rPr>
          <w:sz w:val="560"/>
        </w:rPr>
        <w:t>1</w:t>
      </w:r>
      <w:r w:rsidRPr="00607250">
        <w:t xml:space="preserve">. </w:t>
      </w:r>
      <w:r w:rsidRPr="00607250">
        <w:rPr>
          <w:sz w:val="144"/>
        </w:rPr>
        <w:t>del</w:t>
      </w:r>
      <w:bookmarkEnd w:id="8"/>
    </w:p>
    <w:p w14:paraId="07459315" w14:textId="77777777" w:rsidR="000C2D41" w:rsidRPr="00607250" w:rsidRDefault="000C2D41" w:rsidP="000C2D41">
      <w:pPr>
        <w:pStyle w:val="Opstilling-punkttegn"/>
        <w:numPr>
          <w:ilvl w:val="0"/>
          <w:numId w:val="0"/>
        </w:numPr>
        <w:ind w:left="221" w:hanging="221"/>
      </w:pPr>
    </w:p>
    <w:p w14:paraId="6537F28F" w14:textId="77777777" w:rsidR="000C2D41" w:rsidRPr="00607250" w:rsidRDefault="000C2D41" w:rsidP="000C2D41">
      <w:pPr>
        <w:pStyle w:val="Opstilling-punkttegn"/>
        <w:numPr>
          <w:ilvl w:val="0"/>
          <w:numId w:val="0"/>
        </w:numPr>
        <w:ind w:left="221" w:hanging="221"/>
      </w:pPr>
    </w:p>
    <w:p w14:paraId="6DFB9E20" w14:textId="77777777" w:rsidR="000C2D41" w:rsidRPr="00607250" w:rsidRDefault="000C2D41" w:rsidP="000C2D41">
      <w:pPr>
        <w:pStyle w:val="Opstilling-punkttegn"/>
        <w:numPr>
          <w:ilvl w:val="0"/>
          <w:numId w:val="0"/>
        </w:numPr>
        <w:ind w:left="221" w:hanging="221"/>
      </w:pPr>
    </w:p>
    <w:p w14:paraId="70DF9E56" w14:textId="77777777" w:rsidR="000C2D41" w:rsidRPr="00607250" w:rsidRDefault="000C2D41" w:rsidP="000C2D41">
      <w:pPr>
        <w:pStyle w:val="Opstilling-punkttegn"/>
        <w:numPr>
          <w:ilvl w:val="0"/>
          <w:numId w:val="0"/>
        </w:numPr>
        <w:ind w:left="221" w:hanging="221"/>
      </w:pPr>
    </w:p>
    <w:p w14:paraId="47EE22E3" w14:textId="4AF0905C" w:rsidR="000C2D41" w:rsidRPr="00607250" w:rsidRDefault="00397677" w:rsidP="000C2D41">
      <w:pPr>
        <w:pStyle w:val="Opstilling-punkttegn"/>
        <w:numPr>
          <w:ilvl w:val="0"/>
          <w:numId w:val="0"/>
        </w:numPr>
        <w:ind w:left="221" w:hanging="221"/>
        <w:jc w:val="center"/>
        <w:rPr>
          <w:sz w:val="96"/>
        </w:rPr>
      </w:pPr>
      <w:r w:rsidRPr="00050DC9">
        <w:rPr>
          <w:sz w:val="96"/>
        </w:rPr>
        <w:t>2</w:t>
      </w:r>
      <w:r w:rsidR="000C2D41" w:rsidRPr="00050DC9">
        <w:rPr>
          <w:sz w:val="96"/>
        </w:rPr>
        <w:t>.-</w:t>
      </w:r>
      <w:r w:rsidR="000C2D41" w:rsidRPr="00607250">
        <w:rPr>
          <w:sz w:val="96"/>
        </w:rPr>
        <w:t>4. semester</w:t>
      </w:r>
    </w:p>
    <w:p w14:paraId="7D5BC6AF" w14:textId="77777777" w:rsidR="008512E4" w:rsidRPr="00607250" w:rsidRDefault="008512E4">
      <w:pPr>
        <w:tabs>
          <w:tab w:val="clear" w:pos="221"/>
        </w:tabs>
        <w:spacing w:after="200" w:line="276" w:lineRule="auto"/>
        <w:rPr>
          <w:highlight w:val="lightGray"/>
        </w:rPr>
        <w:sectPr w:rsidR="008512E4" w:rsidRPr="00607250" w:rsidSect="0063164E">
          <w:headerReference w:type="even" r:id="rId37"/>
          <w:headerReference w:type="default" r:id="rId38"/>
          <w:footerReference w:type="default" r:id="rId39"/>
          <w:headerReference w:type="first" r:id="rId40"/>
          <w:footerReference w:type="first" r:id="rId41"/>
          <w:pgSz w:w="11906" w:h="16838" w:code="9"/>
          <w:pgMar w:top="1276" w:right="1134" w:bottom="1134" w:left="1134" w:header="709" w:footer="623" w:gutter="0"/>
          <w:cols w:space="708"/>
          <w:titlePg/>
          <w:docGrid w:linePitch="360"/>
        </w:sectPr>
      </w:pPr>
    </w:p>
    <w:p w14:paraId="0E4B2146" w14:textId="53055651" w:rsidR="003D3D71" w:rsidRPr="00607250" w:rsidRDefault="003D3D71" w:rsidP="00517B11">
      <w:pPr>
        <w:pStyle w:val="2Overskrift2Udennummer"/>
        <w:spacing w:line="240" w:lineRule="auto"/>
      </w:pPr>
      <w:bookmarkStart w:id="9" w:name="_Toc170899205"/>
      <w:r w:rsidRPr="00607250">
        <w:t>2. semester</w:t>
      </w:r>
      <w:r w:rsidR="0048619F" w:rsidRPr="00607250">
        <w:t xml:space="preserve"> –T</w:t>
      </w:r>
      <w:r w:rsidR="00AC6DDE" w:rsidRPr="00607250">
        <w:t xml:space="preserve">ema: </w:t>
      </w:r>
      <w:r w:rsidRPr="00607250">
        <w:t>Klinisk beslutningstagen i stabile og komplekse pleje- og behandlingsforløb</w:t>
      </w:r>
      <w:bookmarkEnd w:id="9"/>
    </w:p>
    <w:p w14:paraId="1F3B1409" w14:textId="77777777" w:rsidR="0067280A" w:rsidRPr="00607250" w:rsidRDefault="0067280A" w:rsidP="003D3D71">
      <w:pPr>
        <w:rPr>
          <w:rFonts w:cs="Arial"/>
        </w:rPr>
      </w:pPr>
    </w:p>
    <w:p w14:paraId="24309355" w14:textId="0B941784" w:rsidR="003C4FC9" w:rsidRPr="00607250" w:rsidRDefault="390F5C01" w:rsidP="390F5C01">
      <w:pPr>
        <w:rPr>
          <w:rFonts w:cs="Arial"/>
        </w:rPr>
      </w:pPr>
      <w:r w:rsidRPr="00607250">
        <w:rPr>
          <w:rFonts w:cs="Arial"/>
        </w:rPr>
        <w:t xml:space="preserve">På 2. semester anvender du viden om almen farmakologi og medicinhåndtering i relation til det enkelte patient-/borgerforløb og inddrager din viden i argumentation for sygeplejeinterventioner </w:t>
      </w:r>
      <w:r w:rsidR="009A17A5" w:rsidRPr="00607250">
        <w:rPr>
          <w:rFonts w:cs="Arial"/>
        </w:rPr>
        <w:t>med udgangspunkt i semestrets indhold jf. semesterbeskrivelsen.</w:t>
      </w:r>
    </w:p>
    <w:p w14:paraId="562C75D1" w14:textId="77777777" w:rsidR="003D3D71" w:rsidRPr="00607250" w:rsidRDefault="003D3D71" w:rsidP="003D3D71">
      <w:pPr>
        <w:rPr>
          <w:rFonts w:cs="Arial"/>
        </w:rPr>
      </w:pPr>
    </w:p>
    <w:p w14:paraId="1D033EDF" w14:textId="68E263D8" w:rsidR="003D3D71" w:rsidRPr="00607250" w:rsidRDefault="003D3D71" w:rsidP="003D3D71">
      <w:pPr>
        <w:rPr>
          <w:rFonts w:eastAsia="Times New Roman"/>
          <w:szCs w:val="20"/>
        </w:rPr>
      </w:pPr>
      <w:r w:rsidRPr="00607250">
        <w:rPr>
          <w:rFonts w:eastAsia="Times New Roman"/>
          <w:szCs w:val="20"/>
        </w:rPr>
        <w:t xml:space="preserve">Du introduceres til og oplæres i </w:t>
      </w:r>
      <w:r w:rsidRPr="00607250">
        <w:rPr>
          <w:rFonts w:cs="Arial"/>
          <w:szCs w:val="20"/>
        </w:rPr>
        <w:t>det kliniske undervisningssteds medicinhåndtering herunder:</w:t>
      </w:r>
    </w:p>
    <w:p w14:paraId="10691DF0" w14:textId="77777777" w:rsidR="003D3D71" w:rsidRPr="00607250" w:rsidRDefault="003D3D71" w:rsidP="00AD7F54">
      <w:pPr>
        <w:pStyle w:val="Opstilling-punkttegn"/>
        <w:numPr>
          <w:ilvl w:val="0"/>
          <w:numId w:val="19"/>
        </w:numPr>
      </w:pPr>
      <w:r w:rsidRPr="00607250">
        <w:t>Lovgivning og retningslinjer</w:t>
      </w:r>
    </w:p>
    <w:p w14:paraId="32F1B164" w14:textId="20090767" w:rsidR="005766CA" w:rsidRPr="00050DC9" w:rsidRDefault="005766CA" w:rsidP="00AD7F54">
      <w:pPr>
        <w:pStyle w:val="Opstilling-punkttegn"/>
        <w:numPr>
          <w:ilvl w:val="0"/>
          <w:numId w:val="19"/>
        </w:numPr>
      </w:pPr>
      <w:r w:rsidRPr="00607250">
        <w:t>Patientsikkerhed</w:t>
      </w:r>
      <w:r w:rsidR="00D76F6C">
        <w:t>,</w:t>
      </w:r>
      <w:r w:rsidRPr="00607250">
        <w:t xml:space="preserve"> </w:t>
      </w:r>
      <w:r w:rsidRPr="00050DC9">
        <w:t>arbejdsmiljø</w:t>
      </w:r>
      <w:r w:rsidR="00D76F6C" w:rsidRPr="00050DC9">
        <w:t xml:space="preserve"> og hygiejne</w:t>
      </w:r>
      <w:r w:rsidRPr="00050DC9">
        <w:t xml:space="preserve"> </w:t>
      </w:r>
    </w:p>
    <w:p w14:paraId="66B1D460" w14:textId="77777777" w:rsidR="009E4F0B" w:rsidRPr="00050DC9" w:rsidRDefault="009E4F0B" w:rsidP="009E4F0B">
      <w:pPr>
        <w:pStyle w:val="Opstilling-punkttegn"/>
        <w:numPr>
          <w:ilvl w:val="0"/>
          <w:numId w:val="19"/>
        </w:numPr>
      </w:pPr>
      <w:r w:rsidRPr="00050DC9">
        <w:t>De på det kliniske uddannelsessted hyppigt anvendte præparater</w:t>
      </w:r>
    </w:p>
    <w:p w14:paraId="6758E662" w14:textId="353E7D5F" w:rsidR="78E6BA89" w:rsidRPr="00050DC9" w:rsidRDefault="009E4F0B" w:rsidP="00AD7F54">
      <w:pPr>
        <w:pStyle w:val="Opstilling-punkttegn"/>
        <w:numPr>
          <w:ilvl w:val="0"/>
          <w:numId w:val="19"/>
        </w:numPr>
      </w:pPr>
      <w:r w:rsidRPr="00050DC9">
        <w:t xml:space="preserve">Dispensering og </w:t>
      </w:r>
      <w:r w:rsidR="001F6A06" w:rsidRPr="00050DC9">
        <w:t>administration af lægemidler</w:t>
      </w:r>
    </w:p>
    <w:p w14:paraId="49BBAA1F" w14:textId="77777777" w:rsidR="002177AF" w:rsidRPr="00050DC9" w:rsidRDefault="002177AF" w:rsidP="002177AF">
      <w:pPr>
        <w:pStyle w:val="Opstilling-punkttegn"/>
        <w:numPr>
          <w:ilvl w:val="0"/>
          <w:numId w:val="0"/>
        </w:numPr>
        <w:rPr>
          <w:b/>
          <w:bCs/>
        </w:rPr>
      </w:pPr>
    </w:p>
    <w:p w14:paraId="107A5633" w14:textId="656DDA9B" w:rsidR="002177AF" w:rsidRPr="00050DC9" w:rsidRDefault="00E20856" w:rsidP="002177AF">
      <w:pPr>
        <w:pStyle w:val="Opstilling-punkttegn"/>
        <w:numPr>
          <w:ilvl w:val="0"/>
          <w:numId w:val="0"/>
        </w:numPr>
      </w:pPr>
      <w:r w:rsidRPr="00050DC9">
        <w:rPr>
          <w:b/>
          <w:bCs/>
        </w:rPr>
        <w:t>Klinikkens læringsfokus og refleksionsemner</w:t>
      </w:r>
      <w:r w:rsidR="006E197F" w:rsidRPr="00050DC9">
        <w:rPr>
          <w:b/>
          <w:bCs/>
        </w:rPr>
        <w:br/>
      </w:r>
      <w:r w:rsidR="002177AF" w:rsidRPr="00050DC9">
        <w:t>På dette semester arbejder du med og reflekterer over følgende under vejledning af den kliniske underviser/vejleder:</w:t>
      </w:r>
    </w:p>
    <w:p w14:paraId="4049AA4F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Identifikation af patient/borger</w:t>
      </w:r>
    </w:p>
    <w:p w14:paraId="651772FC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Søgning af information om præparaters indikation, virkning, bivirkninger og interaktioner</w:t>
      </w:r>
    </w:p>
    <w:p w14:paraId="4FA32907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Viden om udvalgte præparaters farmakokinetik og -dynamik</w:t>
      </w:r>
    </w:p>
    <w:p w14:paraId="4169D892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 xml:space="preserve">Dispensering og administration af forskellige former for medicin til den udvalgte patient/borger </w:t>
      </w:r>
    </w:p>
    <w:p w14:paraId="14A62984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 xml:space="preserve">Dokumentation af medicinhåndtering i det elektroniske dokumentations- og registreringssystem </w:t>
      </w:r>
    </w:p>
    <w:p w14:paraId="45936393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Inddrage og samarbejde med patienten/borgeren omkring medicinhåndtering</w:t>
      </w:r>
    </w:p>
    <w:p w14:paraId="425FE834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Kendskab til indberetningen af utilsigtede hændelser ved medicineringsfejl</w:t>
      </w:r>
    </w:p>
    <w:p w14:paraId="745BD8A5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 xml:space="preserve">Viden om begrebet </w:t>
      </w:r>
      <w:proofErr w:type="spellStart"/>
      <w:r w:rsidRPr="00050DC9">
        <w:t>cave</w:t>
      </w:r>
      <w:proofErr w:type="spellEnd"/>
      <w:r w:rsidRPr="00050DC9">
        <w:t xml:space="preserve"> </w:t>
      </w:r>
    </w:p>
    <w:p w14:paraId="02933645" w14:textId="77777777" w:rsidR="002177AF" w:rsidRPr="00050DC9" w:rsidRDefault="4518A015" w:rsidP="4518A015">
      <w:pPr>
        <w:pStyle w:val="Opstilling-punkttegn"/>
      </w:pPr>
      <w:r w:rsidRPr="00050DC9">
        <w:t>Inddragelse af patienten/borgerens perspektiv i medicinhåndtering</w:t>
      </w:r>
    </w:p>
    <w:p w14:paraId="742A0466" w14:textId="507EB1AC" w:rsidR="78E6BA89" w:rsidRPr="00050DC9" w:rsidRDefault="78E6BA89" w:rsidP="4518A015">
      <w:pPr>
        <w:pStyle w:val="Opstilling-punkttegn"/>
        <w:numPr>
          <w:ilvl w:val="0"/>
          <w:numId w:val="0"/>
        </w:numPr>
      </w:pPr>
    </w:p>
    <w:p w14:paraId="2FAD5785" w14:textId="2217DC83" w:rsidR="78E6BA89" w:rsidRPr="00050DC9" w:rsidRDefault="00051C30" w:rsidP="4518A015">
      <w:pPr>
        <w:pStyle w:val="Opstilling-punkttegn"/>
        <w:numPr>
          <w:ilvl w:val="0"/>
          <w:numId w:val="0"/>
        </w:numPr>
        <w:rPr>
          <w:b/>
          <w:bCs/>
        </w:rPr>
      </w:pPr>
      <w:r>
        <w:rPr>
          <w:b/>
          <w:bCs/>
          <w:szCs w:val="20"/>
        </w:rPr>
        <w:t xml:space="preserve">Enhed for </w:t>
      </w:r>
      <w:r w:rsidR="4518A015" w:rsidRPr="00050DC9">
        <w:rPr>
          <w:b/>
          <w:bCs/>
          <w:szCs w:val="20"/>
        </w:rPr>
        <w:t xml:space="preserve">Klinisk </w:t>
      </w:r>
      <w:r>
        <w:rPr>
          <w:b/>
          <w:bCs/>
          <w:szCs w:val="20"/>
        </w:rPr>
        <w:t>Træning: T</w:t>
      </w:r>
      <w:r w:rsidR="4518A015" w:rsidRPr="00050DC9">
        <w:rPr>
          <w:b/>
          <w:bCs/>
          <w:szCs w:val="20"/>
        </w:rPr>
        <w:t>ræningsdag i medicinhåndtering</w:t>
      </w:r>
    </w:p>
    <w:p w14:paraId="4F1D8A5B" w14:textId="7881DF36" w:rsidR="78E6BA89" w:rsidRPr="000911E1" w:rsidRDefault="4518A015" w:rsidP="00400BE6">
      <w:r w:rsidRPr="00050DC9">
        <w:rPr>
          <w:rFonts w:eastAsia="Georgia" w:cs="Georgia"/>
          <w:szCs w:val="20"/>
        </w:rPr>
        <w:t xml:space="preserve">På 2. semester deltager du i en træningsdag på Enhed for </w:t>
      </w:r>
      <w:r w:rsidR="00051C30">
        <w:rPr>
          <w:rFonts w:eastAsia="Georgia" w:cs="Georgia"/>
          <w:szCs w:val="20"/>
        </w:rPr>
        <w:t>K</w:t>
      </w:r>
      <w:r w:rsidRPr="00050DC9">
        <w:rPr>
          <w:rFonts w:eastAsia="Georgia" w:cs="Georgia"/>
          <w:szCs w:val="20"/>
        </w:rPr>
        <w:t xml:space="preserve">linisk </w:t>
      </w:r>
      <w:r w:rsidR="00051C30">
        <w:rPr>
          <w:rFonts w:eastAsia="Georgia" w:cs="Georgia"/>
          <w:szCs w:val="20"/>
        </w:rPr>
        <w:t>T</w:t>
      </w:r>
      <w:r w:rsidRPr="00050DC9">
        <w:rPr>
          <w:rFonts w:eastAsia="Georgia" w:cs="Georgia"/>
          <w:szCs w:val="20"/>
        </w:rPr>
        <w:t>ræning</w:t>
      </w:r>
      <w:r w:rsidR="00051C30">
        <w:rPr>
          <w:rFonts w:eastAsia="Georgia" w:cs="Georgia"/>
          <w:szCs w:val="20"/>
        </w:rPr>
        <w:t xml:space="preserve"> (EKT)</w:t>
      </w:r>
      <w:r w:rsidRPr="00050DC9">
        <w:rPr>
          <w:rFonts w:eastAsia="Georgia" w:cs="Georgia"/>
          <w:szCs w:val="20"/>
        </w:rPr>
        <w:t>, hvor du i et autentisk miljø træner og øver medicinhåndtering og injektionsteknik. Du træne</w:t>
      </w:r>
      <w:r w:rsidR="00051C30">
        <w:rPr>
          <w:rFonts w:eastAsia="Georgia" w:cs="Georgia"/>
          <w:szCs w:val="20"/>
        </w:rPr>
        <w:t>r</w:t>
      </w:r>
      <w:r w:rsidRPr="00050DC9">
        <w:rPr>
          <w:rFonts w:eastAsia="Georgia" w:cs="Georgia"/>
          <w:szCs w:val="20"/>
        </w:rPr>
        <w:t xml:space="preserve"> både </w:t>
      </w:r>
      <w:r w:rsidR="00051C30">
        <w:rPr>
          <w:rFonts w:eastAsia="Georgia" w:cs="Georgia"/>
          <w:szCs w:val="20"/>
        </w:rPr>
        <w:t xml:space="preserve">i </w:t>
      </w:r>
      <w:r w:rsidRPr="00050DC9">
        <w:rPr>
          <w:rFonts w:eastAsia="Georgia" w:cs="Georgia"/>
          <w:szCs w:val="20"/>
        </w:rPr>
        <w:t xml:space="preserve">borgerens eget hjem og i et hospitalsmiljø. Der arbejdes med dokumentation i Sundhedsplatformen og kommunale dokumentationssystemer. Du aftaler deltagelse </w:t>
      </w:r>
      <w:r w:rsidR="00051C30">
        <w:rPr>
          <w:rFonts w:eastAsia="Georgia" w:cs="Georgia"/>
          <w:szCs w:val="20"/>
        </w:rPr>
        <w:t xml:space="preserve">i </w:t>
      </w:r>
      <w:r w:rsidR="00051C30" w:rsidRPr="00346408">
        <w:rPr>
          <w:rFonts w:eastAsia="Georgia" w:cs="Georgia"/>
          <w:szCs w:val="20"/>
        </w:rPr>
        <w:t xml:space="preserve">dagen </w:t>
      </w:r>
      <w:r w:rsidRPr="00346408">
        <w:rPr>
          <w:rFonts w:eastAsia="Georgia" w:cs="Georgia"/>
          <w:szCs w:val="20"/>
        </w:rPr>
        <w:t>med din vejleder på dit kliniksted</w:t>
      </w:r>
      <w:r w:rsidR="00051C30" w:rsidRPr="00346408">
        <w:t>, og du kan finde mere information her:</w:t>
      </w:r>
      <w:r w:rsidR="00051C30" w:rsidRPr="000911E1">
        <w:t xml:space="preserve"> </w:t>
      </w:r>
      <w:hyperlink r:id="rId42" w:history="1">
        <w:r w:rsidR="000911E1" w:rsidRPr="000911E1">
          <w:rPr>
            <w:rStyle w:val="Hyperlink"/>
            <w:color w:val="auto"/>
          </w:rPr>
          <w:t>Enhed klinisk træning 2. semester</w:t>
        </w:r>
      </w:hyperlink>
    </w:p>
    <w:p w14:paraId="626E74F9" w14:textId="58D159A2" w:rsidR="315D0A4C" w:rsidRDefault="315D0A4C" w:rsidP="315D0A4C">
      <w:pPr>
        <w:rPr>
          <w:color w:val="FF0000"/>
        </w:rPr>
      </w:pPr>
    </w:p>
    <w:p w14:paraId="20EA9853" w14:textId="0E52A4A9" w:rsidR="002C3E05" w:rsidRDefault="00D9559D" w:rsidP="002C3E05">
      <w:pPr>
        <w:rPr>
          <w:rFonts w:cstheme="minorHAnsi"/>
          <w:szCs w:val="20"/>
        </w:rPr>
      </w:pPr>
      <w:r w:rsidRPr="00607250">
        <w:rPr>
          <w:b/>
        </w:rPr>
        <w:t>Dokumentationsark</w:t>
      </w:r>
      <w:r w:rsidR="006E197F">
        <w:rPr>
          <w:b/>
        </w:rPr>
        <w:br/>
      </w:r>
      <w:r w:rsidR="00B27837" w:rsidRPr="00607250">
        <w:t>Dokumentationsark</w:t>
      </w:r>
      <w:r w:rsidR="009A40FA" w:rsidRPr="00607250">
        <w:t xml:space="preserve"> på 2. semester indgår</w:t>
      </w:r>
      <w:r w:rsidR="005661D7">
        <w:t xml:space="preserve"> </w:t>
      </w:r>
      <w:r w:rsidR="009A40FA" w:rsidRPr="00607250">
        <w:t xml:space="preserve">i 1. del af Logbog i medicinhåndtering. </w:t>
      </w:r>
      <w:r w:rsidR="00B27837" w:rsidRPr="00607250">
        <w:t xml:space="preserve">Arbejdet med dokumentationsark er </w:t>
      </w:r>
      <w:r w:rsidR="009A40FA" w:rsidRPr="00607250">
        <w:t>e</w:t>
      </w:r>
      <w:r w:rsidR="00DA33ED">
        <w:t>t</w:t>
      </w:r>
      <w:r w:rsidR="009A40FA" w:rsidRPr="00607250">
        <w:t xml:space="preserve"> forudsætning</w:t>
      </w:r>
      <w:r w:rsidR="00DA33ED">
        <w:t>skrav</w:t>
      </w:r>
      <w:r w:rsidR="009A40FA" w:rsidRPr="00607250">
        <w:t xml:space="preserve"> for at gå til prøve på 4. semester. </w:t>
      </w:r>
      <w:r w:rsidR="007B29EA" w:rsidRPr="00607250">
        <w:rPr>
          <w:rFonts w:cstheme="minorHAnsi"/>
          <w:szCs w:val="20"/>
        </w:rPr>
        <w:t>På 2.</w:t>
      </w:r>
      <w:r w:rsidR="00F24A2D" w:rsidRPr="00607250">
        <w:rPr>
          <w:rFonts w:cstheme="minorHAnsi"/>
          <w:szCs w:val="20"/>
        </w:rPr>
        <w:t xml:space="preserve"> </w:t>
      </w:r>
      <w:r w:rsidR="007B29EA" w:rsidRPr="00607250">
        <w:rPr>
          <w:rFonts w:cstheme="minorHAnsi"/>
          <w:szCs w:val="20"/>
        </w:rPr>
        <w:t>semester skal du arbejde med</w:t>
      </w:r>
      <w:r w:rsidR="004D75ED" w:rsidRPr="00607250">
        <w:rPr>
          <w:rFonts w:cstheme="minorHAnsi"/>
          <w:szCs w:val="20"/>
        </w:rPr>
        <w:t xml:space="preserve"> </w:t>
      </w:r>
      <w:r w:rsidR="00E53715">
        <w:rPr>
          <w:rFonts w:cstheme="minorHAnsi"/>
          <w:szCs w:val="20"/>
        </w:rPr>
        <w:t>1</w:t>
      </w:r>
      <w:r w:rsidR="004D75ED" w:rsidRPr="00607250">
        <w:rPr>
          <w:rFonts w:cstheme="minorHAnsi"/>
          <w:szCs w:val="20"/>
        </w:rPr>
        <w:t xml:space="preserve"> dokumentationsark</w:t>
      </w:r>
      <w:r w:rsidR="00BB24B6">
        <w:rPr>
          <w:rFonts w:cstheme="minorHAnsi"/>
          <w:szCs w:val="20"/>
        </w:rPr>
        <w:t xml:space="preserve">. </w:t>
      </w:r>
      <w:r w:rsidR="007F1885" w:rsidRPr="00607250">
        <w:rPr>
          <w:rFonts w:cstheme="minorHAnsi"/>
          <w:szCs w:val="20"/>
        </w:rPr>
        <w:t xml:space="preserve"> </w:t>
      </w:r>
    </w:p>
    <w:p w14:paraId="39F6A90C" w14:textId="2545EE98" w:rsidR="009A40FA" w:rsidRDefault="0012030B" w:rsidP="002C3E05">
      <w:r w:rsidRPr="00607250">
        <w:t>Du udvælger i samarbejde med den kliniske underviser/vejleder e</w:t>
      </w:r>
      <w:r w:rsidR="00622778" w:rsidRPr="00607250">
        <w:t>t</w:t>
      </w:r>
      <w:r w:rsidRPr="00607250">
        <w:t xml:space="preserve"> patient</w:t>
      </w:r>
      <w:r w:rsidR="00622778" w:rsidRPr="00607250">
        <w:t>-</w:t>
      </w:r>
      <w:r w:rsidRPr="00607250">
        <w:t>/borger</w:t>
      </w:r>
      <w:r w:rsidR="00622778" w:rsidRPr="00607250">
        <w:t>forløb</w:t>
      </w:r>
      <w:r w:rsidRPr="00607250">
        <w:t xml:space="preserve">, hvor du </w:t>
      </w:r>
      <w:r w:rsidR="00A86D63" w:rsidRPr="00607250">
        <w:t xml:space="preserve">under vejledning dispenserer og administrerer </w:t>
      </w:r>
      <w:r w:rsidRPr="00607250">
        <w:t>medicin</w:t>
      </w:r>
      <w:r w:rsidR="002C3E05">
        <w:t>.</w:t>
      </w:r>
    </w:p>
    <w:p w14:paraId="1A131058" w14:textId="77777777" w:rsidR="00BF40FC" w:rsidRDefault="00BF40FC" w:rsidP="002C3E05"/>
    <w:p w14:paraId="23B90D76" w14:textId="77777777" w:rsidR="00BF40FC" w:rsidRPr="00BD0136" w:rsidRDefault="00BF40FC" w:rsidP="00BF40FC">
      <w:pPr>
        <w:rPr>
          <w:szCs w:val="20"/>
        </w:rPr>
      </w:pPr>
      <w:bookmarkStart w:id="10" w:name="_Hlk219101590"/>
      <w:r w:rsidRPr="00BD0136">
        <w:rPr>
          <w:szCs w:val="20"/>
        </w:rPr>
        <w:t>Du reflekterer individuelt eller i gruppe sammen med din kliniske underviser/vejleder. Derefter skriver du dine refleksioner i dokumentationsarket og beskriver, hvordan du kan bruge dem fremadrettet.</w:t>
      </w:r>
    </w:p>
    <w:bookmarkEnd w:id="10"/>
    <w:p w14:paraId="2B0F4706" w14:textId="77777777" w:rsidR="00B27837" w:rsidRPr="00BD0136" w:rsidRDefault="00B27837" w:rsidP="005956B0">
      <w:pPr>
        <w:pStyle w:val="Opstilling-punkttegn"/>
        <w:numPr>
          <w:ilvl w:val="0"/>
          <w:numId w:val="0"/>
        </w:numPr>
      </w:pPr>
    </w:p>
    <w:p w14:paraId="37BFCF20" w14:textId="33781696" w:rsidR="005956B0" w:rsidRPr="00607250" w:rsidRDefault="005956B0" w:rsidP="00B27837">
      <w:pPr>
        <w:pStyle w:val="Opstilling-punkttegn"/>
        <w:numPr>
          <w:ilvl w:val="0"/>
          <w:numId w:val="0"/>
        </w:numPr>
        <w:spacing w:before="0"/>
      </w:pPr>
      <w:r w:rsidRPr="00607250">
        <w:t>I dokumentationsarket for 2. semester finder du flere oplysninger om indhold</w:t>
      </w:r>
      <w:r w:rsidR="00B27837" w:rsidRPr="00607250">
        <w:t>et</w:t>
      </w:r>
      <w:r w:rsidRPr="00607250">
        <w:t xml:space="preserve">. </w:t>
      </w:r>
    </w:p>
    <w:p w14:paraId="2D8F1CF9" w14:textId="77777777" w:rsidR="0031106C" w:rsidRDefault="0031106C">
      <w:pPr>
        <w:tabs>
          <w:tab w:val="clear" w:pos="221"/>
        </w:tabs>
        <w:spacing w:after="200" w:line="276" w:lineRule="auto"/>
        <w:rPr>
          <w:b/>
        </w:rPr>
      </w:pPr>
      <w:r>
        <w:rPr>
          <w:b/>
        </w:rPr>
        <w:br w:type="page"/>
      </w:r>
    </w:p>
    <w:p w14:paraId="52D370F4" w14:textId="795E311D" w:rsidR="00893F69" w:rsidRPr="00607250" w:rsidRDefault="00893F69" w:rsidP="00893F69">
      <w:pPr>
        <w:rPr>
          <w:b/>
        </w:rPr>
      </w:pPr>
      <w:r w:rsidRPr="00607250">
        <w:rPr>
          <w:b/>
        </w:rPr>
        <w:t xml:space="preserve">Dokumentationsark – </w:t>
      </w:r>
      <w:r>
        <w:rPr>
          <w:b/>
        </w:rPr>
        <w:t>2</w:t>
      </w:r>
      <w:r w:rsidRPr="00607250">
        <w:rPr>
          <w:b/>
        </w:rPr>
        <w:t>. semester</w:t>
      </w:r>
    </w:p>
    <w:p w14:paraId="7F8E72E5" w14:textId="6DECA1D5" w:rsidR="003C4FC9" w:rsidRPr="00607250" w:rsidRDefault="003C4FC9" w:rsidP="00FF6781">
      <w:pPr>
        <w:rPr>
          <w:rFonts w:asciiTheme="minorHAnsi" w:hAnsiTheme="minorHAnsi" w:cstheme="minorHAnsi"/>
          <w:b/>
          <w:sz w:val="22"/>
        </w:rPr>
      </w:pPr>
      <w:r w:rsidRPr="00607250">
        <w:rPr>
          <w:rFonts w:asciiTheme="minorHAnsi" w:hAnsiTheme="minorHAnsi" w:cstheme="minorHAnsi"/>
          <w:b/>
          <w:sz w:val="22"/>
        </w:rPr>
        <w:t>Tema: Klinisk beslutningstagen i stabile og komplekse pleje- og behandlingsforløb</w:t>
      </w:r>
    </w:p>
    <w:p w14:paraId="03E83997" w14:textId="2759EF62" w:rsidR="003C4FC9" w:rsidRPr="00607250" w:rsidRDefault="003C4FC9" w:rsidP="003C4FC9"/>
    <w:tbl>
      <w:tblPr>
        <w:tblStyle w:val="Tabel-Gitter"/>
        <w:tblpPr w:leftFromText="141" w:rightFromText="141" w:vertAnchor="text" w:horzAnchor="margin" w:tblpY="39"/>
        <w:tblW w:w="9923" w:type="dxa"/>
        <w:tblLook w:val="04A0" w:firstRow="1" w:lastRow="0" w:firstColumn="1" w:lastColumn="0" w:noHBand="0" w:noVBand="1"/>
      </w:tblPr>
      <w:tblGrid>
        <w:gridCol w:w="4248"/>
        <w:gridCol w:w="5675"/>
      </w:tblGrid>
      <w:tr w:rsidR="00607250" w:rsidRPr="00607250" w14:paraId="47F13D62" w14:textId="77777777" w:rsidTr="315D0A4C">
        <w:tc>
          <w:tcPr>
            <w:tcW w:w="9923" w:type="dxa"/>
            <w:gridSpan w:val="2"/>
            <w:shd w:val="clear" w:color="auto" w:fill="FFFFFF" w:themeFill="background2"/>
          </w:tcPr>
          <w:p w14:paraId="7BC822F0" w14:textId="00C2E030" w:rsidR="00BC5F35" w:rsidRPr="00607250" w:rsidRDefault="00BC5F35" w:rsidP="002E2008">
            <w:pPr>
              <w:rPr>
                <w:b/>
              </w:rPr>
            </w:pPr>
            <w:r w:rsidRPr="00607250">
              <w:rPr>
                <w:b/>
              </w:rPr>
              <w:t xml:space="preserve">Navn                                                                </w:t>
            </w:r>
            <w:r w:rsidR="002E2008" w:rsidRPr="00607250">
              <w:rPr>
                <w:b/>
              </w:rPr>
              <w:t>S</w:t>
            </w:r>
            <w:r w:rsidRPr="00607250">
              <w:rPr>
                <w:b/>
              </w:rPr>
              <w:t xml:space="preserve">tudienummer                                                     </w:t>
            </w:r>
            <w:r w:rsidR="002E2008" w:rsidRPr="00607250">
              <w:rPr>
                <w:b/>
              </w:rPr>
              <w:t>D</w:t>
            </w:r>
            <w:r w:rsidRPr="00607250">
              <w:rPr>
                <w:b/>
              </w:rPr>
              <w:t>ato</w:t>
            </w:r>
          </w:p>
        </w:tc>
      </w:tr>
      <w:tr w:rsidR="00607250" w:rsidRPr="00607250" w14:paraId="48D65DD1" w14:textId="77777777" w:rsidTr="315D0A4C">
        <w:tc>
          <w:tcPr>
            <w:tcW w:w="9923" w:type="dxa"/>
            <w:gridSpan w:val="2"/>
            <w:shd w:val="clear" w:color="auto" w:fill="CCECFF"/>
          </w:tcPr>
          <w:p w14:paraId="5EEA0240" w14:textId="7C599BE6" w:rsidR="00D76F6C" w:rsidRPr="00050DC9" w:rsidRDefault="390F5C01" w:rsidP="00E27578">
            <w:r w:rsidRPr="00050DC9">
              <w:t xml:space="preserve">Med udgangspunkt i et patient-/borgerforløb analyserer og reflekterer du over medicinhåndtering. </w:t>
            </w:r>
            <w:r w:rsidR="00651885" w:rsidRPr="00050DC9">
              <w:rPr>
                <w:szCs w:val="20"/>
              </w:rPr>
              <w:t>Det danner grundlag for refleksionssamtalen med din kliniske underviser/vejleder.</w:t>
            </w:r>
            <w:r w:rsidR="00651885" w:rsidRPr="00050DC9">
              <w:rPr>
                <w:sz w:val="18"/>
                <w:szCs w:val="20"/>
              </w:rPr>
              <w:t xml:space="preserve"> </w:t>
            </w:r>
            <w:r w:rsidR="00651885" w:rsidRPr="00050DC9">
              <w:rPr>
                <w:sz w:val="18"/>
                <w:szCs w:val="20"/>
              </w:rPr>
              <w:br/>
            </w:r>
            <w:r w:rsidRPr="00050DC9">
              <w:t xml:space="preserve">Det skriftlige omfang er max 4800 </w:t>
            </w:r>
            <w:r w:rsidR="009528C9" w:rsidRPr="00050DC9">
              <w:t xml:space="preserve">tegn inkl. mellemrum. </w:t>
            </w:r>
          </w:p>
          <w:p w14:paraId="1A4E4C6B" w14:textId="4FF91DEA" w:rsidR="00D70EA3" w:rsidRPr="00050DC9" w:rsidRDefault="005C76F7" w:rsidP="00E27578">
            <w:r w:rsidRPr="00050DC9">
              <w:t xml:space="preserve">Du skal udarbejde og </w:t>
            </w:r>
            <w:r w:rsidR="00E27578" w:rsidRPr="00714CED">
              <w:t xml:space="preserve">uploade </w:t>
            </w:r>
            <w:r w:rsidR="00A16080" w:rsidRPr="00714CED">
              <w:t>1</w:t>
            </w:r>
            <w:r w:rsidRPr="00714CED">
              <w:t xml:space="preserve"> dokumentationsark</w:t>
            </w:r>
            <w:r w:rsidR="00E27578" w:rsidRPr="00050DC9">
              <w:t xml:space="preserve"> på 2.</w:t>
            </w:r>
            <w:r w:rsidR="00BB6B49" w:rsidRPr="00050DC9">
              <w:t xml:space="preserve"> </w:t>
            </w:r>
            <w:r w:rsidR="00E27578" w:rsidRPr="00050DC9">
              <w:t>semester</w:t>
            </w:r>
            <w:r w:rsidRPr="00050DC9">
              <w:t>.</w:t>
            </w:r>
            <w:r w:rsidR="007F1885" w:rsidRPr="00050DC9">
              <w:t xml:space="preserve"> Hvert dokumentationsark tager udgangspunkt i </w:t>
            </w:r>
            <w:r w:rsidR="005F0C8F" w:rsidRPr="00050DC9">
              <w:t>forskellige</w:t>
            </w:r>
            <w:r w:rsidR="007F1885" w:rsidRPr="00050DC9">
              <w:t xml:space="preserve"> patient-/borgerforløb.</w:t>
            </w:r>
          </w:p>
        </w:tc>
      </w:tr>
      <w:tr w:rsidR="00607250" w:rsidRPr="00607250" w14:paraId="64B3A52E" w14:textId="77777777" w:rsidTr="315D0A4C">
        <w:trPr>
          <w:trHeight w:val="1062"/>
        </w:trPr>
        <w:tc>
          <w:tcPr>
            <w:tcW w:w="4248" w:type="dxa"/>
            <w:shd w:val="clear" w:color="auto" w:fill="CCECFF"/>
          </w:tcPr>
          <w:p w14:paraId="073717A2" w14:textId="461B9530" w:rsidR="00BC5F35" w:rsidRPr="00050DC9" w:rsidRDefault="40C6A23A" w:rsidP="40C6A23A">
            <w:pPr>
              <w:contextualSpacing/>
              <w:rPr>
                <w:b/>
                <w:bCs/>
              </w:rPr>
            </w:pPr>
            <w:r w:rsidRPr="00050DC9">
              <w:rPr>
                <w:b/>
                <w:bCs/>
              </w:rPr>
              <w:t>Beskrivelse af en patient-/borger</w:t>
            </w:r>
            <w:r w:rsidR="00B51403" w:rsidRPr="00050DC9">
              <w:rPr>
                <w:b/>
                <w:bCs/>
              </w:rPr>
              <w:t>-</w:t>
            </w:r>
            <w:r w:rsidR="00B51403" w:rsidRPr="00050DC9">
              <w:rPr>
                <w:b/>
                <w:bCs/>
              </w:rPr>
              <w:br/>
            </w:r>
            <w:r w:rsidRPr="00050DC9">
              <w:rPr>
                <w:b/>
                <w:bCs/>
              </w:rPr>
              <w:t>situation</w:t>
            </w:r>
          </w:p>
          <w:p w14:paraId="177F72BC" w14:textId="77777777" w:rsidR="00BC5F35" w:rsidRPr="00050DC9" w:rsidRDefault="40C6A23A" w:rsidP="005661D7">
            <w:pPr>
              <w:spacing w:line="240" w:lineRule="auto"/>
              <w:contextualSpacing/>
            </w:pPr>
            <w:r w:rsidRPr="00050DC9">
              <w:t>Kort præsentation af patient/borger og det aktuelle sygdomsforløb</w:t>
            </w:r>
            <w:r w:rsidR="00CC7977" w:rsidRPr="00050DC9">
              <w:t xml:space="preserve"> med inddragelse af patientens/borgerens perspektiv</w:t>
            </w:r>
            <w:r w:rsidRPr="00050DC9">
              <w:t>.</w:t>
            </w:r>
          </w:p>
          <w:p w14:paraId="74A8E9B5" w14:textId="5063FA8E" w:rsidR="00810DB4" w:rsidRPr="00050DC9" w:rsidRDefault="315D0A4C" w:rsidP="005661D7">
            <w:pPr>
              <w:spacing w:line="240" w:lineRule="auto"/>
              <w:contextualSpacing/>
            </w:pPr>
            <w:r w:rsidRPr="00050DC9">
              <w:t xml:space="preserve">Du tager udgangspunkt i </w:t>
            </w:r>
            <w:r w:rsidRPr="00E86AB4">
              <w:rPr>
                <w:b/>
                <w:bCs/>
              </w:rPr>
              <w:t>relevante</w:t>
            </w:r>
            <w:r w:rsidRPr="00050DC9">
              <w:t xml:space="preserve"> dele af Sundhedsstyrelsens 12</w:t>
            </w:r>
            <w:r w:rsidR="00893F69" w:rsidRPr="00050DC9">
              <w:t xml:space="preserve"> sygeplejefaglige</w:t>
            </w:r>
            <w:r w:rsidRPr="00050DC9">
              <w:t xml:space="preserve"> problemområder.  </w:t>
            </w:r>
          </w:p>
          <w:p w14:paraId="7F542F91" w14:textId="61C0B155" w:rsidR="00B51403" w:rsidRPr="00050DC9" w:rsidRDefault="00B51403" w:rsidP="001702B9">
            <w:pPr>
              <w:contextualSpacing/>
              <w:rPr>
                <w:bCs/>
              </w:rPr>
            </w:pPr>
          </w:p>
        </w:tc>
        <w:tc>
          <w:tcPr>
            <w:tcW w:w="5675" w:type="dxa"/>
          </w:tcPr>
          <w:p w14:paraId="75D0C21C" w14:textId="71CFC185" w:rsidR="008F6969" w:rsidRPr="00050DC9" w:rsidRDefault="008F6969" w:rsidP="00661853">
            <w:pPr>
              <w:contextualSpacing/>
              <w:rPr>
                <w:rFonts w:cstheme="minorHAnsi"/>
                <w:szCs w:val="20"/>
              </w:rPr>
            </w:pPr>
          </w:p>
        </w:tc>
      </w:tr>
      <w:tr w:rsidR="00607250" w:rsidRPr="00607250" w14:paraId="334D5BD0" w14:textId="77777777" w:rsidTr="315D0A4C">
        <w:trPr>
          <w:trHeight w:val="2415"/>
        </w:trPr>
        <w:tc>
          <w:tcPr>
            <w:tcW w:w="4248" w:type="dxa"/>
            <w:shd w:val="clear" w:color="auto" w:fill="CCECFF"/>
          </w:tcPr>
          <w:p w14:paraId="5AD4BD09" w14:textId="77777777" w:rsidR="00BC5F35" w:rsidRPr="00607250" w:rsidRDefault="00BC5F35" w:rsidP="00AA25BB">
            <w:pPr>
              <w:rPr>
                <w:rFonts w:cstheme="minorHAnsi"/>
                <w:b/>
                <w:szCs w:val="20"/>
              </w:rPr>
            </w:pPr>
            <w:r w:rsidRPr="00607250">
              <w:rPr>
                <w:rFonts w:cstheme="minorHAnsi"/>
                <w:b/>
                <w:szCs w:val="20"/>
              </w:rPr>
              <w:t>Patient/borgers aktuelle medicin</w:t>
            </w:r>
          </w:p>
          <w:p w14:paraId="0EFA0C81" w14:textId="73A76D39" w:rsidR="006305EC" w:rsidRPr="00607250" w:rsidRDefault="00A86D63" w:rsidP="005661D7">
            <w:pPr>
              <w:spacing w:line="240" w:lineRule="auto"/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>Under vejledning dispenserer og administrer du medicin</w:t>
            </w:r>
            <w:r w:rsidR="006305EC" w:rsidRPr="00607250">
              <w:rPr>
                <w:rFonts w:cstheme="minorHAnsi"/>
                <w:szCs w:val="20"/>
              </w:rPr>
              <w:t xml:space="preserve"> samt observ</w:t>
            </w:r>
            <w:r w:rsidRPr="00607250">
              <w:rPr>
                <w:rFonts w:cstheme="minorHAnsi"/>
                <w:szCs w:val="20"/>
              </w:rPr>
              <w:t xml:space="preserve">erer </w:t>
            </w:r>
            <w:r w:rsidR="006305EC" w:rsidRPr="00607250">
              <w:rPr>
                <w:rFonts w:cstheme="minorHAnsi"/>
                <w:szCs w:val="20"/>
              </w:rPr>
              <w:t xml:space="preserve">patient/borger i relation til medicinhåndtering. </w:t>
            </w:r>
          </w:p>
          <w:p w14:paraId="4E74235D" w14:textId="77777777" w:rsidR="00A704D1" w:rsidRPr="00607250" w:rsidRDefault="00A704D1" w:rsidP="005661D7">
            <w:pPr>
              <w:spacing w:line="240" w:lineRule="auto"/>
              <w:rPr>
                <w:rFonts w:cstheme="minorHAnsi"/>
                <w:szCs w:val="20"/>
              </w:rPr>
            </w:pPr>
          </w:p>
          <w:p w14:paraId="6B21CC81" w14:textId="28D33F06" w:rsidR="0027784D" w:rsidRPr="00607250" w:rsidRDefault="315D0A4C" w:rsidP="005661D7">
            <w:pPr>
              <w:spacing w:line="240" w:lineRule="auto"/>
              <w:contextualSpacing/>
            </w:pPr>
            <w:r w:rsidRPr="315D0A4C">
              <w:t xml:space="preserve">Ud fra patientens/borgerens samlede medicin udvælger og redegør du </w:t>
            </w:r>
            <w:r w:rsidRPr="00050DC9">
              <w:t xml:space="preserve">for </w:t>
            </w:r>
            <w:r w:rsidR="006833D0" w:rsidRPr="00050DC9">
              <w:t>1</w:t>
            </w:r>
            <w:r w:rsidRPr="00050DC9">
              <w:t>-</w:t>
            </w:r>
            <w:r w:rsidR="006833D0" w:rsidRPr="00050DC9">
              <w:t>2</w:t>
            </w:r>
            <w:r w:rsidRPr="00050DC9">
              <w:t xml:space="preserve"> præparater</w:t>
            </w:r>
            <w:r w:rsidRPr="315D0A4C">
              <w:t xml:space="preserve">. </w:t>
            </w:r>
          </w:p>
          <w:p w14:paraId="381236AA" w14:textId="7A10A1F2" w:rsidR="007321B1" w:rsidRPr="00607250" w:rsidRDefault="0027784D" w:rsidP="005661D7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 xml:space="preserve">Med </w:t>
            </w:r>
            <w:r w:rsidR="00151B90" w:rsidRPr="00607250">
              <w:rPr>
                <w:rFonts w:cstheme="minorHAnsi"/>
                <w:szCs w:val="20"/>
              </w:rPr>
              <w:t>afsæt i patientens/borgerens aktuelle situation</w:t>
            </w:r>
            <w:r w:rsidR="00151B90" w:rsidRPr="008E7B35">
              <w:rPr>
                <w:rFonts w:cstheme="minorHAnsi"/>
                <w:b/>
                <w:bCs/>
                <w:szCs w:val="20"/>
              </w:rPr>
              <w:t xml:space="preserve"> analyserer</w:t>
            </w:r>
            <w:r w:rsidR="00151B90" w:rsidRPr="00607250">
              <w:rPr>
                <w:rFonts w:cstheme="minorHAnsi"/>
                <w:szCs w:val="20"/>
              </w:rPr>
              <w:t xml:space="preserve"> du præparaternes indikation, virkning, bivirkning og evt. </w:t>
            </w:r>
            <w:proofErr w:type="spellStart"/>
            <w:r w:rsidR="00151B90" w:rsidRPr="00607250">
              <w:rPr>
                <w:rFonts w:cstheme="minorHAnsi"/>
                <w:szCs w:val="20"/>
              </w:rPr>
              <w:t>cave</w:t>
            </w:r>
            <w:proofErr w:type="spellEnd"/>
            <w:r w:rsidR="00151B90" w:rsidRPr="00607250">
              <w:rPr>
                <w:rFonts w:cstheme="minorHAnsi"/>
                <w:szCs w:val="20"/>
              </w:rPr>
              <w:t>.</w:t>
            </w:r>
          </w:p>
          <w:p w14:paraId="2BEB11B3" w14:textId="430EC3E1" w:rsidR="00BC5F35" w:rsidRPr="00607250" w:rsidRDefault="00BC5F35" w:rsidP="00151B90">
            <w:pPr>
              <w:contextualSpacing/>
              <w:rPr>
                <w:rFonts w:cstheme="minorHAnsi"/>
                <w:szCs w:val="20"/>
              </w:rPr>
            </w:pPr>
          </w:p>
        </w:tc>
        <w:tc>
          <w:tcPr>
            <w:tcW w:w="5675" w:type="dxa"/>
          </w:tcPr>
          <w:p w14:paraId="7412D8F7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121A6CE0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1ACF8BA5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272CEA3F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01233A4C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292039ED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3F802D0F" w14:textId="4EA237F3" w:rsidR="00A91990" w:rsidRPr="00607250" w:rsidRDefault="00A91990" w:rsidP="008E6339">
            <w:pPr>
              <w:pStyle w:val="Opstilling-punkttegn"/>
              <w:numPr>
                <w:ilvl w:val="0"/>
                <w:numId w:val="0"/>
              </w:numPr>
              <w:ind w:left="221" w:hanging="221"/>
              <w:rPr>
                <w:rFonts w:cstheme="minorHAnsi"/>
                <w:szCs w:val="20"/>
              </w:rPr>
            </w:pPr>
          </w:p>
        </w:tc>
      </w:tr>
      <w:tr w:rsidR="00607250" w:rsidRPr="00607250" w14:paraId="194AB9FA" w14:textId="77777777" w:rsidTr="315D0A4C">
        <w:trPr>
          <w:trHeight w:val="2412"/>
        </w:trPr>
        <w:tc>
          <w:tcPr>
            <w:tcW w:w="4248" w:type="dxa"/>
            <w:shd w:val="clear" w:color="auto" w:fill="CCECFF"/>
          </w:tcPr>
          <w:p w14:paraId="39C804D1" w14:textId="28B72B50" w:rsidR="00BC5F35" w:rsidRPr="00050DC9" w:rsidRDefault="00BC5F35" w:rsidP="00AA25BB">
            <w:pPr>
              <w:contextualSpacing/>
              <w:rPr>
                <w:rFonts w:cstheme="minorHAnsi"/>
                <w:b/>
                <w:szCs w:val="20"/>
              </w:rPr>
            </w:pPr>
            <w:r w:rsidRPr="00607250">
              <w:rPr>
                <w:rFonts w:cstheme="minorHAnsi"/>
                <w:b/>
                <w:szCs w:val="20"/>
              </w:rPr>
              <w:t>Refleksion over medicinhåndtering</w:t>
            </w:r>
            <w:r w:rsidR="008D37FB" w:rsidRPr="00607250">
              <w:rPr>
                <w:rFonts w:cstheme="minorHAnsi"/>
                <w:b/>
                <w:szCs w:val="20"/>
              </w:rPr>
              <w:t xml:space="preserve"> i det </w:t>
            </w:r>
            <w:r w:rsidR="008D37FB" w:rsidRPr="00050DC9">
              <w:rPr>
                <w:rFonts w:cstheme="minorHAnsi"/>
                <w:b/>
                <w:szCs w:val="20"/>
              </w:rPr>
              <w:t>udvalgte patient</w:t>
            </w:r>
            <w:r w:rsidR="00B51403" w:rsidRPr="00050DC9">
              <w:rPr>
                <w:rFonts w:cstheme="minorHAnsi"/>
                <w:b/>
                <w:szCs w:val="20"/>
              </w:rPr>
              <w:t>-</w:t>
            </w:r>
            <w:r w:rsidR="008D37FB" w:rsidRPr="00050DC9">
              <w:rPr>
                <w:rFonts w:cstheme="minorHAnsi"/>
                <w:b/>
                <w:szCs w:val="20"/>
              </w:rPr>
              <w:t>/borgerforløb</w:t>
            </w:r>
          </w:p>
          <w:p w14:paraId="496D9FFD" w14:textId="1908F79E" w:rsidR="00BC5F35" w:rsidRPr="00050DC9" w:rsidRDefault="008D37FB" w:rsidP="005661D7">
            <w:pPr>
              <w:pStyle w:val="Opstilling-punkttegn"/>
              <w:numPr>
                <w:ilvl w:val="0"/>
                <w:numId w:val="0"/>
              </w:numPr>
              <w:spacing w:line="240" w:lineRule="auto"/>
              <w:rPr>
                <w:rFonts w:cstheme="minorHAnsi"/>
                <w:szCs w:val="20"/>
              </w:rPr>
            </w:pPr>
            <w:r w:rsidRPr="00050DC9">
              <w:rPr>
                <w:rFonts w:cstheme="minorHAnsi"/>
                <w:szCs w:val="20"/>
              </w:rPr>
              <w:t>Du reflekterer over k</w:t>
            </w:r>
            <w:r w:rsidR="00BC5F35" w:rsidRPr="00050DC9">
              <w:rPr>
                <w:rFonts w:cstheme="minorHAnsi"/>
                <w:szCs w:val="20"/>
              </w:rPr>
              <w:t>linisk beslutningstagen i relation til medicinhåndtering</w:t>
            </w:r>
            <w:r w:rsidR="00F36BEB" w:rsidRPr="00050DC9">
              <w:rPr>
                <w:rFonts w:cstheme="minorHAnsi"/>
                <w:szCs w:val="20"/>
              </w:rPr>
              <w:t xml:space="preserve">. </w:t>
            </w:r>
            <w:r w:rsidR="00F36BEB" w:rsidRPr="00645338">
              <w:rPr>
                <w:rFonts w:cstheme="minorHAnsi"/>
                <w:b/>
                <w:bCs/>
                <w:szCs w:val="20"/>
              </w:rPr>
              <w:t>Udvælg</w:t>
            </w:r>
            <w:r w:rsidR="00F36BEB" w:rsidRPr="00050DC9">
              <w:rPr>
                <w:rFonts w:cstheme="minorHAnsi"/>
                <w:szCs w:val="20"/>
              </w:rPr>
              <w:t xml:space="preserve"> de punkter der er </w:t>
            </w:r>
            <w:r w:rsidR="00F36BEB" w:rsidRPr="00645338">
              <w:rPr>
                <w:rFonts w:cstheme="minorHAnsi"/>
                <w:b/>
                <w:bCs/>
                <w:szCs w:val="20"/>
              </w:rPr>
              <w:t>relevant</w:t>
            </w:r>
            <w:r w:rsidR="00F36BEB" w:rsidRPr="00050DC9">
              <w:rPr>
                <w:rFonts w:cstheme="minorHAnsi"/>
                <w:szCs w:val="20"/>
              </w:rPr>
              <w:t xml:space="preserve"> i patient-/borgerforløbet</w:t>
            </w:r>
            <w:r w:rsidR="00030F66" w:rsidRPr="00050DC9">
              <w:rPr>
                <w:rFonts w:cstheme="minorHAnsi"/>
                <w:szCs w:val="20"/>
              </w:rPr>
              <w:t>:</w:t>
            </w:r>
          </w:p>
          <w:p w14:paraId="076023AA" w14:textId="4B259562" w:rsidR="00BC5F35" w:rsidRDefault="00BC5F35" w:rsidP="005661D7">
            <w:pPr>
              <w:pStyle w:val="Opstilling-punkttegn"/>
              <w:spacing w:line="240" w:lineRule="auto"/>
            </w:pPr>
            <w:r w:rsidRPr="00607250">
              <w:t>Administration</w:t>
            </w:r>
            <w:r w:rsidR="003E7B15" w:rsidRPr="00607250">
              <w:t xml:space="preserve"> af lægemidler</w:t>
            </w:r>
          </w:p>
          <w:p w14:paraId="7BE0A006" w14:textId="7F73E38B" w:rsidR="006833D0" w:rsidRDefault="006833D0" w:rsidP="005661D7">
            <w:pPr>
              <w:pStyle w:val="Opstilling-punkttegn"/>
              <w:spacing w:line="240" w:lineRule="auto"/>
            </w:pPr>
            <w:r>
              <w:t>Dokumentation</w:t>
            </w:r>
          </w:p>
          <w:p w14:paraId="1BED3526" w14:textId="1D171404" w:rsidR="006833D0" w:rsidRDefault="006833D0" w:rsidP="005661D7">
            <w:pPr>
              <w:pStyle w:val="Opstilling-punkttegn"/>
              <w:spacing w:line="240" w:lineRule="auto"/>
            </w:pPr>
            <w:r>
              <w:t>Patientens / borgerens perspektiv</w:t>
            </w:r>
          </w:p>
          <w:p w14:paraId="1967AAC8" w14:textId="2756F250" w:rsidR="006833D0" w:rsidRDefault="006833D0" w:rsidP="005661D7">
            <w:pPr>
              <w:pStyle w:val="Opstilling-punkttegn"/>
              <w:spacing w:line="240" w:lineRule="auto"/>
            </w:pPr>
            <w:r>
              <w:t>Utilsigtede hændelser</w:t>
            </w:r>
          </w:p>
          <w:p w14:paraId="3DE9EF70" w14:textId="20768D7B" w:rsidR="002177AF" w:rsidRPr="00743E9B" w:rsidRDefault="006833D0" w:rsidP="005661D7">
            <w:pPr>
              <w:pStyle w:val="Opstilling-punkttegn"/>
              <w:spacing w:line="240" w:lineRule="auto"/>
            </w:pPr>
            <w:proofErr w:type="spellStart"/>
            <w:r>
              <w:t>Cave</w:t>
            </w:r>
            <w:proofErr w:type="spellEnd"/>
          </w:p>
        </w:tc>
        <w:tc>
          <w:tcPr>
            <w:tcW w:w="5675" w:type="dxa"/>
          </w:tcPr>
          <w:p w14:paraId="0D97962E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164A78EA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5B6DAB1F" w14:textId="0B1A981E" w:rsidR="0017047B" w:rsidRPr="00607250" w:rsidRDefault="0017047B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</w:tc>
      </w:tr>
      <w:tr w:rsidR="00607250" w:rsidRPr="00607250" w14:paraId="2BE6DCD3" w14:textId="77777777" w:rsidTr="315D0A4C">
        <w:trPr>
          <w:trHeight w:val="826"/>
        </w:trPr>
        <w:tc>
          <w:tcPr>
            <w:tcW w:w="4248" w:type="dxa"/>
            <w:shd w:val="clear" w:color="auto" w:fill="CCECFF"/>
          </w:tcPr>
          <w:p w14:paraId="62CD6D02" w14:textId="77777777" w:rsidR="005F242D" w:rsidRPr="00714CED" w:rsidRDefault="00BC5F35" w:rsidP="00AA25BB">
            <w:pPr>
              <w:contextualSpacing/>
              <w:rPr>
                <w:rFonts w:cstheme="minorHAnsi"/>
                <w:b/>
                <w:szCs w:val="20"/>
              </w:rPr>
            </w:pPr>
            <w:r w:rsidRPr="00714CED">
              <w:rPr>
                <w:rFonts w:cstheme="minorHAnsi"/>
                <w:b/>
                <w:szCs w:val="20"/>
              </w:rPr>
              <w:t xml:space="preserve">Litteratur </w:t>
            </w:r>
          </w:p>
          <w:p w14:paraId="6821F064" w14:textId="77777777" w:rsidR="00100889" w:rsidRPr="00714CED" w:rsidRDefault="00100889" w:rsidP="005661D7">
            <w:pPr>
              <w:spacing w:before="60" w:line="240" w:lineRule="auto"/>
              <w:contextualSpacing/>
              <w:rPr>
                <w:rFonts w:eastAsia="Calibri" w:cs="Calibri"/>
                <w:szCs w:val="20"/>
              </w:rPr>
            </w:pPr>
            <w:r w:rsidRPr="00714CED">
              <w:rPr>
                <w:rFonts w:eastAsia="Calibri" w:cs="Calibri"/>
                <w:szCs w:val="20"/>
              </w:rPr>
              <w:t>Hvilken litteratur har du anvendt?  Herunder kliniske retningslinjer, vejledninger, instrukser, politikker og faglige artikler</w:t>
            </w:r>
          </w:p>
          <w:p w14:paraId="57D0A458" w14:textId="71331C31" w:rsidR="00BC5F35" w:rsidRPr="00714CED" w:rsidRDefault="00BC5F35" w:rsidP="008D37FB">
            <w:pPr>
              <w:pStyle w:val="Opstilling-punkttegn"/>
              <w:numPr>
                <w:ilvl w:val="0"/>
                <w:numId w:val="0"/>
              </w:numPr>
              <w:rPr>
                <w:rFonts w:cstheme="minorHAnsi"/>
                <w:szCs w:val="20"/>
              </w:rPr>
            </w:pPr>
          </w:p>
        </w:tc>
        <w:tc>
          <w:tcPr>
            <w:tcW w:w="5675" w:type="dxa"/>
          </w:tcPr>
          <w:p w14:paraId="7A3DB21C" w14:textId="50CD6CD9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312F5174" w14:textId="77777777" w:rsidTr="315D0A4C">
        <w:tc>
          <w:tcPr>
            <w:tcW w:w="4248" w:type="dxa"/>
            <w:shd w:val="clear" w:color="auto" w:fill="CCECFF"/>
          </w:tcPr>
          <w:p w14:paraId="4CBB525F" w14:textId="77777777" w:rsidR="00375AEA" w:rsidRPr="00714CED" w:rsidRDefault="00375AEA" w:rsidP="00375AEA">
            <w:pPr>
              <w:spacing w:before="60" w:line="240" w:lineRule="auto"/>
              <w:rPr>
                <w:b/>
                <w:bCs/>
                <w:color w:val="000000" w:themeColor="text1"/>
                <w:szCs w:val="20"/>
              </w:rPr>
            </w:pPr>
            <w:r w:rsidRPr="00714CED">
              <w:rPr>
                <w:b/>
                <w:bCs/>
                <w:color w:val="000000" w:themeColor="text1"/>
                <w:szCs w:val="20"/>
              </w:rPr>
              <w:t>Mundtlig refleksion med vejleder</w:t>
            </w:r>
          </w:p>
          <w:p w14:paraId="4953D663" w14:textId="77777777" w:rsidR="00375AEA" w:rsidRPr="00714CED" w:rsidRDefault="00375AEA" w:rsidP="005661D7">
            <w:pPr>
              <w:tabs>
                <w:tab w:val="num" w:pos="340"/>
              </w:tabs>
              <w:spacing w:line="240" w:lineRule="auto"/>
              <w:ind w:left="221" w:hanging="221"/>
              <w:rPr>
                <w:color w:val="000000" w:themeColor="text1"/>
                <w:szCs w:val="20"/>
              </w:rPr>
            </w:pPr>
            <w:r w:rsidRPr="00714CED">
              <w:rPr>
                <w:color w:val="000000" w:themeColor="text1"/>
                <w:szCs w:val="20"/>
              </w:rPr>
              <w:t>Skriv væsentlige pointer ned fra refleksionen</w:t>
            </w:r>
          </w:p>
          <w:p w14:paraId="30545F92" w14:textId="77777777" w:rsidR="00375AEA" w:rsidRPr="00714CED" w:rsidRDefault="00375AEA" w:rsidP="005661D7">
            <w:pPr>
              <w:tabs>
                <w:tab w:val="clear" w:pos="221"/>
              </w:tabs>
              <w:spacing w:line="240" w:lineRule="auto"/>
              <w:rPr>
                <w:color w:val="000000" w:themeColor="text1"/>
                <w:szCs w:val="20"/>
              </w:rPr>
            </w:pPr>
            <w:r w:rsidRPr="00714CED">
              <w:rPr>
                <w:color w:val="000000" w:themeColor="text1"/>
                <w:szCs w:val="20"/>
              </w:rPr>
              <w:t>Hvad har du lært i arbejdet med denne patient/borger og hvordan kan du bruge det fremadrettet?</w:t>
            </w:r>
          </w:p>
          <w:p w14:paraId="418A357D" w14:textId="1C707DD2" w:rsidR="006B6389" w:rsidRPr="00714CED" w:rsidRDefault="006B6389" w:rsidP="00100889">
            <w:pPr>
              <w:spacing w:line="240" w:lineRule="atLeast"/>
              <w:ind w:right="140"/>
              <w:rPr>
                <w:rFonts w:cstheme="minorHAnsi"/>
                <w:b/>
                <w:szCs w:val="20"/>
              </w:rPr>
            </w:pPr>
          </w:p>
        </w:tc>
        <w:tc>
          <w:tcPr>
            <w:tcW w:w="5675" w:type="dxa"/>
          </w:tcPr>
          <w:p w14:paraId="6E32E2AF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</w:tc>
      </w:tr>
      <w:tr w:rsidR="00607250" w:rsidRPr="00714CED" w14:paraId="0998708B" w14:textId="77777777" w:rsidTr="315D0A4C">
        <w:tc>
          <w:tcPr>
            <w:tcW w:w="9923" w:type="dxa"/>
            <w:gridSpan w:val="2"/>
          </w:tcPr>
          <w:p w14:paraId="4054A05A" w14:textId="69E9B684" w:rsidR="00F248AC" w:rsidRPr="00714CED" w:rsidRDefault="315D0A4C" w:rsidP="00D9559D">
            <w:pPr>
              <w:pStyle w:val="Opstilling-punkttegn"/>
              <w:numPr>
                <w:ilvl w:val="0"/>
                <w:numId w:val="0"/>
              </w:numPr>
            </w:pPr>
            <w:bookmarkStart w:id="11" w:name="_Hlk75419999"/>
            <w:r w:rsidRPr="00714CED">
              <w:rPr>
                <w:noProof/>
                <w:lang w:eastAsia="da-DK"/>
              </w:rPr>
              <w:t>Dette dokumentationsark indgår i 1. del af Logbog i medicinhåndtering og er en del af forudsætningskravet på 4. semester. D</w:t>
            </w:r>
            <w:r w:rsidR="00852379">
              <w:rPr>
                <w:noProof/>
                <w:lang w:eastAsia="da-DK"/>
              </w:rPr>
              <w:t>okumentationsark lægges i p</w:t>
            </w:r>
            <w:r w:rsidRPr="00714CED">
              <w:rPr>
                <w:noProof/>
                <w:lang w:eastAsia="da-DK"/>
              </w:rPr>
              <w:t>raktikportalen</w:t>
            </w:r>
            <w:bookmarkEnd w:id="11"/>
            <w:r w:rsidR="00940E51">
              <w:rPr>
                <w:noProof/>
                <w:lang w:eastAsia="da-DK"/>
              </w:rPr>
              <w:t>.</w:t>
            </w:r>
          </w:p>
        </w:tc>
      </w:tr>
    </w:tbl>
    <w:p w14:paraId="718054F7" w14:textId="77777777" w:rsidR="0031106C" w:rsidRDefault="0031106C" w:rsidP="00517B11">
      <w:pPr>
        <w:pStyle w:val="2Overskrift2Udennummer"/>
        <w:spacing w:after="0" w:line="240" w:lineRule="auto"/>
      </w:pPr>
      <w:bookmarkStart w:id="12" w:name="_Toc170899206"/>
    </w:p>
    <w:p w14:paraId="6D0D162D" w14:textId="77777777" w:rsidR="0031106C" w:rsidRDefault="0031106C">
      <w:pPr>
        <w:tabs>
          <w:tab w:val="clear" w:pos="221"/>
        </w:tabs>
        <w:spacing w:after="200" w:line="276" w:lineRule="auto"/>
        <w:rPr>
          <w:rFonts w:ascii="Arial" w:eastAsiaTheme="majorEastAsia" w:hAnsi="Arial" w:cstheme="majorBidi"/>
          <w:b/>
          <w:bCs/>
          <w:sz w:val="28"/>
          <w:szCs w:val="26"/>
        </w:rPr>
      </w:pPr>
      <w:r>
        <w:br w:type="page"/>
      </w:r>
    </w:p>
    <w:p w14:paraId="0D8B84DA" w14:textId="63487067" w:rsidR="003D3D71" w:rsidRPr="00607250" w:rsidRDefault="003D3D71" w:rsidP="00517B11">
      <w:pPr>
        <w:pStyle w:val="2Overskrift2Udennummer"/>
        <w:spacing w:after="0" w:line="240" w:lineRule="auto"/>
      </w:pPr>
      <w:r w:rsidRPr="00607250">
        <w:t>3. semester</w:t>
      </w:r>
      <w:r w:rsidR="002F3781" w:rsidRPr="00607250">
        <w:t xml:space="preserve"> – </w:t>
      </w:r>
      <w:r w:rsidR="00D1209C" w:rsidRPr="00607250">
        <w:rPr>
          <w:rFonts w:cs="Arial"/>
          <w:noProof/>
          <w:szCs w:val="32"/>
          <w:lang w:eastAsia="da-DK"/>
        </w:rPr>
        <w:t xml:space="preserve">Tema: </w:t>
      </w:r>
      <w:r w:rsidRPr="00607250">
        <w:t>Situationsbestemt kommunikation i samspil med patient og borger, pårørende og fagprofessionelle i og på tværs af sektorer</w:t>
      </w:r>
      <w:bookmarkEnd w:id="12"/>
    </w:p>
    <w:p w14:paraId="42C6D796" w14:textId="77777777" w:rsidR="00B11A77" w:rsidRPr="00607250" w:rsidRDefault="00B11A77" w:rsidP="003D3D71"/>
    <w:p w14:paraId="0E5147C4" w14:textId="04ECF387" w:rsidR="00B404FD" w:rsidRPr="00607250" w:rsidRDefault="390F5C01" w:rsidP="002F3781">
      <w:pPr>
        <w:rPr>
          <w:rFonts w:eastAsia="Georgia" w:cs="Georgia"/>
          <w:i/>
          <w:szCs w:val="20"/>
        </w:rPr>
      </w:pPr>
      <w:r w:rsidRPr="00607250">
        <w:t xml:space="preserve">På 3. semester anvender du viden om farmakologi og medicinhåndtering, samt reflekterer over og varetager medicinhåndtering under vejledning med </w:t>
      </w:r>
      <w:r w:rsidR="00FF6781" w:rsidRPr="00607250">
        <w:t>udgangspunkt</w:t>
      </w:r>
      <w:r w:rsidRPr="00607250">
        <w:t xml:space="preserve"> i </w:t>
      </w:r>
      <w:r w:rsidRPr="00607250">
        <w:rPr>
          <w:rFonts w:cs="Arial"/>
        </w:rPr>
        <w:t>semestrets</w:t>
      </w:r>
      <w:r w:rsidR="002F3781" w:rsidRPr="00607250">
        <w:rPr>
          <w:rFonts w:cs="Arial"/>
        </w:rPr>
        <w:t xml:space="preserve"> </w:t>
      </w:r>
      <w:r w:rsidR="00FF6781" w:rsidRPr="00607250">
        <w:rPr>
          <w:rFonts w:cs="Arial"/>
        </w:rPr>
        <w:t>indhold</w:t>
      </w:r>
      <w:r w:rsidR="002F3781" w:rsidRPr="00607250">
        <w:rPr>
          <w:rFonts w:cs="Arial"/>
        </w:rPr>
        <w:t>, jf. semesterbeskrivelse</w:t>
      </w:r>
      <w:r w:rsidR="00FF6781" w:rsidRPr="00607250">
        <w:rPr>
          <w:rFonts w:cs="Arial"/>
        </w:rPr>
        <w:t>n</w:t>
      </w:r>
      <w:r w:rsidR="002F3781" w:rsidRPr="00607250">
        <w:rPr>
          <w:rFonts w:cs="Arial"/>
        </w:rPr>
        <w:t>.</w:t>
      </w:r>
    </w:p>
    <w:p w14:paraId="3D58F633" w14:textId="77777777" w:rsidR="000A4C76" w:rsidRPr="00607250" w:rsidRDefault="000A4C76" w:rsidP="000209DA">
      <w:pPr>
        <w:rPr>
          <w:rFonts w:eastAsia="Times New Roman"/>
        </w:rPr>
      </w:pPr>
    </w:p>
    <w:p w14:paraId="3D084AB1" w14:textId="375E7270" w:rsidR="000209DA" w:rsidRPr="00607250" w:rsidRDefault="003D3D71" w:rsidP="000209DA">
      <w:pPr>
        <w:rPr>
          <w:rFonts w:cs="Arial"/>
        </w:rPr>
      </w:pPr>
      <w:r w:rsidRPr="00607250">
        <w:rPr>
          <w:rFonts w:eastAsia="Times New Roman"/>
        </w:rPr>
        <w:t xml:space="preserve">Du introduceres til og oplæres i </w:t>
      </w:r>
      <w:r w:rsidRPr="00607250">
        <w:rPr>
          <w:rFonts w:cs="Arial"/>
        </w:rPr>
        <w:t>det kliniske undervisningssteds medicin</w:t>
      </w:r>
      <w:r w:rsidR="000A4C76" w:rsidRPr="00607250">
        <w:rPr>
          <w:rFonts w:cs="Arial"/>
        </w:rPr>
        <w:t>håndtering</w:t>
      </w:r>
      <w:r w:rsidRPr="00607250">
        <w:rPr>
          <w:rFonts w:cs="Arial"/>
        </w:rPr>
        <w:t xml:space="preserve"> herunder:</w:t>
      </w:r>
    </w:p>
    <w:p w14:paraId="47A1300D" w14:textId="5BC04485" w:rsidR="000209DA" w:rsidRPr="00607250" w:rsidRDefault="003D3D71" w:rsidP="000A4C76">
      <w:pPr>
        <w:pStyle w:val="Opstilling-punkttegn"/>
      </w:pPr>
      <w:r w:rsidRPr="00607250">
        <w:t>Lovgivning og retningslinjer</w:t>
      </w:r>
      <w:r w:rsidR="00D10B9D" w:rsidRPr="00607250">
        <w:t>, herunder rammedelegation</w:t>
      </w:r>
    </w:p>
    <w:p w14:paraId="2CC322D0" w14:textId="67D97968" w:rsidR="005766CA" w:rsidRPr="00050DC9" w:rsidRDefault="005766CA" w:rsidP="000A4C76">
      <w:pPr>
        <w:pStyle w:val="Opstilling-punkttegn"/>
      </w:pPr>
      <w:r w:rsidRPr="00607250">
        <w:t>Patientsikkerhed</w:t>
      </w:r>
      <w:r w:rsidR="00810DB4">
        <w:t>,</w:t>
      </w:r>
      <w:r w:rsidRPr="00607250">
        <w:t xml:space="preserve"> </w:t>
      </w:r>
      <w:r w:rsidRPr="00050DC9">
        <w:t>arbejdsmiljø</w:t>
      </w:r>
      <w:r w:rsidR="00810DB4" w:rsidRPr="00050DC9">
        <w:t xml:space="preserve"> og hygiejne</w:t>
      </w:r>
      <w:r w:rsidRPr="00050DC9">
        <w:t xml:space="preserve"> </w:t>
      </w:r>
    </w:p>
    <w:p w14:paraId="0A659856" w14:textId="77777777" w:rsidR="00D76F6C" w:rsidRPr="00050DC9" w:rsidRDefault="009E4F0B" w:rsidP="00D76F6C">
      <w:pPr>
        <w:pStyle w:val="Opstilling-punkttegn"/>
      </w:pPr>
      <w:r w:rsidRPr="00050DC9">
        <w:t>De på det kliniske uddannelsessted hyppigt anvendte præparater</w:t>
      </w:r>
    </w:p>
    <w:p w14:paraId="2E86BC3C" w14:textId="43B9D0E8" w:rsidR="002177AF" w:rsidRPr="00050DC9" w:rsidRDefault="00451AA1" w:rsidP="00563FD7">
      <w:pPr>
        <w:pStyle w:val="Opstilling-punkttegn"/>
        <w:spacing w:after="240"/>
      </w:pPr>
      <w:r w:rsidRPr="00050DC9">
        <w:t>Dispensering og</w:t>
      </w:r>
      <w:r w:rsidR="001F6A06" w:rsidRPr="00050DC9">
        <w:t xml:space="preserve"> administration af lægemidler </w:t>
      </w:r>
      <w:r w:rsidR="78E6BA89" w:rsidRPr="00050DC9">
        <w:t xml:space="preserve">herunder </w:t>
      </w:r>
      <w:proofErr w:type="spellStart"/>
      <w:r w:rsidR="00810DB4" w:rsidRPr="00050DC9">
        <w:t>s.c</w:t>
      </w:r>
      <w:proofErr w:type="spellEnd"/>
      <w:r w:rsidR="00810DB4" w:rsidRPr="00050DC9">
        <w:t xml:space="preserve">. og/eller </w:t>
      </w:r>
      <w:proofErr w:type="spellStart"/>
      <w:r w:rsidR="00810DB4" w:rsidRPr="00050DC9">
        <w:t>i.</w:t>
      </w:r>
      <w:r w:rsidR="00563FD7" w:rsidRPr="00050DC9">
        <w:t>m</w:t>
      </w:r>
      <w:proofErr w:type="spellEnd"/>
      <w:r w:rsidR="00563FD7" w:rsidRPr="00050DC9">
        <w:t>.</w:t>
      </w:r>
    </w:p>
    <w:p w14:paraId="121ADB34" w14:textId="4A902E0C" w:rsidR="00563FD7" w:rsidRPr="00050DC9" w:rsidRDefault="00563FD7" w:rsidP="00563FD7">
      <w:pPr>
        <w:pStyle w:val="Opstilling-punkttegn"/>
        <w:numPr>
          <w:ilvl w:val="0"/>
          <w:numId w:val="0"/>
        </w:numPr>
        <w:rPr>
          <w:b/>
          <w:bCs/>
        </w:rPr>
      </w:pPr>
      <w:r w:rsidRPr="00050DC9">
        <w:rPr>
          <w:b/>
          <w:bCs/>
        </w:rPr>
        <w:t>Klinikkens læringsfokus og refleksionsemner</w:t>
      </w:r>
    </w:p>
    <w:p w14:paraId="735D83DA" w14:textId="5955E0BA" w:rsidR="002177AF" w:rsidRPr="00050DC9" w:rsidRDefault="002177AF" w:rsidP="002177AF">
      <w:pPr>
        <w:pStyle w:val="Opstilling-punkttegn"/>
        <w:numPr>
          <w:ilvl w:val="0"/>
          <w:numId w:val="0"/>
        </w:numPr>
        <w:spacing w:before="0" w:line="180" w:lineRule="atLeast"/>
      </w:pPr>
      <w:r w:rsidRPr="00050DC9">
        <w:t xml:space="preserve">På dette semester arbejder du med </w:t>
      </w:r>
      <w:r w:rsidR="008C6514" w:rsidRPr="00050DC9">
        <w:t xml:space="preserve">viden og refleksioner fra </w:t>
      </w:r>
      <w:r w:rsidRPr="00050DC9">
        <w:t>tidligere semestre og supplerer med følgende stadig under vejledning af den kliniske underviser/vejleder:</w:t>
      </w:r>
    </w:p>
    <w:p w14:paraId="659832AA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 xml:space="preserve">Kendskab til og anvendelse af vejledninger og blandeprocedurer ved </w:t>
      </w:r>
      <w:proofErr w:type="spellStart"/>
      <w:r w:rsidRPr="00050DC9">
        <w:t>s.c</w:t>
      </w:r>
      <w:proofErr w:type="spellEnd"/>
      <w:r w:rsidRPr="00050DC9">
        <w:t xml:space="preserve">. og/eller </w:t>
      </w:r>
      <w:proofErr w:type="spellStart"/>
      <w:r w:rsidRPr="00050DC9">
        <w:t>i.m</w:t>
      </w:r>
      <w:proofErr w:type="spellEnd"/>
      <w:r w:rsidRPr="00050DC9">
        <w:t>.-medicinering</w:t>
      </w:r>
    </w:p>
    <w:p w14:paraId="1ADC86E4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Information, vejledning, undervisning og situationsbestemt kommunikation med patienter/borgere i relation til medicinske præparater</w:t>
      </w:r>
    </w:p>
    <w:p w14:paraId="192F9838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 xml:space="preserve">Handlemuligheder ved ordinationer, der overstiger anbefalet dosis, ved </w:t>
      </w:r>
      <w:proofErr w:type="spellStart"/>
      <w:r w:rsidRPr="00050DC9">
        <w:t>cave</w:t>
      </w:r>
      <w:proofErr w:type="spellEnd"/>
      <w:r w:rsidRPr="00050DC9">
        <w:t xml:space="preserve"> eller kontraindikationer </w:t>
      </w:r>
    </w:p>
    <w:p w14:paraId="51EF6972" w14:textId="64C407F1" w:rsidR="002177AF" w:rsidRPr="00050DC9" w:rsidRDefault="002177AF" w:rsidP="002177AF">
      <w:pPr>
        <w:pStyle w:val="Opstilling-punkttegn"/>
        <w:rPr>
          <w:szCs w:val="20"/>
        </w:rPr>
      </w:pPr>
      <w:r w:rsidRPr="00050DC9">
        <w:t>Etiske og juridiske overvejelser i forbindelse med tvang-/magtanvendelse i medicinhåndtering</w:t>
      </w:r>
    </w:p>
    <w:p w14:paraId="6D942BD6" w14:textId="77777777" w:rsidR="006E197F" w:rsidRPr="00050DC9" w:rsidRDefault="006E197F" w:rsidP="000A4C76">
      <w:pPr>
        <w:rPr>
          <w:b/>
        </w:rPr>
      </w:pPr>
    </w:p>
    <w:p w14:paraId="6EA0091F" w14:textId="584504C8" w:rsidR="007D327E" w:rsidRDefault="00D9559D" w:rsidP="007D327E">
      <w:pPr>
        <w:rPr>
          <w:rFonts w:cstheme="minorHAnsi"/>
          <w:szCs w:val="20"/>
        </w:rPr>
      </w:pPr>
      <w:r w:rsidRPr="00050DC9">
        <w:rPr>
          <w:b/>
        </w:rPr>
        <w:t>Dokumentationsark</w:t>
      </w:r>
      <w:r w:rsidR="006E197F" w:rsidRPr="00050DC9">
        <w:rPr>
          <w:b/>
        </w:rPr>
        <w:br/>
      </w:r>
      <w:r w:rsidR="00B758A2" w:rsidRPr="00050DC9">
        <w:t>Dokumentationsark</w:t>
      </w:r>
      <w:r w:rsidR="005661D7">
        <w:t>et</w:t>
      </w:r>
      <w:r w:rsidR="000A4C76" w:rsidRPr="00050DC9">
        <w:t xml:space="preserve"> på 3. semester indgår i 1. del af Logbog i medicinhåndtering. </w:t>
      </w:r>
      <w:r w:rsidR="00B758A2" w:rsidRPr="00050DC9">
        <w:t>Arbejdet med dokumentationsark</w:t>
      </w:r>
      <w:r w:rsidR="005661D7">
        <w:t>et</w:t>
      </w:r>
      <w:r w:rsidR="000A4C76" w:rsidRPr="00050DC9">
        <w:t xml:space="preserve"> er en forudsætning for at gå til prøve på 4. sem</w:t>
      </w:r>
      <w:r w:rsidR="000A4C76" w:rsidRPr="007F3A7F">
        <w:t xml:space="preserve">ester. </w:t>
      </w:r>
      <w:r w:rsidR="005724C7" w:rsidRPr="00400BE6">
        <w:rPr>
          <w:rFonts w:cstheme="minorHAnsi"/>
          <w:szCs w:val="20"/>
        </w:rPr>
        <w:t>På 3.</w:t>
      </w:r>
      <w:r w:rsidR="00BA67A1" w:rsidRPr="00400BE6">
        <w:rPr>
          <w:rFonts w:cstheme="minorHAnsi"/>
          <w:szCs w:val="20"/>
        </w:rPr>
        <w:t xml:space="preserve"> </w:t>
      </w:r>
      <w:r w:rsidR="005724C7" w:rsidRPr="00400BE6">
        <w:rPr>
          <w:rFonts w:cstheme="minorHAnsi"/>
          <w:szCs w:val="20"/>
        </w:rPr>
        <w:t>semester skal du arbejde med</w:t>
      </w:r>
      <w:r w:rsidR="00956274" w:rsidRPr="00400BE6">
        <w:rPr>
          <w:rFonts w:cstheme="minorHAnsi"/>
          <w:szCs w:val="20"/>
        </w:rPr>
        <w:t xml:space="preserve"> </w:t>
      </w:r>
      <w:r w:rsidR="007F3A7F">
        <w:rPr>
          <w:rFonts w:cstheme="minorHAnsi"/>
          <w:szCs w:val="20"/>
        </w:rPr>
        <w:t>1</w:t>
      </w:r>
      <w:r w:rsidR="007F3A7F" w:rsidRPr="00400BE6">
        <w:rPr>
          <w:rFonts w:cstheme="minorHAnsi"/>
          <w:szCs w:val="20"/>
        </w:rPr>
        <w:t>-</w:t>
      </w:r>
      <w:r w:rsidR="00956274" w:rsidRPr="00400BE6">
        <w:rPr>
          <w:rFonts w:cstheme="minorHAnsi"/>
          <w:szCs w:val="20"/>
        </w:rPr>
        <w:t>2 dokumentationsark</w:t>
      </w:r>
      <w:r w:rsidR="007F3A7F" w:rsidRPr="00400BE6">
        <w:rPr>
          <w:rFonts w:cstheme="minorHAnsi"/>
          <w:szCs w:val="20"/>
        </w:rPr>
        <w:t>. Arbejder du med 2 dokumentationsark, skal det være</w:t>
      </w:r>
      <w:r w:rsidR="008F42CC" w:rsidRPr="00400BE6">
        <w:rPr>
          <w:rFonts w:cstheme="minorHAnsi"/>
          <w:szCs w:val="20"/>
        </w:rPr>
        <w:t xml:space="preserve"> ud fra 2 </w:t>
      </w:r>
      <w:r w:rsidR="007F1885" w:rsidRPr="00400BE6">
        <w:rPr>
          <w:rFonts w:cstheme="minorHAnsi"/>
          <w:szCs w:val="20"/>
        </w:rPr>
        <w:t xml:space="preserve">forskellige </w:t>
      </w:r>
      <w:r w:rsidR="008F42CC" w:rsidRPr="00400BE6">
        <w:rPr>
          <w:rFonts w:cstheme="minorHAnsi"/>
          <w:szCs w:val="20"/>
        </w:rPr>
        <w:t>patient</w:t>
      </w:r>
      <w:r w:rsidR="007F1885" w:rsidRPr="00400BE6">
        <w:rPr>
          <w:rFonts w:cstheme="minorHAnsi"/>
          <w:szCs w:val="20"/>
        </w:rPr>
        <w:t>-</w:t>
      </w:r>
      <w:r w:rsidR="008F42CC" w:rsidRPr="00400BE6">
        <w:rPr>
          <w:rFonts w:cstheme="minorHAnsi"/>
          <w:szCs w:val="20"/>
        </w:rPr>
        <w:t>/borger</w:t>
      </w:r>
      <w:r w:rsidR="007F1885" w:rsidRPr="00400BE6">
        <w:rPr>
          <w:rFonts w:cstheme="minorHAnsi"/>
          <w:szCs w:val="20"/>
        </w:rPr>
        <w:t>forløb</w:t>
      </w:r>
      <w:r w:rsidR="008F42CC" w:rsidRPr="007F3A7F">
        <w:rPr>
          <w:rFonts w:cstheme="minorHAnsi"/>
          <w:szCs w:val="20"/>
        </w:rPr>
        <w:t>.</w:t>
      </w:r>
      <w:r w:rsidR="00B3163B" w:rsidRPr="007F3A7F">
        <w:rPr>
          <w:rFonts w:cstheme="minorHAnsi"/>
          <w:szCs w:val="20"/>
        </w:rPr>
        <w:t xml:space="preserve"> Du</w:t>
      </w:r>
      <w:r w:rsidR="00B3163B" w:rsidRPr="00050DC9">
        <w:rPr>
          <w:rFonts w:cstheme="minorHAnsi"/>
          <w:szCs w:val="20"/>
        </w:rPr>
        <w:t xml:space="preserve"> bør planlægge dit arbejde med dokumentationsarkene således at du kan få</w:t>
      </w:r>
      <w:r w:rsidR="005661D7">
        <w:rPr>
          <w:rFonts w:cstheme="minorHAnsi"/>
          <w:szCs w:val="20"/>
        </w:rPr>
        <w:t xml:space="preserve"> reflekteret over</w:t>
      </w:r>
      <w:r w:rsidR="00B3163B" w:rsidRPr="00050DC9">
        <w:rPr>
          <w:rFonts w:cstheme="minorHAnsi"/>
          <w:szCs w:val="20"/>
        </w:rPr>
        <w:t xml:space="preserve"> 1. dokumentationsark før du afleverer </w:t>
      </w:r>
      <w:r w:rsidR="007F3A7F">
        <w:rPr>
          <w:rFonts w:cstheme="minorHAnsi"/>
          <w:szCs w:val="20"/>
        </w:rPr>
        <w:t xml:space="preserve">evt. </w:t>
      </w:r>
      <w:r w:rsidR="00B3163B" w:rsidRPr="00050DC9">
        <w:rPr>
          <w:rFonts w:cstheme="minorHAnsi"/>
          <w:szCs w:val="20"/>
        </w:rPr>
        <w:t>2. dokumentationsark.</w:t>
      </w:r>
    </w:p>
    <w:p w14:paraId="47C1EF72" w14:textId="77777777" w:rsidR="007D327E" w:rsidRDefault="007D327E" w:rsidP="007D327E">
      <w:pPr>
        <w:rPr>
          <w:rFonts w:cstheme="minorHAnsi"/>
          <w:szCs w:val="20"/>
        </w:rPr>
      </w:pPr>
    </w:p>
    <w:p w14:paraId="5C575206" w14:textId="0C8AE6B9" w:rsidR="005724C7" w:rsidRDefault="007D327E" w:rsidP="007D327E">
      <w:r>
        <w:rPr>
          <w:rFonts w:cstheme="minorHAnsi"/>
          <w:szCs w:val="20"/>
        </w:rPr>
        <w:t>D</w:t>
      </w:r>
      <w:r w:rsidR="00D856C1" w:rsidRPr="00050DC9">
        <w:t>u udvælger i samarbejde med den kliniske underviser/vejleder et patient</w:t>
      </w:r>
      <w:r w:rsidR="00BA67A1" w:rsidRPr="00050DC9">
        <w:t>-</w:t>
      </w:r>
      <w:r w:rsidR="00D856C1" w:rsidRPr="00050DC9">
        <w:t xml:space="preserve">/borgerforløb, hvor du </w:t>
      </w:r>
      <w:r w:rsidR="00AE7515" w:rsidRPr="00050DC9">
        <w:t xml:space="preserve">under vejledning </w:t>
      </w:r>
      <w:r w:rsidR="005724C7" w:rsidRPr="00050DC9">
        <w:t xml:space="preserve">dispenserer </w:t>
      </w:r>
      <w:r w:rsidR="005724C7" w:rsidRPr="00607250">
        <w:t>og administrerer medicin</w:t>
      </w:r>
      <w:r w:rsidR="00102043" w:rsidRPr="00607250">
        <w:t xml:space="preserve"> samt observerer patient/borger</w:t>
      </w:r>
    </w:p>
    <w:p w14:paraId="164C76AE" w14:textId="77777777" w:rsidR="006910AE" w:rsidRPr="00050DC9" w:rsidRDefault="006910AE" w:rsidP="78E6BA89">
      <w:pPr>
        <w:pStyle w:val="Opstilling-punkttegn"/>
        <w:numPr>
          <w:ilvl w:val="0"/>
          <w:numId w:val="0"/>
        </w:numPr>
      </w:pPr>
    </w:p>
    <w:p w14:paraId="7D169774" w14:textId="56F41C7A" w:rsidR="78E6BA89" w:rsidRPr="00607250" w:rsidRDefault="78E6BA89" w:rsidP="78E6BA89">
      <w:pPr>
        <w:pStyle w:val="Opstilling-punkttegn"/>
        <w:numPr>
          <w:ilvl w:val="0"/>
          <w:numId w:val="0"/>
        </w:numPr>
      </w:pPr>
      <w:r w:rsidRPr="00050DC9">
        <w:t xml:space="preserve">I dokumentationsarket for 3. semester </w:t>
      </w:r>
      <w:r w:rsidRPr="00607250">
        <w:t>finder du flere oplysninger om indhold</w:t>
      </w:r>
      <w:r w:rsidR="00B27837" w:rsidRPr="00607250">
        <w:t>et</w:t>
      </w:r>
      <w:r w:rsidRPr="00607250">
        <w:t xml:space="preserve">. </w:t>
      </w:r>
    </w:p>
    <w:p w14:paraId="7FB19587" w14:textId="77777777" w:rsidR="00AE6811" w:rsidRPr="00607250" w:rsidRDefault="00AE6811" w:rsidP="002F549E">
      <w:pPr>
        <w:rPr>
          <w:b/>
        </w:rPr>
      </w:pPr>
    </w:p>
    <w:p w14:paraId="6BA7A216" w14:textId="77777777" w:rsidR="00AE6811" w:rsidRPr="00607250" w:rsidRDefault="00AE6811" w:rsidP="002F549E">
      <w:pPr>
        <w:rPr>
          <w:b/>
        </w:rPr>
      </w:pPr>
    </w:p>
    <w:p w14:paraId="7DF3F25C" w14:textId="77777777" w:rsidR="00AE6811" w:rsidRPr="00607250" w:rsidRDefault="00AE6811" w:rsidP="002F549E">
      <w:pPr>
        <w:rPr>
          <w:b/>
        </w:rPr>
      </w:pPr>
    </w:p>
    <w:p w14:paraId="7916FC62" w14:textId="77777777" w:rsidR="00AE6811" w:rsidRPr="00607250" w:rsidRDefault="00AE6811" w:rsidP="002F549E">
      <w:pPr>
        <w:rPr>
          <w:b/>
        </w:rPr>
      </w:pPr>
    </w:p>
    <w:p w14:paraId="2068B2DB" w14:textId="77777777" w:rsidR="00AE6811" w:rsidRPr="00607250" w:rsidRDefault="00AE6811" w:rsidP="002F549E">
      <w:pPr>
        <w:rPr>
          <w:b/>
        </w:rPr>
      </w:pPr>
    </w:p>
    <w:p w14:paraId="4C12457B" w14:textId="77777777" w:rsidR="00AE6811" w:rsidRPr="00607250" w:rsidRDefault="00AE6811" w:rsidP="002F549E">
      <w:pPr>
        <w:rPr>
          <w:b/>
        </w:rPr>
      </w:pPr>
    </w:p>
    <w:p w14:paraId="4E5A25A0" w14:textId="41FAEF97" w:rsidR="00AE6811" w:rsidRDefault="00AE6811" w:rsidP="002F549E">
      <w:pPr>
        <w:rPr>
          <w:b/>
        </w:rPr>
      </w:pPr>
    </w:p>
    <w:p w14:paraId="52C65D94" w14:textId="1F00DBEC" w:rsidR="002177AF" w:rsidRDefault="002177AF" w:rsidP="002F549E">
      <w:pPr>
        <w:rPr>
          <w:b/>
        </w:rPr>
      </w:pPr>
    </w:p>
    <w:p w14:paraId="7F01A873" w14:textId="7DA83B0F" w:rsidR="002177AF" w:rsidRDefault="002177AF" w:rsidP="002F549E">
      <w:pPr>
        <w:rPr>
          <w:b/>
        </w:rPr>
      </w:pPr>
    </w:p>
    <w:p w14:paraId="39EEB53F" w14:textId="15AC0309" w:rsidR="002177AF" w:rsidRDefault="002177AF" w:rsidP="002F549E">
      <w:pPr>
        <w:rPr>
          <w:b/>
        </w:rPr>
      </w:pPr>
    </w:p>
    <w:p w14:paraId="02FD3F3F" w14:textId="48701899" w:rsidR="002177AF" w:rsidRDefault="002177AF" w:rsidP="002F549E">
      <w:pPr>
        <w:rPr>
          <w:b/>
        </w:rPr>
      </w:pPr>
    </w:p>
    <w:p w14:paraId="0F6C6EB8" w14:textId="4DE037C0" w:rsidR="002177AF" w:rsidRDefault="002177AF" w:rsidP="002F549E">
      <w:pPr>
        <w:rPr>
          <w:b/>
        </w:rPr>
      </w:pPr>
    </w:p>
    <w:p w14:paraId="2DC78F5A" w14:textId="5BD337ED" w:rsidR="002177AF" w:rsidRDefault="002177AF" w:rsidP="002F549E">
      <w:pPr>
        <w:rPr>
          <w:b/>
        </w:rPr>
      </w:pPr>
    </w:p>
    <w:p w14:paraId="51155CD5" w14:textId="77777777" w:rsidR="002177AF" w:rsidRPr="00607250" w:rsidRDefault="002177AF" w:rsidP="002F549E">
      <w:pPr>
        <w:rPr>
          <w:b/>
        </w:rPr>
      </w:pPr>
    </w:p>
    <w:p w14:paraId="3A00DBCF" w14:textId="77777777" w:rsidR="006E197F" w:rsidRDefault="006E197F">
      <w:pPr>
        <w:tabs>
          <w:tab w:val="clear" w:pos="221"/>
        </w:tabs>
        <w:spacing w:after="200" w:line="276" w:lineRule="auto"/>
        <w:rPr>
          <w:b/>
        </w:rPr>
      </w:pPr>
      <w:r>
        <w:rPr>
          <w:b/>
        </w:rPr>
        <w:br w:type="page"/>
      </w:r>
    </w:p>
    <w:p w14:paraId="66C3B9DF" w14:textId="4268653E" w:rsidR="003D3D71" w:rsidRPr="00751AAB" w:rsidRDefault="003D3D71" w:rsidP="002F549E">
      <w:pPr>
        <w:rPr>
          <w:b/>
          <w:szCs w:val="20"/>
        </w:rPr>
      </w:pPr>
      <w:r w:rsidRPr="00751AAB">
        <w:rPr>
          <w:b/>
          <w:szCs w:val="20"/>
        </w:rPr>
        <w:t xml:space="preserve">Dokumentationsark </w:t>
      </w:r>
      <w:r w:rsidR="002F3781" w:rsidRPr="00751AAB">
        <w:rPr>
          <w:b/>
          <w:szCs w:val="20"/>
        </w:rPr>
        <w:t xml:space="preserve">– </w:t>
      </w:r>
      <w:r w:rsidRPr="00751AAB">
        <w:rPr>
          <w:b/>
          <w:szCs w:val="20"/>
        </w:rPr>
        <w:t>3. semester</w:t>
      </w:r>
    </w:p>
    <w:p w14:paraId="3E37B3FE" w14:textId="2C0EE064" w:rsidR="002F3781" w:rsidRPr="006A48EB" w:rsidRDefault="002F3781" w:rsidP="002F3781">
      <w:pPr>
        <w:rPr>
          <w:rFonts w:cstheme="minorHAnsi"/>
          <w:b/>
          <w:szCs w:val="20"/>
        </w:rPr>
      </w:pPr>
      <w:r w:rsidRPr="00751AAB">
        <w:rPr>
          <w:rFonts w:cstheme="minorHAnsi"/>
          <w:b/>
          <w:noProof/>
          <w:szCs w:val="20"/>
          <w:lang w:eastAsia="da-DK"/>
        </w:rPr>
        <w:t xml:space="preserve">Tema: </w:t>
      </w:r>
      <w:r w:rsidRPr="00751AAB">
        <w:rPr>
          <w:rFonts w:cstheme="minorHAnsi"/>
          <w:b/>
          <w:szCs w:val="20"/>
        </w:rPr>
        <w:t>Situationsbestemt kommunikation i samspil med patient og borger, pårørende og fagprofessionelle i og på tværs af sektorer</w:t>
      </w:r>
    </w:p>
    <w:tbl>
      <w:tblPr>
        <w:tblStyle w:val="Tabel-Gitter"/>
        <w:tblpPr w:leftFromText="141" w:rightFromText="141" w:vertAnchor="text" w:horzAnchor="margin" w:tblpY="39"/>
        <w:tblW w:w="9923" w:type="dxa"/>
        <w:tblLook w:val="04A0" w:firstRow="1" w:lastRow="0" w:firstColumn="1" w:lastColumn="0" w:noHBand="0" w:noVBand="1"/>
      </w:tblPr>
      <w:tblGrid>
        <w:gridCol w:w="4248"/>
        <w:gridCol w:w="5675"/>
      </w:tblGrid>
      <w:tr w:rsidR="00607250" w:rsidRPr="00607250" w14:paraId="00D40B2A" w14:textId="77777777" w:rsidTr="315D0A4C">
        <w:tc>
          <w:tcPr>
            <w:tcW w:w="9923" w:type="dxa"/>
            <w:gridSpan w:val="2"/>
            <w:shd w:val="clear" w:color="auto" w:fill="FFFFFF" w:themeFill="background2"/>
          </w:tcPr>
          <w:p w14:paraId="62B2CFA0" w14:textId="2B8EC7F2" w:rsidR="00BC5F35" w:rsidRPr="00607250" w:rsidRDefault="00BC5F35" w:rsidP="002E2008">
            <w:pPr>
              <w:rPr>
                <w:b/>
              </w:rPr>
            </w:pPr>
            <w:r w:rsidRPr="00607250">
              <w:rPr>
                <w:b/>
              </w:rPr>
              <w:t xml:space="preserve">Navn                                                                </w:t>
            </w:r>
            <w:r w:rsidR="002E2008" w:rsidRPr="00607250">
              <w:rPr>
                <w:b/>
              </w:rPr>
              <w:t>S</w:t>
            </w:r>
            <w:r w:rsidRPr="00607250">
              <w:rPr>
                <w:b/>
              </w:rPr>
              <w:t xml:space="preserve">tudienummer                                                     </w:t>
            </w:r>
            <w:r w:rsidR="002E2008" w:rsidRPr="00607250">
              <w:rPr>
                <w:b/>
              </w:rPr>
              <w:t>D</w:t>
            </w:r>
            <w:r w:rsidRPr="00607250">
              <w:rPr>
                <w:b/>
              </w:rPr>
              <w:t>ato</w:t>
            </w:r>
          </w:p>
        </w:tc>
      </w:tr>
      <w:tr w:rsidR="00607250" w:rsidRPr="00607250" w14:paraId="1382483B" w14:textId="77777777" w:rsidTr="315D0A4C">
        <w:tc>
          <w:tcPr>
            <w:tcW w:w="9923" w:type="dxa"/>
            <w:gridSpan w:val="2"/>
            <w:shd w:val="clear" w:color="auto" w:fill="CCECFF"/>
          </w:tcPr>
          <w:p w14:paraId="2A6AD1E7" w14:textId="7504A238" w:rsidR="00A20539" w:rsidRPr="00050DC9" w:rsidRDefault="390F5C01" w:rsidP="390F5C01">
            <w:pPr>
              <w:rPr>
                <w:szCs w:val="20"/>
              </w:rPr>
            </w:pPr>
            <w:r w:rsidRPr="00050DC9">
              <w:t>Med udgangspunkt i et patient-/borgerforløb analyser</w:t>
            </w:r>
            <w:r w:rsidR="006F211E" w:rsidRPr="00050DC9">
              <w:t>er</w:t>
            </w:r>
            <w:r w:rsidRPr="00050DC9">
              <w:t xml:space="preserve"> og reflekterer du over medicinhåndtering</w:t>
            </w:r>
            <w:r w:rsidRPr="00050DC9">
              <w:rPr>
                <w:szCs w:val="20"/>
              </w:rPr>
              <w:t>.</w:t>
            </w:r>
            <w:r w:rsidR="00451AA1" w:rsidRPr="00050DC9">
              <w:rPr>
                <w:szCs w:val="20"/>
              </w:rPr>
              <w:t xml:space="preserve"> Det danner grundlag for refleksionssamtalen med din kliniske underviser/vejleder</w:t>
            </w:r>
            <w:r w:rsidR="0092155D" w:rsidRPr="00050DC9">
              <w:rPr>
                <w:szCs w:val="20"/>
              </w:rPr>
              <w:t>.</w:t>
            </w:r>
            <w:r w:rsidRPr="00050DC9">
              <w:rPr>
                <w:szCs w:val="20"/>
              </w:rPr>
              <w:t xml:space="preserve"> </w:t>
            </w:r>
          </w:p>
          <w:p w14:paraId="0A08ED3F" w14:textId="1E7818DF" w:rsidR="00D70EA3" w:rsidRPr="00050DC9" w:rsidRDefault="005C3C2D" w:rsidP="0092155D">
            <w:pPr>
              <w:rPr>
                <w:rFonts w:cstheme="minorHAnsi"/>
                <w:szCs w:val="20"/>
              </w:rPr>
            </w:pPr>
            <w:r w:rsidRPr="00050DC9">
              <w:rPr>
                <w:rFonts w:cstheme="minorHAnsi"/>
                <w:szCs w:val="20"/>
              </w:rPr>
              <w:t xml:space="preserve">Det skriftlige omfang er max </w:t>
            </w:r>
            <w:r w:rsidR="00AE7515" w:rsidRPr="00050DC9">
              <w:rPr>
                <w:rFonts w:cstheme="minorHAnsi"/>
                <w:szCs w:val="20"/>
              </w:rPr>
              <w:t>48</w:t>
            </w:r>
            <w:r w:rsidRPr="00050DC9">
              <w:rPr>
                <w:rFonts w:cstheme="minorHAnsi"/>
                <w:szCs w:val="20"/>
              </w:rPr>
              <w:t xml:space="preserve">00 </w:t>
            </w:r>
            <w:r w:rsidR="0025608C" w:rsidRPr="00050DC9">
              <w:t>tegn inkl. mellemrum.</w:t>
            </w:r>
            <w:r w:rsidR="0092155D" w:rsidRPr="00050DC9">
              <w:t xml:space="preserve"> </w:t>
            </w:r>
            <w:r w:rsidR="00BC5F35" w:rsidRPr="00050DC9">
              <w:rPr>
                <w:rFonts w:cstheme="minorHAnsi"/>
                <w:szCs w:val="20"/>
              </w:rPr>
              <w:t xml:space="preserve">Du skal udarbejde og </w:t>
            </w:r>
            <w:r w:rsidR="00E27578" w:rsidRPr="00050DC9">
              <w:rPr>
                <w:rFonts w:cstheme="minorHAnsi"/>
                <w:szCs w:val="20"/>
              </w:rPr>
              <w:t>uplo</w:t>
            </w:r>
            <w:r w:rsidR="00E27578" w:rsidRPr="00215BDC">
              <w:rPr>
                <w:rFonts w:cstheme="minorHAnsi"/>
                <w:szCs w:val="20"/>
              </w:rPr>
              <w:t>ade</w:t>
            </w:r>
            <w:r w:rsidR="007F3A7F" w:rsidRPr="00215BDC">
              <w:rPr>
                <w:rFonts w:cstheme="minorHAnsi"/>
                <w:szCs w:val="20"/>
              </w:rPr>
              <w:t xml:space="preserve"> 1-</w:t>
            </w:r>
            <w:r w:rsidR="005C76F7" w:rsidRPr="00215BDC">
              <w:rPr>
                <w:rFonts w:cstheme="minorHAnsi"/>
                <w:szCs w:val="20"/>
              </w:rPr>
              <w:t>2</w:t>
            </w:r>
            <w:r w:rsidR="00BC5F35" w:rsidRPr="00215BDC">
              <w:rPr>
                <w:rFonts w:cstheme="minorHAnsi"/>
                <w:szCs w:val="20"/>
              </w:rPr>
              <w:t xml:space="preserve"> dokumentations</w:t>
            </w:r>
            <w:r w:rsidR="005C76F7" w:rsidRPr="00215BDC">
              <w:rPr>
                <w:rFonts w:cstheme="minorHAnsi"/>
                <w:szCs w:val="20"/>
              </w:rPr>
              <w:t>ark</w:t>
            </w:r>
            <w:r w:rsidR="00E27578" w:rsidRPr="00050DC9">
              <w:rPr>
                <w:rFonts w:cstheme="minorHAnsi"/>
                <w:szCs w:val="20"/>
              </w:rPr>
              <w:t xml:space="preserve"> på 3.</w:t>
            </w:r>
            <w:r w:rsidR="001E31CC" w:rsidRPr="00050DC9">
              <w:rPr>
                <w:rFonts w:cstheme="minorHAnsi"/>
                <w:szCs w:val="20"/>
              </w:rPr>
              <w:t xml:space="preserve"> </w:t>
            </w:r>
            <w:r w:rsidR="00E27578" w:rsidRPr="00050DC9">
              <w:rPr>
                <w:rFonts w:cstheme="minorHAnsi"/>
                <w:szCs w:val="20"/>
              </w:rPr>
              <w:t>semester</w:t>
            </w:r>
            <w:r w:rsidR="00BC5F35" w:rsidRPr="00050DC9">
              <w:rPr>
                <w:rFonts w:cstheme="minorHAnsi"/>
                <w:szCs w:val="20"/>
              </w:rPr>
              <w:t>.</w:t>
            </w:r>
            <w:r w:rsidR="005F0C8F" w:rsidRPr="00050DC9">
              <w:rPr>
                <w:rFonts w:cstheme="minorHAnsi"/>
                <w:szCs w:val="20"/>
              </w:rPr>
              <w:t xml:space="preserve"> </w:t>
            </w:r>
            <w:r w:rsidR="005F0C8F" w:rsidRPr="00050DC9">
              <w:t>Hvert dokumentationsark tager udgangspunkt i forskellige patient-/borgerforløb.</w:t>
            </w:r>
          </w:p>
        </w:tc>
      </w:tr>
      <w:tr w:rsidR="00607250" w:rsidRPr="00607250" w14:paraId="79CEE905" w14:textId="77777777" w:rsidTr="315D0A4C">
        <w:tc>
          <w:tcPr>
            <w:tcW w:w="4248" w:type="dxa"/>
            <w:shd w:val="clear" w:color="auto" w:fill="CCECFF"/>
          </w:tcPr>
          <w:p w14:paraId="7D39B918" w14:textId="6FD85D83" w:rsidR="00EA2595" w:rsidRPr="00050DC9" w:rsidRDefault="00EA2595" w:rsidP="00EA2595">
            <w:pPr>
              <w:contextualSpacing/>
              <w:rPr>
                <w:b/>
                <w:bCs/>
              </w:rPr>
            </w:pPr>
            <w:r w:rsidRPr="00050DC9">
              <w:rPr>
                <w:b/>
                <w:bCs/>
              </w:rPr>
              <w:t>Beskrivelse af en patient-/borger</w:t>
            </w:r>
            <w:r w:rsidR="00B51403" w:rsidRPr="00050DC9">
              <w:rPr>
                <w:b/>
                <w:bCs/>
              </w:rPr>
              <w:t>-</w:t>
            </w:r>
            <w:r w:rsidR="00B51403" w:rsidRPr="00050DC9">
              <w:rPr>
                <w:b/>
                <w:bCs/>
              </w:rPr>
              <w:br/>
            </w:r>
            <w:r w:rsidRPr="00050DC9">
              <w:rPr>
                <w:b/>
                <w:bCs/>
              </w:rPr>
              <w:t>situation</w:t>
            </w:r>
          </w:p>
          <w:p w14:paraId="4792CF21" w14:textId="044E7D44" w:rsidR="00DD5336" w:rsidRPr="00050DC9" w:rsidRDefault="000A2F09" w:rsidP="00EC204A">
            <w:pPr>
              <w:contextualSpacing/>
            </w:pPr>
            <w:r w:rsidRPr="00050DC9">
              <w:t>Kort præsentation af patient/borger og det aktuelle sygdomsforløb</w:t>
            </w:r>
            <w:r w:rsidR="00CC65F6" w:rsidRPr="00050DC9">
              <w:t xml:space="preserve"> med inddragelse</w:t>
            </w:r>
            <w:r w:rsidR="0074774E" w:rsidRPr="00050DC9">
              <w:t xml:space="preserve"> af patientens</w:t>
            </w:r>
            <w:r w:rsidR="00151B90" w:rsidRPr="00050DC9">
              <w:t>/borgerens</w:t>
            </w:r>
            <w:r w:rsidR="0074774E" w:rsidRPr="00050DC9">
              <w:t xml:space="preserve"> perspektiv på egen </w:t>
            </w:r>
            <w:r w:rsidR="008C6514" w:rsidRPr="00050DC9">
              <w:t>livssituation</w:t>
            </w:r>
          </w:p>
        </w:tc>
        <w:tc>
          <w:tcPr>
            <w:tcW w:w="5675" w:type="dxa"/>
          </w:tcPr>
          <w:p w14:paraId="6620F589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19786CBA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2A31F7AB" w14:textId="21C8E4B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59F72839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1E9EF105" w14:textId="77777777" w:rsidTr="315D0A4C">
        <w:trPr>
          <w:trHeight w:val="1884"/>
        </w:trPr>
        <w:tc>
          <w:tcPr>
            <w:tcW w:w="4248" w:type="dxa"/>
            <w:shd w:val="clear" w:color="auto" w:fill="CCECFF"/>
          </w:tcPr>
          <w:p w14:paraId="11CE6E9D" w14:textId="77777777" w:rsidR="00BC5F35" w:rsidRPr="00050DC9" w:rsidRDefault="00BC5F35" w:rsidP="005661D7">
            <w:pPr>
              <w:spacing w:line="240" w:lineRule="auto"/>
              <w:rPr>
                <w:rFonts w:cstheme="minorHAnsi"/>
                <w:b/>
                <w:szCs w:val="20"/>
              </w:rPr>
            </w:pPr>
            <w:r w:rsidRPr="00050DC9">
              <w:rPr>
                <w:rFonts w:cstheme="minorHAnsi"/>
                <w:b/>
                <w:szCs w:val="20"/>
              </w:rPr>
              <w:t>Patient/borgers aktuelle medicin</w:t>
            </w:r>
          </w:p>
          <w:p w14:paraId="0FDEDD40" w14:textId="77777777" w:rsidR="007F3A7F" w:rsidRPr="00215BDC" w:rsidRDefault="007F3A7F" w:rsidP="005661D7">
            <w:pPr>
              <w:spacing w:line="240" w:lineRule="auto"/>
              <w:rPr>
                <w:rFonts w:cstheme="minorHAnsi"/>
                <w:szCs w:val="20"/>
              </w:rPr>
            </w:pPr>
            <w:r w:rsidRPr="00215BDC">
              <w:rPr>
                <w:rFonts w:cstheme="minorHAnsi"/>
                <w:szCs w:val="20"/>
              </w:rPr>
              <w:t xml:space="preserve">Ud fra patientens/borgerens samlede medicin, </w:t>
            </w:r>
            <w:r w:rsidRPr="00266656">
              <w:rPr>
                <w:rFonts w:cstheme="minorHAnsi"/>
                <w:b/>
                <w:bCs/>
                <w:szCs w:val="20"/>
              </w:rPr>
              <w:t>udvælger og redegør</w:t>
            </w:r>
            <w:r w:rsidRPr="00215BDC">
              <w:rPr>
                <w:rFonts w:cstheme="minorHAnsi"/>
                <w:szCs w:val="20"/>
              </w:rPr>
              <w:t xml:space="preserve"> du for to præparater indenfor psykofarmaka.</w:t>
            </w:r>
          </w:p>
          <w:p w14:paraId="73DA8902" w14:textId="00EBAD0C" w:rsidR="007F3A7F" w:rsidRPr="00215BDC" w:rsidRDefault="002D60CD" w:rsidP="005661D7">
            <w:pPr>
              <w:spacing w:line="240" w:lineRule="auto"/>
              <w:rPr>
                <w:rFonts w:cstheme="minorHAnsi"/>
                <w:szCs w:val="20"/>
              </w:rPr>
            </w:pPr>
            <w:r>
              <w:rPr>
                <w:rFonts w:cstheme="minorHAnsi"/>
                <w:szCs w:val="20"/>
              </w:rPr>
              <w:t>I samarbejde med klinikstedet</w:t>
            </w:r>
            <w:r w:rsidR="00275F46">
              <w:rPr>
                <w:rFonts w:cstheme="minorHAnsi"/>
                <w:szCs w:val="20"/>
              </w:rPr>
              <w:t xml:space="preserve"> </w:t>
            </w:r>
            <w:r w:rsidR="007F3A7F" w:rsidRPr="00215BDC">
              <w:rPr>
                <w:rFonts w:cstheme="minorHAnsi"/>
                <w:szCs w:val="20"/>
              </w:rPr>
              <w:t>planlægger du en samtale med patienten/borgeren ud fra følgende spørgsmål:</w:t>
            </w:r>
          </w:p>
          <w:p w14:paraId="21C70ABD" w14:textId="77777777" w:rsidR="007F3A7F" w:rsidRPr="00215BDC" w:rsidRDefault="007F3A7F" w:rsidP="005661D7">
            <w:pPr>
              <w:pStyle w:val="Opstilling-punkttegn"/>
              <w:numPr>
                <w:ilvl w:val="0"/>
                <w:numId w:val="38"/>
              </w:numPr>
              <w:spacing w:line="240" w:lineRule="auto"/>
            </w:pPr>
            <w:r w:rsidRPr="00215BDC">
              <w:t>Hvilken medicin tager du?</w:t>
            </w:r>
          </w:p>
          <w:p w14:paraId="6BF3B59F" w14:textId="77777777" w:rsidR="007F3A7F" w:rsidRPr="00215BDC" w:rsidRDefault="007F3A7F" w:rsidP="005661D7">
            <w:pPr>
              <w:pStyle w:val="Opstilling-punkttegn"/>
              <w:numPr>
                <w:ilvl w:val="0"/>
                <w:numId w:val="38"/>
              </w:numPr>
              <w:spacing w:line="240" w:lineRule="auto"/>
            </w:pPr>
            <w:r w:rsidRPr="00215BDC">
              <w:t>Hvordan er dine oplevelser med at tage denne medicin?</w:t>
            </w:r>
          </w:p>
          <w:p w14:paraId="7F8B811B" w14:textId="6BFC0B64" w:rsidR="007F3A7F" w:rsidRPr="00215BDC" w:rsidRDefault="007F3A7F" w:rsidP="005661D7">
            <w:pPr>
              <w:pStyle w:val="Opstilling-punkttegn"/>
              <w:numPr>
                <w:ilvl w:val="0"/>
                <w:numId w:val="38"/>
              </w:numPr>
              <w:spacing w:line="240" w:lineRule="auto"/>
            </w:pPr>
            <w:r w:rsidRPr="00215BDC">
              <w:t xml:space="preserve">Hvad </w:t>
            </w:r>
            <w:r w:rsidR="0045409F">
              <w:t xml:space="preserve">tænker </w:t>
            </w:r>
            <w:r w:rsidRPr="00215BDC">
              <w:t>du</w:t>
            </w:r>
            <w:r w:rsidR="0045409F">
              <w:t>, du</w:t>
            </w:r>
            <w:r w:rsidRPr="00215BDC">
              <w:t xml:space="preserve"> skal være opmærksom på, når du tager denne medicin?</w:t>
            </w:r>
          </w:p>
          <w:p w14:paraId="25E4DBD3" w14:textId="77777777" w:rsidR="007F3A7F" w:rsidRPr="00215BDC" w:rsidRDefault="007F3A7F" w:rsidP="005661D7">
            <w:pPr>
              <w:pStyle w:val="Opstilling-punkttegn"/>
              <w:numPr>
                <w:ilvl w:val="0"/>
                <w:numId w:val="38"/>
              </w:numPr>
              <w:spacing w:line="240" w:lineRule="auto"/>
            </w:pPr>
            <w:r w:rsidRPr="00215BDC">
              <w:t>Har du brug for hjælpe til at tage denne medicin – hvis ja, hvordan?</w:t>
            </w:r>
          </w:p>
          <w:p w14:paraId="2351CA37" w14:textId="46376DA5" w:rsidR="00DD5336" w:rsidRPr="00050DC9" w:rsidRDefault="007F3A7F" w:rsidP="005661D7">
            <w:pPr>
              <w:pStyle w:val="Opstilling-punkttegn"/>
              <w:numPr>
                <w:ilvl w:val="0"/>
                <w:numId w:val="0"/>
              </w:numPr>
              <w:spacing w:line="240" w:lineRule="auto"/>
              <w:rPr>
                <w:strike/>
              </w:rPr>
            </w:pPr>
            <w:r w:rsidRPr="00215BDC">
              <w:t>Hvis muligt dispenserer og administrerer du medicin hos patienten</w:t>
            </w:r>
            <w:r>
              <w:t xml:space="preserve">/borgeren, samt observerer virkninger og bivirkninger. </w:t>
            </w:r>
          </w:p>
        </w:tc>
        <w:tc>
          <w:tcPr>
            <w:tcW w:w="5675" w:type="dxa"/>
          </w:tcPr>
          <w:p w14:paraId="13C77208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656E6369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56E8B06C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  <w:p w14:paraId="37C5140C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36A86650" w14:textId="77777777" w:rsidTr="315D0A4C">
        <w:trPr>
          <w:trHeight w:val="2348"/>
        </w:trPr>
        <w:tc>
          <w:tcPr>
            <w:tcW w:w="4248" w:type="dxa"/>
            <w:shd w:val="clear" w:color="auto" w:fill="CCECFF"/>
          </w:tcPr>
          <w:p w14:paraId="52910C6E" w14:textId="1605607A" w:rsidR="00BC5F35" w:rsidRPr="00050DC9" w:rsidRDefault="00BC5F35" w:rsidP="005661D7">
            <w:pPr>
              <w:spacing w:line="240" w:lineRule="auto"/>
              <w:contextualSpacing/>
              <w:rPr>
                <w:rFonts w:cstheme="minorHAnsi"/>
                <w:b/>
                <w:szCs w:val="20"/>
              </w:rPr>
            </w:pPr>
            <w:r w:rsidRPr="00050DC9">
              <w:rPr>
                <w:rFonts w:cstheme="minorHAnsi"/>
                <w:b/>
                <w:szCs w:val="20"/>
              </w:rPr>
              <w:t>Refleksion over medicinhåndteringen i det udvalgte patient</w:t>
            </w:r>
            <w:r w:rsidR="00B51403" w:rsidRPr="00050DC9">
              <w:rPr>
                <w:rFonts w:cstheme="minorHAnsi"/>
                <w:b/>
                <w:szCs w:val="20"/>
              </w:rPr>
              <w:t>-</w:t>
            </w:r>
            <w:r w:rsidRPr="00050DC9">
              <w:rPr>
                <w:rFonts w:cstheme="minorHAnsi"/>
                <w:b/>
                <w:szCs w:val="20"/>
              </w:rPr>
              <w:t>/borgerforløb</w:t>
            </w:r>
          </w:p>
          <w:p w14:paraId="2196B9F8" w14:textId="722BFFDA" w:rsidR="00BC5F35" w:rsidRPr="00050DC9" w:rsidRDefault="00743E9B" w:rsidP="005661D7">
            <w:pPr>
              <w:pStyle w:val="Opstilling-punkttegn"/>
              <w:numPr>
                <w:ilvl w:val="0"/>
                <w:numId w:val="0"/>
              </w:numPr>
              <w:spacing w:line="240" w:lineRule="auto"/>
              <w:ind w:left="-23"/>
              <w:rPr>
                <w:rFonts w:cstheme="minorHAnsi"/>
                <w:szCs w:val="20"/>
              </w:rPr>
            </w:pPr>
            <w:r w:rsidRPr="00050DC9">
              <w:rPr>
                <w:rFonts w:cstheme="minorHAnsi"/>
                <w:szCs w:val="20"/>
              </w:rPr>
              <w:t xml:space="preserve">Du reflekterer over klinisk beslutningstagen i relation til medicinhåndtering. </w:t>
            </w:r>
            <w:r w:rsidRPr="00373A5B">
              <w:rPr>
                <w:rFonts w:cstheme="minorHAnsi"/>
                <w:b/>
                <w:bCs/>
                <w:szCs w:val="20"/>
              </w:rPr>
              <w:t>Udvælg</w:t>
            </w:r>
            <w:r w:rsidRPr="00050DC9">
              <w:rPr>
                <w:rFonts w:cstheme="minorHAnsi"/>
                <w:szCs w:val="20"/>
              </w:rPr>
              <w:t xml:space="preserve"> de punkter der er </w:t>
            </w:r>
            <w:r w:rsidRPr="00373A5B">
              <w:rPr>
                <w:rFonts w:cstheme="minorHAnsi"/>
                <w:b/>
                <w:bCs/>
                <w:szCs w:val="20"/>
              </w:rPr>
              <w:t>relevant</w:t>
            </w:r>
            <w:r w:rsidRPr="00050DC9">
              <w:rPr>
                <w:rFonts w:cstheme="minorHAnsi"/>
                <w:szCs w:val="20"/>
              </w:rPr>
              <w:t xml:space="preserve"> i patient-/borgerforløbet</w:t>
            </w:r>
            <w:r w:rsidR="002E2008" w:rsidRPr="00050DC9">
              <w:rPr>
                <w:rFonts w:cstheme="minorHAnsi"/>
                <w:szCs w:val="20"/>
              </w:rPr>
              <w:t>:</w:t>
            </w:r>
          </w:p>
          <w:p w14:paraId="70977842" w14:textId="77777777" w:rsidR="007F3A7F" w:rsidRDefault="007F3A7F" w:rsidP="005661D7">
            <w:pPr>
              <w:pStyle w:val="Opstilling-punkttegn"/>
              <w:spacing w:line="240" w:lineRule="auto"/>
            </w:pPr>
            <w:r>
              <w:t xml:space="preserve">Situationsbestemt kommunikation </w:t>
            </w:r>
          </w:p>
          <w:p w14:paraId="7DED6699" w14:textId="77777777" w:rsidR="007F3A7F" w:rsidRDefault="007F3A7F" w:rsidP="005661D7">
            <w:pPr>
              <w:pStyle w:val="Opstilling-punkttegn"/>
              <w:spacing w:line="240" w:lineRule="auto"/>
            </w:pPr>
            <w:r>
              <w:t xml:space="preserve">Sundhedsudfordringer og sygdomssammenhænge </w:t>
            </w:r>
          </w:p>
          <w:p w14:paraId="1785E7B5" w14:textId="77777777" w:rsidR="007F3A7F" w:rsidRDefault="007F3A7F" w:rsidP="005661D7">
            <w:pPr>
              <w:pStyle w:val="Opstilling-punkttegn"/>
              <w:spacing w:line="240" w:lineRule="auto"/>
            </w:pPr>
            <w:r>
              <w:t>Vurderings-/observationsskemaer</w:t>
            </w:r>
          </w:p>
          <w:p w14:paraId="0716C26E" w14:textId="77777777" w:rsidR="007F3A7F" w:rsidRDefault="007F3A7F" w:rsidP="005661D7">
            <w:pPr>
              <w:pStyle w:val="Opstilling-punkttegn"/>
              <w:spacing w:line="240" w:lineRule="auto"/>
            </w:pPr>
            <w:r>
              <w:t>Tværprofessionelt og/eller tværsektorielt samarbejde</w:t>
            </w:r>
          </w:p>
          <w:p w14:paraId="135895EB" w14:textId="7E837239" w:rsidR="0017047B" w:rsidRPr="00050DC9" w:rsidRDefault="007F3A7F" w:rsidP="005661D7">
            <w:pPr>
              <w:pStyle w:val="Opstilling-punkttegn"/>
              <w:spacing w:line="240" w:lineRule="auto"/>
            </w:pPr>
            <w:r>
              <w:t>Juridiske og etiske dilemmaer</w:t>
            </w:r>
          </w:p>
        </w:tc>
        <w:tc>
          <w:tcPr>
            <w:tcW w:w="5675" w:type="dxa"/>
          </w:tcPr>
          <w:p w14:paraId="487C02B5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5880A548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Cs/>
                <w:szCs w:val="20"/>
              </w:rPr>
            </w:pPr>
          </w:p>
          <w:p w14:paraId="5A519897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0757C61B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4D57A6D7" w14:textId="77777777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</w:tc>
      </w:tr>
      <w:tr w:rsidR="00607250" w:rsidRPr="00607250" w14:paraId="59124373" w14:textId="77777777" w:rsidTr="315D0A4C">
        <w:trPr>
          <w:trHeight w:val="329"/>
        </w:trPr>
        <w:tc>
          <w:tcPr>
            <w:tcW w:w="4248" w:type="dxa"/>
            <w:shd w:val="clear" w:color="auto" w:fill="CCECFF"/>
          </w:tcPr>
          <w:p w14:paraId="15643C9B" w14:textId="77777777" w:rsidR="001A53A6" w:rsidRPr="00714CED" w:rsidRDefault="001A53A6" w:rsidP="001A53A6">
            <w:pPr>
              <w:spacing w:before="60" w:line="240" w:lineRule="auto"/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</w:pPr>
            <w:r w:rsidRPr="00714CED"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  <w:t>Litteratur</w:t>
            </w:r>
          </w:p>
          <w:p w14:paraId="7BCCB496" w14:textId="51C31A85" w:rsidR="00C96B57" w:rsidRPr="006A48EB" w:rsidRDefault="001A53A6" w:rsidP="006A48EB">
            <w:pPr>
              <w:spacing w:before="60" w:line="240" w:lineRule="auto"/>
              <w:contextualSpacing/>
              <w:rPr>
                <w:rFonts w:eastAsia="Calibri" w:cs="Calibri"/>
                <w:szCs w:val="20"/>
              </w:rPr>
            </w:pPr>
            <w:r w:rsidRPr="00714CED">
              <w:rPr>
                <w:rFonts w:eastAsia="Calibri" w:cs="Calibri"/>
                <w:szCs w:val="20"/>
              </w:rPr>
              <w:t>Hvilken litteratur har du anvendt?  Herunder kliniske retningslinjer, vejledninger, instrukser, politikker og faglige artikler</w:t>
            </w:r>
          </w:p>
        </w:tc>
        <w:tc>
          <w:tcPr>
            <w:tcW w:w="5675" w:type="dxa"/>
          </w:tcPr>
          <w:p w14:paraId="7738CCB5" w14:textId="77777777" w:rsidR="00BC5F35" w:rsidRPr="00607250" w:rsidRDefault="00BC5F35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7B5E5CD5" w14:textId="77777777" w:rsidTr="315D0A4C">
        <w:tc>
          <w:tcPr>
            <w:tcW w:w="4248" w:type="dxa"/>
            <w:shd w:val="clear" w:color="auto" w:fill="CCECFF"/>
          </w:tcPr>
          <w:p w14:paraId="01E0E836" w14:textId="77777777" w:rsidR="00FB49D8" w:rsidRPr="00714CED" w:rsidRDefault="00FB49D8" w:rsidP="00FB49D8">
            <w:pPr>
              <w:spacing w:before="60" w:line="240" w:lineRule="auto"/>
              <w:rPr>
                <w:b/>
                <w:bCs/>
                <w:color w:val="000000" w:themeColor="text1"/>
                <w:szCs w:val="20"/>
              </w:rPr>
            </w:pPr>
            <w:r w:rsidRPr="00714CED">
              <w:rPr>
                <w:b/>
                <w:bCs/>
                <w:color w:val="000000" w:themeColor="text1"/>
                <w:szCs w:val="20"/>
              </w:rPr>
              <w:t>Mundtlig refleksion med vejleder</w:t>
            </w:r>
          </w:p>
          <w:p w14:paraId="2C391232" w14:textId="77777777" w:rsidR="00FB49D8" w:rsidRPr="00714CED" w:rsidRDefault="00FB49D8" w:rsidP="00FB49D8">
            <w:pPr>
              <w:tabs>
                <w:tab w:val="num" w:pos="340"/>
              </w:tabs>
              <w:spacing w:line="240" w:lineRule="auto"/>
              <w:ind w:left="221" w:hanging="221"/>
              <w:rPr>
                <w:color w:val="000000" w:themeColor="text1"/>
                <w:szCs w:val="20"/>
              </w:rPr>
            </w:pPr>
            <w:r w:rsidRPr="00714CED">
              <w:rPr>
                <w:color w:val="000000" w:themeColor="text1"/>
                <w:szCs w:val="20"/>
              </w:rPr>
              <w:t>Skriv væsentlige pointer ned fra refleksionen</w:t>
            </w:r>
          </w:p>
          <w:p w14:paraId="247BD2F2" w14:textId="77777777" w:rsidR="00FB49D8" w:rsidRPr="00714CED" w:rsidRDefault="00FB49D8" w:rsidP="00FB49D8">
            <w:pPr>
              <w:tabs>
                <w:tab w:val="clear" w:pos="221"/>
              </w:tabs>
              <w:spacing w:line="240" w:lineRule="auto"/>
              <w:rPr>
                <w:color w:val="000000" w:themeColor="text1"/>
                <w:szCs w:val="20"/>
              </w:rPr>
            </w:pPr>
            <w:r w:rsidRPr="00714CED">
              <w:rPr>
                <w:color w:val="000000" w:themeColor="text1"/>
                <w:szCs w:val="20"/>
              </w:rPr>
              <w:t>Hvad har du lært i arbejdet med denne patient/borger og hvordan kan du bruge det fremadrettet?</w:t>
            </w:r>
          </w:p>
          <w:p w14:paraId="71648D8D" w14:textId="5D395AC2" w:rsidR="006B6389" w:rsidRPr="00714CED" w:rsidRDefault="006B6389" w:rsidP="009327A7">
            <w:pPr>
              <w:spacing w:line="240" w:lineRule="atLeast"/>
              <w:rPr>
                <w:szCs w:val="20"/>
              </w:rPr>
            </w:pPr>
          </w:p>
        </w:tc>
        <w:tc>
          <w:tcPr>
            <w:tcW w:w="5675" w:type="dxa"/>
          </w:tcPr>
          <w:p w14:paraId="399745D2" w14:textId="6E9EB646" w:rsidR="00BC5F35" w:rsidRPr="00607250" w:rsidRDefault="00BC5F35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</w:tc>
      </w:tr>
      <w:tr w:rsidR="00607250" w:rsidRPr="00607250" w14:paraId="0EAE8C4D" w14:textId="77777777" w:rsidTr="315D0A4C">
        <w:tc>
          <w:tcPr>
            <w:tcW w:w="9923" w:type="dxa"/>
            <w:gridSpan w:val="2"/>
          </w:tcPr>
          <w:p w14:paraId="27A56208" w14:textId="0E54634F" w:rsidR="00BC5F35" w:rsidRPr="00607250" w:rsidRDefault="315D0A4C" w:rsidP="315D0A4C">
            <w:pPr>
              <w:rPr>
                <w:noProof/>
                <w:lang w:eastAsia="da-DK"/>
              </w:rPr>
            </w:pPr>
            <w:r w:rsidRPr="00714CED">
              <w:rPr>
                <w:noProof/>
                <w:lang w:eastAsia="da-DK"/>
              </w:rPr>
              <w:t>Dette dokumentationsark indgår i 1. del af Logbog i medicinhåndtering og er en del af forudsætningskravet på 4. semester. D</w:t>
            </w:r>
            <w:r w:rsidR="00B17744">
              <w:rPr>
                <w:noProof/>
                <w:lang w:eastAsia="da-DK"/>
              </w:rPr>
              <w:t>okumentationsark lægges i p</w:t>
            </w:r>
            <w:r w:rsidRPr="00714CED">
              <w:rPr>
                <w:noProof/>
                <w:lang w:eastAsia="da-DK"/>
              </w:rPr>
              <w:t>raktikportalen</w:t>
            </w:r>
            <w:r w:rsidR="00940E51">
              <w:rPr>
                <w:noProof/>
                <w:lang w:eastAsia="da-DK"/>
              </w:rPr>
              <w:t>.</w:t>
            </w:r>
          </w:p>
        </w:tc>
      </w:tr>
    </w:tbl>
    <w:p w14:paraId="3D75D82F" w14:textId="77777777" w:rsidR="0031106C" w:rsidRDefault="0031106C">
      <w:pPr>
        <w:tabs>
          <w:tab w:val="clear" w:pos="221"/>
        </w:tabs>
        <w:spacing w:after="200" w:line="276" w:lineRule="auto"/>
        <w:rPr>
          <w:rFonts w:ascii="Arial" w:eastAsia="Times New Roman" w:hAnsi="Arial" w:cstheme="majorBidi"/>
          <w:b/>
          <w:bCs/>
          <w:sz w:val="28"/>
          <w:szCs w:val="26"/>
        </w:rPr>
      </w:pPr>
      <w:bookmarkStart w:id="13" w:name="_Toc170899207"/>
      <w:r>
        <w:rPr>
          <w:rFonts w:eastAsia="Times New Roman"/>
        </w:rPr>
        <w:br w:type="page"/>
      </w:r>
    </w:p>
    <w:p w14:paraId="04906096" w14:textId="4DDEBE96" w:rsidR="000F2C57" w:rsidRPr="00346408" w:rsidRDefault="0031106C" w:rsidP="00E408E8">
      <w:pPr>
        <w:pStyle w:val="2Overskrift2Udennummer"/>
        <w:spacing w:line="240" w:lineRule="auto"/>
        <w:rPr>
          <w:sz w:val="14"/>
          <w:szCs w:val="14"/>
        </w:rPr>
      </w:pPr>
      <w:r>
        <w:rPr>
          <w:rFonts w:eastAsia="Times New Roman"/>
        </w:rPr>
        <w:t>4.</w:t>
      </w:r>
      <w:r w:rsidR="000F2C57" w:rsidRPr="00607250">
        <w:rPr>
          <w:rFonts w:eastAsia="Times New Roman"/>
        </w:rPr>
        <w:t xml:space="preserve">semester – </w:t>
      </w:r>
      <w:r w:rsidR="000F2C57" w:rsidRPr="00607250">
        <w:rPr>
          <w:noProof/>
          <w:szCs w:val="32"/>
          <w:lang w:eastAsia="da-DK"/>
        </w:rPr>
        <w:t xml:space="preserve">Tema: </w:t>
      </w:r>
      <w:r w:rsidR="000F2C57" w:rsidRPr="00607250">
        <w:t>Klinisk lederskab af patient- og borgerforløb</w:t>
      </w:r>
      <w:bookmarkEnd w:id="13"/>
      <w:r w:rsidR="000F2C57" w:rsidRPr="00607250">
        <w:t xml:space="preserve"> </w:t>
      </w:r>
      <w:r w:rsidR="000F2C57" w:rsidRPr="00607250">
        <w:br/>
      </w:r>
    </w:p>
    <w:p w14:paraId="5DC6C327" w14:textId="77777777" w:rsidR="00215BDC" w:rsidRDefault="000F2C57" w:rsidP="000F2C57">
      <w:r w:rsidRPr="00607250">
        <w:t xml:space="preserve">På 4. semester reflekterer du over </w:t>
      </w:r>
      <w:r w:rsidR="00DF0C81" w:rsidRPr="00607250">
        <w:t>klinisk lederskab</w:t>
      </w:r>
      <w:r w:rsidRPr="00607250">
        <w:t xml:space="preserve"> med udgangspunkt i semestrets indhold, jf. semesterbeskrivelsen.</w:t>
      </w:r>
    </w:p>
    <w:p w14:paraId="379609FF" w14:textId="2F40A355" w:rsidR="000F2C57" w:rsidRPr="00215BDC" w:rsidRDefault="000F2C57" w:rsidP="000F2C57">
      <w:r w:rsidRPr="00607250">
        <w:rPr>
          <w:rFonts w:eastAsia="Times New Roman"/>
        </w:rPr>
        <w:t xml:space="preserve">Du introduceres til og oplæres i </w:t>
      </w:r>
      <w:r w:rsidRPr="00607250">
        <w:rPr>
          <w:rFonts w:cs="Arial"/>
        </w:rPr>
        <w:t>det kliniske undervisningssteds medicinhåndtering herunder:</w:t>
      </w:r>
    </w:p>
    <w:p w14:paraId="120A5016" w14:textId="77777777" w:rsidR="000F2C57" w:rsidRPr="00607250" w:rsidRDefault="000F2C57" w:rsidP="000F2C57">
      <w:pPr>
        <w:pStyle w:val="Opstilling-punkttegn"/>
      </w:pPr>
      <w:r w:rsidRPr="00607250">
        <w:t>Lovgivning og retningslinjer, herunder rammedelegation</w:t>
      </w:r>
    </w:p>
    <w:p w14:paraId="30AF044E" w14:textId="41ECFFCD" w:rsidR="000F2C57" w:rsidRPr="00050DC9" w:rsidRDefault="000F2C57" w:rsidP="000F2C57">
      <w:pPr>
        <w:pStyle w:val="Opstilling-punkttegn"/>
      </w:pPr>
      <w:r w:rsidRPr="00607250">
        <w:t>Patientsikkerhed</w:t>
      </w:r>
      <w:r w:rsidR="00451AA1">
        <w:t>,</w:t>
      </w:r>
      <w:r w:rsidRPr="00607250">
        <w:t xml:space="preserve"> </w:t>
      </w:r>
      <w:r w:rsidRPr="00050DC9">
        <w:t>arbejdsmiljø</w:t>
      </w:r>
      <w:r w:rsidR="00451AA1" w:rsidRPr="00050DC9">
        <w:t xml:space="preserve"> og hygiejne</w:t>
      </w:r>
      <w:r w:rsidRPr="00050DC9">
        <w:t xml:space="preserve"> </w:t>
      </w:r>
    </w:p>
    <w:p w14:paraId="3398B448" w14:textId="16A7C8C7" w:rsidR="00451AA1" w:rsidRPr="00050DC9" w:rsidRDefault="00451AA1" w:rsidP="000F2C57">
      <w:pPr>
        <w:pStyle w:val="Opstilling-punkttegn"/>
      </w:pPr>
      <w:r w:rsidRPr="00050DC9">
        <w:t xml:space="preserve">De på </w:t>
      </w:r>
      <w:r w:rsidR="009E4F0B" w:rsidRPr="00050DC9">
        <w:t xml:space="preserve">det </w:t>
      </w:r>
      <w:r w:rsidRPr="00050DC9">
        <w:t>klin</w:t>
      </w:r>
      <w:r w:rsidR="009E4F0B" w:rsidRPr="00050DC9">
        <w:t>iske uddannelsessted</w:t>
      </w:r>
      <w:r w:rsidRPr="00050DC9">
        <w:t xml:space="preserve"> hyppigt anvendte præparater</w:t>
      </w:r>
    </w:p>
    <w:p w14:paraId="4544F389" w14:textId="63EB6B3C" w:rsidR="000F2C57" w:rsidRPr="00050DC9" w:rsidRDefault="00451AA1" w:rsidP="000F2C57">
      <w:pPr>
        <w:pStyle w:val="Opstilling-punkttegn"/>
      </w:pPr>
      <w:r w:rsidRPr="00050DC9">
        <w:t xml:space="preserve">Dispensering og </w:t>
      </w:r>
      <w:r w:rsidR="000F2C57" w:rsidRPr="00050DC9">
        <w:t>administration af lægemidler</w:t>
      </w:r>
      <w:r w:rsidRPr="00050DC9">
        <w:t xml:space="preserve">, herunder </w:t>
      </w:r>
      <w:proofErr w:type="spellStart"/>
      <w:r w:rsidRPr="00050DC9">
        <w:t>s.c</w:t>
      </w:r>
      <w:proofErr w:type="spellEnd"/>
      <w:r w:rsidRPr="00050DC9">
        <w:t xml:space="preserve">. og/eller </w:t>
      </w:r>
      <w:proofErr w:type="spellStart"/>
      <w:r w:rsidRPr="00050DC9">
        <w:t>i.m</w:t>
      </w:r>
      <w:proofErr w:type="spellEnd"/>
      <w:r w:rsidRPr="00050DC9">
        <w:t>.</w:t>
      </w:r>
    </w:p>
    <w:p w14:paraId="3CE7E891" w14:textId="27D1DDB7" w:rsidR="00346408" w:rsidRPr="00346408" w:rsidRDefault="000F2C57" w:rsidP="00F25A28">
      <w:pPr>
        <w:pStyle w:val="Opstilling-punkttegn"/>
        <w:numPr>
          <w:ilvl w:val="0"/>
          <w:numId w:val="0"/>
        </w:numPr>
      </w:pPr>
      <w:r w:rsidRPr="00050DC9">
        <w:t>Intravenøs administration og basal væsketerapi, hvis det er inden for sygeplejerskens normale arbejdsområde på det pågældende kliniske undervisningssted.</w:t>
      </w:r>
    </w:p>
    <w:p w14:paraId="27939EAA" w14:textId="4204601C" w:rsidR="00743E9B" w:rsidRPr="00346408" w:rsidRDefault="00743E9B" w:rsidP="00F25A28">
      <w:pPr>
        <w:pStyle w:val="Opstilling-punkttegn"/>
        <w:numPr>
          <w:ilvl w:val="0"/>
          <w:numId w:val="0"/>
        </w:numPr>
        <w:rPr>
          <w:b/>
          <w:bCs/>
        </w:rPr>
      </w:pPr>
      <w:r w:rsidRPr="00346408">
        <w:rPr>
          <w:b/>
          <w:bCs/>
        </w:rPr>
        <w:t>Klinikkens læringsfokus og refleksionsemner</w:t>
      </w:r>
    </w:p>
    <w:p w14:paraId="6412BFB7" w14:textId="4DFD5756" w:rsidR="002177AF" w:rsidRPr="00050DC9" w:rsidRDefault="00743E9B" w:rsidP="006E197F">
      <w:pPr>
        <w:pStyle w:val="Opstilling-punkttegn"/>
        <w:numPr>
          <w:ilvl w:val="0"/>
          <w:numId w:val="0"/>
        </w:numPr>
        <w:spacing w:before="0" w:line="180" w:lineRule="atLeast"/>
        <w:rPr>
          <w:b/>
          <w:bCs/>
        </w:rPr>
      </w:pPr>
      <w:r w:rsidRPr="00050DC9">
        <w:t>På dette semester arbejder du med viden og refleksioner fra tidligere semestre og supplerer med følgende stadig under vejledning af den kliniske underviser/vejleder:</w:t>
      </w:r>
    </w:p>
    <w:p w14:paraId="3E51A918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 xml:space="preserve">Medvirke til at vurdere behovet for </w:t>
      </w:r>
      <w:proofErr w:type="spellStart"/>
      <w:r w:rsidRPr="00050DC9">
        <w:t>p.n</w:t>
      </w:r>
      <w:proofErr w:type="spellEnd"/>
      <w:r w:rsidRPr="00050DC9">
        <w:t>. medicin</w:t>
      </w:r>
    </w:p>
    <w:p w14:paraId="5DD0E0D9" w14:textId="16E3E251" w:rsidR="002177AF" w:rsidRPr="00050DC9" w:rsidRDefault="002177AF" w:rsidP="002177AF">
      <w:pPr>
        <w:pStyle w:val="Opstilling-punkttegn"/>
      </w:pPr>
      <w:r w:rsidRPr="00050DC9">
        <w:t>Sundhedspædagogiske overvejelser i forhold til ulighed i sundhed for patienten/borgeren</w:t>
      </w:r>
    </w:p>
    <w:p w14:paraId="314ECA96" w14:textId="21624222" w:rsidR="002177AF" w:rsidRPr="00050DC9" w:rsidRDefault="002177AF" w:rsidP="002177AF">
      <w:pPr>
        <w:pStyle w:val="Opstilling-punkttegn"/>
      </w:pPr>
      <w:r w:rsidRPr="00050DC9">
        <w:t xml:space="preserve">Reflekter over patienten/borgerens </w:t>
      </w:r>
      <w:proofErr w:type="spellStart"/>
      <w:r w:rsidRPr="00050DC9">
        <w:t>adherence</w:t>
      </w:r>
      <w:proofErr w:type="spellEnd"/>
      <w:r w:rsidRPr="00050DC9">
        <w:t>, compliance og non-compliance</w:t>
      </w:r>
    </w:p>
    <w:p w14:paraId="36BEA998" w14:textId="776C4356" w:rsidR="002177AF" w:rsidRPr="00050DC9" w:rsidRDefault="002177AF" w:rsidP="002177AF">
      <w:pPr>
        <w:pStyle w:val="Opstilling-punkttegn"/>
      </w:pPr>
      <w:r w:rsidRPr="00050DC9">
        <w:t xml:space="preserve">Igennem samtaler med patient / borger opnås indblik i patientens/borgerens viden om og perspektiv på deres medicinske behandling </w:t>
      </w:r>
    </w:p>
    <w:p w14:paraId="339E13A0" w14:textId="77777777" w:rsidR="002177AF" w:rsidRDefault="002177AF" w:rsidP="000F2C57">
      <w:pPr>
        <w:pStyle w:val="Opstilling-punkttegn"/>
        <w:numPr>
          <w:ilvl w:val="0"/>
          <w:numId w:val="0"/>
        </w:numPr>
      </w:pPr>
    </w:p>
    <w:p w14:paraId="73413BB5" w14:textId="77777777" w:rsidR="000F2C57" w:rsidRPr="00607250" w:rsidRDefault="000F2C57" w:rsidP="000F2C57">
      <w:pPr>
        <w:rPr>
          <w:b/>
        </w:rPr>
      </w:pPr>
      <w:r w:rsidRPr="00607250">
        <w:rPr>
          <w:b/>
        </w:rPr>
        <w:t>Forudsætningskrav</w:t>
      </w:r>
    </w:p>
    <w:p w14:paraId="289C83A5" w14:textId="414B6B98" w:rsidR="000F2C57" w:rsidRPr="00607250" w:rsidRDefault="000F2C57" w:rsidP="000F2C57">
      <w:r w:rsidRPr="00607250">
        <w:t>Ved afslutning af 4. semester skal du have opfyldt og dokumenteret 1. del af Logbog i medicinhåndtering for at kunne gå til prøve på 4. semester.</w:t>
      </w:r>
    </w:p>
    <w:p w14:paraId="17731235" w14:textId="77777777" w:rsidR="000F2C57" w:rsidRPr="00607250" w:rsidRDefault="000F2C57" w:rsidP="000F2C57"/>
    <w:p w14:paraId="348E36BF" w14:textId="77777777" w:rsidR="000F2C57" w:rsidRPr="00607250" w:rsidRDefault="000F2C57" w:rsidP="000F2C57">
      <w:pPr>
        <w:pStyle w:val="Opstilling-punkttegn"/>
        <w:numPr>
          <w:ilvl w:val="0"/>
          <w:numId w:val="0"/>
        </w:numPr>
        <w:ind w:left="221" w:hanging="221"/>
      </w:pPr>
      <w:r w:rsidRPr="00607250">
        <w:t>Godkendelse af forudsætningskravet på 4. semester omfatter:</w:t>
      </w:r>
    </w:p>
    <w:p w14:paraId="2DEA8F00" w14:textId="77777777" w:rsidR="000F2C57" w:rsidRPr="00607250" w:rsidRDefault="000F2C57" w:rsidP="000F2C57">
      <w:pPr>
        <w:pStyle w:val="Opstilling-punkttegn"/>
      </w:pPr>
      <w:r w:rsidRPr="00607250">
        <w:t>Godkendte dokumentationsark for 2. semester, som uploades på Praktikportalen forud for første studiesamtale</w:t>
      </w:r>
    </w:p>
    <w:p w14:paraId="1A7CC2F3" w14:textId="77777777" w:rsidR="000F2C57" w:rsidRPr="00607250" w:rsidRDefault="000F2C57" w:rsidP="000F2C57">
      <w:pPr>
        <w:pStyle w:val="Opstilling-punkttegn"/>
      </w:pPr>
      <w:r w:rsidRPr="00607250">
        <w:t>Godkendte dokumentationsark for 3. semester, som uploades på Praktikportalen forud for første studiesamtale</w:t>
      </w:r>
    </w:p>
    <w:p w14:paraId="3F4FB6D9" w14:textId="66CBEBB6" w:rsidR="000F2C57" w:rsidRPr="00050DC9" w:rsidRDefault="000F2C57" w:rsidP="000F2C57">
      <w:pPr>
        <w:pStyle w:val="Opstilling-punkttegn"/>
      </w:pPr>
      <w:r w:rsidRPr="00607250">
        <w:t xml:space="preserve">Godkendt dokumentationsark </w:t>
      </w:r>
      <w:r w:rsidRPr="00050DC9">
        <w:t>for 4. semester</w:t>
      </w:r>
    </w:p>
    <w:p w14:paraId="4D875F51" w14:textId="59C03D17" w:rsidR="00DE287B" w:rsidRPr="00050DC9" w:rsidRDefault="315D0A4C" w:rsidP="00DE287B">
      <w:pPr>
        <w:pStyle w:val="Opstilling-punkttegn"/>
        <w:rPr>
          <w:rFonts w:cs="Arial"/>
          <w:szCs w:val="20"/>
        </w:rPr>
      </w:pPr>
      <w:r w:rsidRPr="00050DC9">
        <w:rPr>
          <w:rFonts w:cs="Arial"/>
        </w:rPr>
        <w:t>Godkendt praktisk gennemførelse af: Medicinaktivitet med fokus på klinisk lederskab og klinisk beslutningstagen</w:t>
      </w:r>
    </w:p>
    <w:p w14:paraId="45FB5169" w14:textId="77777777" w:rsidR="006E197F" w:rsidRPr="00050DC9" w:rsidRDefault="006E197F" w:rsidP="006E197F">
      <w:pPr>
        <w:pStyle w:val="Opstilling-punkttegn"/>
        <w:numPr>
          <w:ilvl w:val="0"/>
          <w:numId w:val="0"/>
        </w:numPr>
        <w:ind w:left="221"/>
        <w:rPr>
          <w:rFonts w:cs="Arial"/>
          <w:szCs w:val="20"/>
        </w:rPr>
      </w:pPr>
    </w:p>
    <w:p w14:paraId="2C6F993A" w14:textId="56DAC17F" w:rsidR="00893F69" w:rsidRPr="00050DC9" w:rsidRDefault="00051C30" w:rsidP="00893F69">
      <w:pPr>
        <w:rPr>
          <w:b/>
          <w:bCs/>
        </w:rPr>
      </w:pPr>
      <w:r>
        <w:rPr>
          <w:b/>
          <w:bCs/>
        </w:rPr>
        <w:t>Enhed for Klinisk T</w:t>
      </w:r>
      <w:r w:rsidR="4518A015" w:rsidRPr="00050DC9">
        <w:rPr>
          <w:b/>
          <w:bCs/>
        </w:rPr>
        <w:t>ræning</w:t>
      </w:r>
      <w:r>
        <w:rPr>
          <w:b/>
          <w:bCs/>
        </w:rPr>
        <w:t>: Intravenøs administration og PVK-anlæggelse</w:t>
      </w:r>
    </w:p>
    <w:p w14:paraId="1338569E" w14:textId="77777777" w:rsidR="004647AA" w:rsidRDefault="4518A015" w:rsidP="4518A015">
      <w:pPr>
        <w:ind w:left="-20" w:right="-20"/>
        <w:rPr>
          <w:rFonts w:eastAsia="Georgia" w:cs="Georgia"/>
          <w:szCs w:val="20"/>
        </w:rPr>
      </w:pPr>
      <w:r w:rsidRPr="00050DC9">
        <w:rPr>
          <w:rFonts w:eastAsia="Georgia" w:cs="Georgia"/>
          <w:szCs w:val="20"/>
        </w:rPr>
        <w:t xml:space="preserve">På 4. semester deltager du i en træningsdag på Enhed for </w:t>
      </w:r>
      <w:r w:rsidR="00051C30">
        <w:rPr>
          <w:rFonts w:eastAsia="Georgia" w:cs="Georgia"/>
          <w:szCs w:val="20"/>
        </w:rPr>
        <w:t>K</w:t>
      </w:r>
      <w:r w:rsidRPr="00050DC9">
        <w:rPr>
          <w:rFonts w:eastAsia="Georgia" w:cs="Georgia"/>
          <w:szCs w:val="20"/>
        </w:rPr>
        <w:t xml:space="preserve">linisk </w:t>
      </w:r>
      <w:r w:rsidR="00051C30">
        <w:rPr>
          <w:rFonts w:eastAsia="Georgia" w:cs="Georgia"/>
          <w:szCs w:val="20"/>
        </w:rPr>
        <w:t>T</w:t>
      </w:r>
      <w:r w:rsidRPr="00050DC9">
        <w:rPr>
          <w:rFonts w:eastAsia="Georgia" w:cs="Georgia"/>
          <w:szCs w:val="20"/>
        </w:rPr>
        <w:t>ræning</w:t>
      </w:r>
      <w:r w:rsidR="00051C30">
        <w:rPr>
          <w:rFonts w:eastAsia="Georgia" w:cs="Georgia"/>
          <w:szCs w:val="20"/>
        </w:rPr>
        <w:t xml:space="preserve"> (EKT)</w:t>
      </w:r>
      <w:r w:rsidRPr="00050DC9">
        <w:rPr>
          <w:rFonts w:eastAsia="Georgia" w:cs="Georgia"/>
          <w:szCs w:val="20"/>
        </w:rPr>
        <w:t xml:space="preserve">, hvor du i et autentisk miljø træner og øver klinisk beslutningstagen </w:t>
      </w:r>
      <w:r w:rsidRPr="00215BDC">
        <w:rPr>
          <w:rFonts w:eastAsia="Georgia" w:cs="Georgia"/>
          <w:szCs w:val="20"/>
        </w:rPr>
        <w:t xml:space="preserve">og klinisk lederskab. </w:t>
      </w:r>
    </w:p>
    <w:p w14:paraId="4992765E" w14:textId="41852649" w:rsidR="006E197F" w:rsidRPr="00711EE6" w:rsidRDefault="4518A015" w:rsidP="00711EE6">
      <w:pPr>
        <w:ind w:left="-20" w:right="-20"/>
      </w:pPr>
      <w:r w:rsidRPr="00215BDC">
        <w:rPr>
          <w:rFonts w:eastAsia="Georgia" w:cs="Georgia"/>
          <w:szCs w:val="20"/>
        </w:rPr>
        <w:t>Du vil på denne dag bl.a. træne medicin</w:t>
      </w:r>
      <w:r w:rsidR="00051C30" w:rsidRPr="00215BDC">
        <w:rPr>
          <w:rFonts w:eastAsia="Georgia" w:cs="Georgia"/>
          <w:szCs w:val="20"/>
        </w:rPr>
        <w:t>dispensering og -administration</w:t>
      </w:r>
      <w:r w:rsidRPr="00215BDC">
        <w:rPr>
          <w:rFonts w:eastAsia="Georgia" w:cs="Georgia"/>
          <w:szCs w:val="20"/>
        </w:rPr>
        <w:t xml:space="preserve"> af </w:t>
      </w:r>
      <w:proofErr w:type="spellStart"/>
      <w:r w:rsidRPr="00215BDC">
        <w:rPr>
          <w:rFonts w:eastAsia="Georgia" w:cs="Georgia"/>
          <w:szCs w:val="20"/>
        </w:rPr>
        <w:t>i.v</w:t>
      </w:r>
      <w:proofErr w:type="spellEnd"/>
      <w:r w:rsidRPr="00215BDC">
        <w:rPr>
          <w:rFonts w:eastAsia="Georgia" w:cs="Georgia"/>
          <w:szCs w:val="20"/>
        </w:rPr>
        <w:t>.</w:t>
      </w:r>
      <w:r w:rsidR="00400BE6" w:rsidRPr="00215BDC">
        <w:rPr>
          <w:rFonts w:eastAsia="Georgia" w:cs="Georgia"/>
          <w:szCs w:val="20"/>
        </w:rPr>
        <w:t>-</w:t>
      </w:r>
      <w:r w:rsidRPr="00215BDC">
        <w:rPr>
          <w:rFonts w:eastAsia="Georgia" w:cs="Georgia"/>
          <w:szCs w:val="20"/>
        </w:rPr>
        <w:t xml:space="preserve">medicin, inkl. </w:t>
      </w:r>
      <w:r w:rsidR="00400BE6" w:rsidRPr="00215BDC">
        <w:rPr>
          <w:rFonts w:eastAsia="Georgia" w:cs="Georgia"/>
          <w:szCs w:val="20"/>
        </w:rPr>
        <w:t>PVK</w:t>
      </w:r>
      <w:r w:rsidR="008D35A0" w:rsidRPr="00215BDC">
        <w:rPr>
          <w:rFonts w:eastAsia="Georgia" w:cs="Georgia"/>
          <w:szCs w:val="20"/>
        </w:rPr>
        <w:t>-</w:t>
      </w:r>
      <w:r w:rsidRPr="00215BDC">
        <w:rPr>
          <w:rFonts w:eastAsia="Georgia" w:cs="Georgia"/>
          <w:szCs w:val="20"/>
        </w:rPr>
        <w:t xml:space="preserve">anlæggelse, til den indlagte patient. Der arbejdes i Sundhedsplatformen. </w:t>
      </w:r>
      <w:r w:rsidR="0031106C" w:rsidRPr="00050DC9">
        <w:rPr>
          <w:rFonts w:eastAsia="Georgia" w:cs="Georgia"/>
          <w:szCs w:val="20"/>
        </w:rPr>
        <w:t xml:space="preserve">Du aftaler deltagelse </w:t>
      </w:r>
      <w:r w:rsidR="00371945">
        <w:rPr>
          <w:rFonts w:eastAsia="Georgia" w:cs="Georgia"/>
          <w:szCs w:val="20"/>
        </w:rPr>
        <w:t>på</w:t>
      </w:r>
      <w:r w:rsidR="0031106C">
        <w:rPr>
          <w:rFonts w:eastAsia="Georgia" w:cs="Georgia"/>
          <w:szCs w:val="20"/>
        </w:rPr>
        <w:t xml:space="preserve"> </w:t>
      </w:r>
      <w:r w:rsidR="0031106C" w:rsidRPr="00346408">
        <w:rPr>
          <w:rFonts w:eastAsia="Georgia" w:cs="Georgia"/>
          <w:szCs w:val="20"/>
        </w:rPr>
        <w:t>dagen med din vejleder på dit kliniksted</w:t>
      </w:r>
      <w:r w:rsidR="0031106C" w:rsidRPr="00346408">
        <w:t>, og du kan finde mere information her:</w:t>
      </w:r>
      <w:r w:rsidR="0031106C">
        <w:t xml:space="preserve"> </w:t>
      </w:r>
      <w:hyperlink r:id="rId43" w:history="1">
        <w:r w:rsidR="00711EE6" w:rsidRPr="00711EE6">
          <w:rPr>
            <w:rStyle w:val="Hyperlink"/>
            <w:color w:val="auto"/>
          </w:rPr>
          <w:t>Enhed for Klinisk Træning 4. semester</w:t>
        </w:r>
      </w:hyperlink>
    </w:p>
    <w:p w14:paraId="1EC8642B" w14:textId="77777777" w:rsidR="00711EE6" w:rsidRDefault="00711EE6" w:rsidP="00711EE6">
      <w:pPr>
        <w:ind w:left="-20" w:right="-20"/>
        <w:rPr>
          <w:color w:val="FF0000"/>
        </w:rPr>
      </w:pPr>
    </w:p>
    <w:p w14:paraId="7171A4DA" w14:textId="6DBFD72B" w:rsidR="000F2C57" w:rsidRDefault="000F2C57" w:rsidP="008C1D9C">
      <w:pPr>
        <w:tabs>
          <w:tab w:val="clear" w:pos="221"/>
        </w:tabs>
        <w:spacing w:after="200" w:line="276" w:lineRule="auto"/>
      </w:pPr>
      <w:r w:rsidRPr="00607250">
        <w:rPr>
          <w:b/>
        </w:rPr>
        <w:t xml:space="preserve">Dokumentationsark </w:t>
      </w:r>
      <w:r w:rsidR="008C1D9C">
        <w:rPr>
          <w:b/>
        </w:rPr>
        <w:br/>
      </w:r>
      <w:r w:rsidR="00556C4E" w:rsidRPr="00607250">
        <w:rPr>
          <w:rFonts w:cstheme="minorHAnsi"/>
          <w:szCs w:val="20"/>
        </w:rPr>
        <w:t xml:space="preserve">På 4. semester skal du </w:t>
      </w:r>
      <w:r w:rsidR="00556C4E" w:rsidRPr="00050DC9">
        <w:rPr>
          <w:rFonts w:cstheme="minorHAnsi"/>
          <w:szCs w:val="20"/>
        </w:rPr>
        <w:t xml:space="preserve">arbejde med </w:t>
      </w:r>
      <w:r w:rsidR="007D38C4" w:rsidRPr="00050DC9">
        <w:rPr>
          <w:rFonts w:cstheme="minorHAnsi"/>
          <w:szCs w:val="20"/>
        </w:rPr>
        <w:t>ét</w:t>
      </w:r>
      <w:r w:rsidR="00556C4E" w:rsidRPr="00050DC9">
        <w:rPr>
          <w:rFonts w:cstheme="minorHAnsi"/>
          <w:szCs w:val="20"/>
        </w:rPr>
        <w:t xml:space="preserve"> dokumentationsark ud fra </w:t>
      </w:r>
      <w:r w:rsidR="007D38C4" w:rsidRPr="00050DC9">
        <w:rPr>
          <w:rFonts w:cstheme="minorHAnsi"/>
          <w:szCs w:val="20"/>
        </w:rPr>
        <w:t>et</w:t>
      </w:r>
      <w:r w:rsidR="00556C4E" w:rsidRPr="00050DC9">
        <w:rPr>
          <w:rFonts w:cstheme="minorHAnsi"/>
          <w:szCs w:val="20"/>
        </w:rPr>
        <w:t xml:space="preserve"> patient-/borgerforløb. </w:t>
      </w:r>
      <w:r w:rsidRPr="00050DC9">
        <w:t>Du udvælger i samarbejde med den kliniske underviser/vejleder en patient/borger, hvor du dispenserer og administrerer medicin samt observerer patient/borger</w:t>
      </w:r>
      <w:r w:rsidR="008C1D9C" w:rsidRPr="00050DC9">
        <w:t>.</w:t>
      </w:r>
    </w:p>
    <w:p w14:paraId="2009E52D" w14:textId="77777777" w:rsidR="007D327E" w:rsidRPr="00BD0136" w:rsidRDefault="007D327E" w:rsidP="007D327E">
      <w:pPr>
        <w:rPr>
          <w:szCs w:val="20"/>
        </w:rPr>
      </w:pPr>
      <w:r w:rsidRPr="00BD0136">
        <w:rPr>
          <w:szCs w:val="20"/>
        </w:rPr>
        <w:t>Du reflekterer individuelt eller i gruppe sammen med din kliniske underviser/vejleder. Derefter skriver du dine refleksioner i dokumentationsarket og beskriver, hvordan du kan bruge dem fremadrettet.</w:t>
      </w:r>
    </w:p>
    <w:p w14:paraId="33CF3E83" w14:textId="77777777" w:rsidR="007D327E" w:rsidRDefault="007D327E" w:rsidP="008C1D9C">
      <w:pPr>
        <w:pStyle w:val="Opstilling-punkttegn"/>
        <w:numPr>
          <w:ilvl w:val="0"/>
          <w:numId w:val="0"/>
        </w:numPr>
        <w:spacing w:after="240"/>
      </w:pPr>
    </w:p>
    <w:p w14:paraId="2B140689" w14:textId="3C842013" w:rsidR="008C1D9C" w:rsidRDefault="000F2C57" w:rsidP="008C1D9C">
      <w:pPr>
        <w:pStyle w:val="Opstilling-punkttegn"/>
        <w:numPr>
          <w:ilvl w:val="0"/>
          <w:numId w:val="0"/>
        </w:numPr>
        <w:spacing w:after="240"/>
      </w:pPr>
      <w:r w:rsidRPr="00607250">
        <w:t xml:space="preserve">I dokumentationsarket for 4. semester finder du flere oplysninger om indholdet. </w:t>
      </w:r>
    </w:p>
    <w:p w14:paraId="1D4059D6" w14:textId="2D398FC1" w:rsidR="00893F69" w:rsidRDefault="00893F69">
      <w:pPr>
        <w:tabs>
          <w:tab w:val="clear" w:pos="221"/>
        </w:tabs>
        <w:spacing w:after="200" w:line="276" w:lineRule="auto"/>
        <w:rPr>
          <w:rFonts w:eastAsia="Times New Roman"/>
          <w:szCs w:val="20"/>
        </w:rPr>
      </w:pPr>
    </w:p>
    <w:p w14:paraId="1FDA8130" w14:textId="5147E7A7" w:rsidR="00893F69" w:rsidRDefault="00893F69" w:rsidP="000F2C57">
      <w:pPr>
        <w:pStyle w:val="Opstilling-punkttegn"/>
        <w:numPr>
          <w:ilvl w:val="0"/>
          <w:numId w:val="0"/>
        </w:numPr>
        <w:rPr>
          <w:rFonts w:eastAsia="Times New Roman"/>
          <w:szCs w:val="20"/>
        </w:rPr>
      </w:pPr>
      <w:r w:rsidRPr="003C1E78">
        <w:rPr>
          <w:iCs/>
          <w:noProof/>
          <w:highlight w:val="yellow"/>
        </w:rPr>
        <mc:AlternateContent>
          <mc:Choice Requires="wps">
            <w:drawing>
              <wp:anchor distT="0" distB="0" distL="114300" distR="114300" simplePos="0" relativeHeight="251674625" behindDoc="0" locked="0" layoutInCell="1" allowOverlap="1" wp14:anchorId="4E8EE595" wp14:editId="5B0A5EE4">
                <wp:simplePos x="0" y="0"/>
                <wp:positionH relativeFrom="margin">
                  <wp:posOffset>0</wp:posOffset>
                </wp:positionH>
                <wp:positionV relativeFrom="paragraph">
                  <wp:posOffset>182245</wp:posOffset>
                </wp:positionV>
                <wp:extent cx="6036945" cy="7913370"/>
                <wp:effectExtent l="19050" t="19050" r="40005" b="30480"/>
                <wp:wrapSquare wrapText="bothSides"/>
                <wp:docPr id="6" name="Rektangel: afrundede hjørner 6" descr="Medicinaktivitet med fokus på klinisk lederskab og klinisk beslutningstagen&#10;&#10;Du udvælger i samarbejde med den kliniske underviser/vejleder en patient/borger med varierende kompleksitet i medicineringen, hvor du viser, at du behersker medicinhåndtering efter gældende lovgivning, retningslinjer og vejledninger. &#10;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036945" cy="7913370"/>
                        </a:xfrm>
                        <a:prstGeom prst="roundRect">
                          <a:avLst/>
                        </a:prstGeom>
                        <a:ln w="57150">
                          <a:solidFill>
                            <a:srgbClr val="7DCDFF"/>
                          </a:solidFill>
                        </a:ln>
                      </wps:spPr>
                      <wps:style>
                        <a:lnRef idx="2">
                          <a:schemeClr val="accent6"/>
                        </a:lnRef>
                        <a:fillRef idx="1">
                          <a:schemeClr val="lt1"/>
                        </a:fillRef>
                        <a:effectRef idx="0">
                          <a:schemeClr val="accent6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1C9AD04D" w14:textId="77777777" w:rsidR="00893F69" w:rsidRPr="005E2D2B" w:rsidRDefault="00893F69" w:rsidP="005E2D2B">
                            <w:pPr>
                              <w:jc w:val="center"/>
                              <w:rPr>
                                <w:rFonts w:asciiTheme="majorHAnsi" w:hAnsiTheme="majorHAnsi" w:cstheme="majorHAnsi"/>
                                <w:b/>
                                <w:bCs/>
                                <w:sz w:val="22"/>
                                <w:szCs w:val="24"/>
                              </w:rPr>
                            </w:pPr>
                            <w:r w:rsidRPr="005E2D2B">
                              <w:rPr>
                                <w:rFonts w:asciiTheme="majorHAnsi" w:hAnsiTheme="majorHAnsi" w:cstheme="majorHAnsi"/>
                                <w:b/>
                                <w:bCs/>
                                <w:sz w:val="22"/>
                                <w:szCs w:val="24"/>
                              </w:rPr>
                              <w:t>Medicinaktivitet</w:t>
                            </w:r>
                          </w:p>
                          <w:p w14:paraId="7A35E6D9" w14:textId="77777777" w:rsidR="00893F69" w:rsidRPr="005E2D2B" w:rsidRDefault="00893F69" w:rsidP="005E2D2B">
                            <w:pPr>
                              <w:jc w:val="center"/>
                              <w:rPr>
                                <w:rFonts w:asciiTheme="majorHAnsi" w:hAnsiTheme="majorHAnsi" w:cstheme="majorHAnsi"/>
                                <w:b/>
                                <w:bCs/>
                                <w:sz w:val="22"/>
                                <w:szCs w:val="24"/>
                              </w:rPr>
                            </w:pPr>
                            <w:r w:rsidRPr="005E2D2B">
                              <w:rPr>
                                <w:rFonts w:asciiTheme="majorHAnsi" w:hAnsiTheme="majorHAnsi" w:cstheme="majorHAnsi"/>
                                <w:b/>
                                <w:bCs/>
                                <w:sz w:val="22"/>
                                <w:szCs w:val="24"/>
                              </w:rPr>
                              <w:t>- med fokus på klinisk lederskab og klinisk beslutningstagen.</w:t>
                            </w:r>
                          </w:p>
                          <w:p w14:paraId="00E5FA9D" w14:textId="77777777" w:rsidR="00893F69" w:rsidRPr="00BE53DD" w:rsidRDefault="00893F69" w:rsidP="00893F69">
                            <w:pPr>
                              <w:pStyle w:val="Opstilling-punkttegn"/>
                              <w:numPr>
                                <w:ilvl w:val="0"/>
                                <w:numId w:val="0"/>
                              </w:numPr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</w:p>
                          <w:p w14:paraId="11CBFC2E" w14:textId="77777777" w:rsidR="00893F69" w:rsidRPr="00940F1C" w:rsidRDefault="00893F69" w:rsidP="00893F69">
                            <w:r w:rsidRPr="00607250">
                              <w:t xml:space="preserve">Du skal i løbet af 4. semester mindst 1 gang varetage klinisk lederskab og klinisk beslutningstagen </w:t>
                            </w:r>
                            <w:r w:rsidRPr="00940F1C">
                              <w:t xml:space="preserve">ved gennemførelse af en konkret medicinhåndteringssituation. </w:t>
                            </w:r>
                          </w:p>
                          <w:p w14:paraId="59962B74" w14:textId="77777777" w:rsidR="00893F69" w:rsidRPr="00940F1C" w:rsidRDefault="00893F69" w:rsidP="00893F69">
                            <w:r w:rsidRPr="00940F1C">
                              <w:t xml:space="preserve">Du udvælger i samarbejde med den kliniske underviser/vejleder en patient/borger med kompleks medicinhåndtering. </w:t>
                            </w:r>
                          </w:p>
                          <w:p w14:paraId="710DF610" w14:textId="77777777" w:rsidR="00893F69" w:rsidRDefault="00893F69" w:rsidP="00893F69">
                            <w:pPr>
                              <w:spacing w:line="276" w:lineRule="auto"/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</w:pPr>
                          </w:p>
                          <w:p w14:paraId="3FA5C224" w14:textId="77777777" w:rsidR="00893F69" w:rsidRDefault="00893F69" w:rsidP="00893F69">
                            <w:pPr>
                              <w:spacing w:line="276" w:lineRule="auto"/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</w:pP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 xml:space="preserve">Du skal med den kliniske underviser/vejleder som observatør/vejleder, </w:t>
                            </w:r>
                            <w:r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br/>
                            </w: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>selvstændigt</w:t>
                            </w:r>
                            <w:r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 xml:space="preserve"> udføre</w:t>
                            </w: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>:</w:t>
                            </w:r>
                          </w:p>
                          <w:p w14:paraId="5515C282" w14:textId="77777777" w:rsidR="00893F69" w:rsidRDefault="00893F69" w:rsidP="00893F69">
                            <w:pPr>
                              <w:pStyle w:val="Opstilling-punkttegn"/>
                            </w:pPr>
                            <w:r>
                              <w:t>Identifikation af patient/borger</w:t>
                            </w:r>
                          </w:p>
                          <w:p w14:paraId="3ED3D07D" w14:textId="77777777" w:rsidR="00893F69" w:rsidRDefault="00893F69" w:rsidP="00893F69">
                            <w:pPr>
                              <w:pStyle w:val="Opstilling-punkttegn"/>
                            </w:pPr>
                            <w:r>
                              <w:t>Indsamling af viden om præparaterne enkeltvist og den samlede medicinliste</w:t>
                            </w:r>
                          </w:p>
                          <w:p w14:paraId="5EF22E64" w14:textId="77777777" w:rsidR="00893F69" w:rsidRDefault="00893F69" w:rsidP="00893F69">
                            <w:pPr>
                              <w:pStyle w:val="Opstilling-punkttegn"/>
                            </w:pPr>
                            <w:r>
                              <w:t>Dispensering og administration af medicin</w:t>
                            </w:r>
                          </w:p>
                          <w:p w14:paraId="0BEA8A26" w14:textId="77777777" w:rsidR="00893F69" w:rsidRDefault="00893F69" w:rsidP="00893F69">
                            <w:pPr>
                              <w:pStyle w:val="Opstilling-punkttegn"/>
                            </w:pPr>
                            <w:r>
                              <w:t>Dokumentation</w:t>
                            </w:r>
                          </w:p>
                          <w:p w14:paraId="3FC282C9" w14:textId="77777777" w:rsidR="00893F69" w:rsidRDefault="00893F69" w:rsidP="00893F69">
                            <w:pPr>
                              <w:pStyle w:val="Opstilling-punkttegn"/>
                            </w:pPr>
                            <w:r>
                              <w:t>Inddrage og samarbejde med patienten/borgeren med særlig fokus på ulighed i sundhed</w:t>
                            </w:r>
                          </w:p>
                          <w:p w14:paraId="24202E97" w14:textId="77777777" w:rsidR="00893F69" w:rsidRPr="00450A23" w:rsidRDefault="00893F69" w:rsidP="00893F69">
                            <w:pPr>
                              <w:pStyle w:val="Opstilling-punkttegn"/>
                              <w:spacing w:line="276" w:lineRule="auto"/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  <w:r>
                              <w:t xml:space="preserve">Særlig opmærksomhed på og ageren på medicinfejl, </w:t>
                            </w:r>
                            <w:proofErr w:type="spellStart"/>
                            <w:r>
                              <w:t>cave</w:t>
                            </w:r>
                            <w:proofErr w:type="spellEnd"/>
                            <w:r>
                              <w:t xml:space="preserve">, </w:t>
                            </w:r>
                            <w:r w:rsidRPr="00940F1C">
                              <w:t>kontraindikationer og fejl i ordinationer medicinhåndtering efter gældende lovgivning, retningslinjer og vejledninger.</w:t>
                            </w:r>
                          </w:p>
                          <w:p w14:paraId="01A81AF8" w14:textId="77777777" w:rsidR="00893F69" w:rsidRDefault="00893F69" w:rsidP="00893F69">
                            <w:pPr>
                              <w:pStyle w:val="Opstilling-punkttegn"/>
                              <w:numPr>
                                <w:ilvl w:val="0"/>
                                <w:numId w:val="0"/>
                              </w:numPr>
                              <w:spacing w:line="276" w:lineRule="auto"/>
                              <w:ind w:left="221" w:hanging="221"/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</w:p>
                          <w:p w14:paraId="291F53D8" w14:textId="77777777" w:rsidR="00893F69" w:rsidRDefault="00893F69" w:rsidP="00893F69">
                            <w:pPr>
                              <w:spacing w:line="276" w:lineRule="auto"/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</w:pP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>Medicinhåndteringsaktiviteten afsluttes samme dag med en faglig drøftelse (refleksion/feedback) mellem dig og den kliniske underviser/vejleder i umiddelbar forlængelse af medicinhåndteringen, hvor du</w:t>
                            </w:r>
                            <w:r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 xml:space="preserve"> kommer ind på</w:t>
                            </w: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 xml:space="preserve">: </w:t>
                            </w:r>
                          </w:p>
                          <w:p w14:paraId="31E03E57" w14:textId="77777777" w:rsidR="00893F69" w:rsidRPr="00607250" w:rsidRDefault="00893F69" w:rsidP="00893F69">
                            <w:pPr>
                              <w:pStyle w:val="Opstilling-punkttegn"/>
                            </w:pPr>
                            <w:r w:rsidRPr="00607250">
                              <w:t>Farmakologi</w:t>
                            </w:r>
                            <w:r>
                              <w:t xml:space="preserve"> ift.</w:t>
                            </w:r>
                            <w:r w:rsidRPr="00607250">
                              <w:t xml:space="preserve"> egne patienters/borgeres fysiologi/</w:t>
                            </w:r>
                            <w:proofErr w:type="spellStart"/>
                            <w:r w:rsidRPr="00607250">
                              <w:t>patofysiologi</w:t>
                            </w:r>
                            <w:proofErr w:type="spellEnd"/>
                          </w:p>
                          <w:p w14:paraId="02C46FC8" w14:textId="77777777" w:rsidR="00893F69" w:rsidRPr="00607250" w:rsidRDefault="00893F69" w:rsidP="00893F69">
                            <w:pPr>
                              <w:pStyle w:val="Opstilling-punkttegn"/>
                            </w:pPr>
                            <w:r>
                              <w:t>M</w:t>
                            </w:r>
                            <w:r w:rsidRPr="00607250">
                              <w:t>edicinske præparaters virkninger</w:t>
                            </w:r>
                            <w:r>
                              <w:t xml:space="preserve">, </w:t>
                            </w:r>
                            <w:r w:rsidRPr="00607250">
                              <w:t>bivirkninger</w:t>
                            </w:r>
                            <w:r>
                              <w:t xml:space="preserve">, </w:t>
                            </w:r>
                            <w:r w:rsidRPr="00607250">
                              <w:t xml:space="preserve">interaktioner og kontraindikationer </w:t>
                            </w:r>
                          </w:p>
                          <w:p w14:paraId="4500F128" w14:textId="77777777" w:rsidR="00893F69" w:rsidRPr="00607250" w:rsidRDefault="00893F69" w:rsidP="00893F69">
                            <w:pPr>
                              <w:pStyle w:val="Opstilling-punkttegn"/>
                            </w:pPr>
                            <w:r w:rsidRPr="00607250">
                              <w:t xml:space="preserve">Relevante juridiske retningslinjer </w:t>
                            </w:r>
                          </w:p>
                          <w:p w14:paraId="50307525" w14:textId="77777777" w:rsidR="00893F69" w:rsidRPr="00607250" w:rsidRDefault="00893F69" w:rsidP="00893F69">
                            <w:pPr>
                              <w:pStyle w:val="Opstilling-punkttegn"/>
                            </w:pPr>
                            <w:r>
                              <w:t>E</w:t>
                            </w:r>
                            <w:r w:rsidRPr="00607250">
                              <w:t xml:space="preserve">get ansvarsområde som sygeplejestuderende </w:t>
                            </w:r>
                          </w:p>
                          <w:p w14:paraId="6E0AEAEC" w14:textId="77777777" w:rsidR="00893F69" w:rsidRDefault="00893F69" w:rsidP="00893F69">
                            <w:pPr>
                              <w:pStyle w:val="Opstilling-punkttegn"/>
                            </w:pPr>
                            <w:r w:rsidRPr="00607250">
                              <w:t>Reflek</w:t>
                            </w:r>
                            <w:r>
                              <w:t>sioner</w:t>
                            </w:r>
                            <w:r w:rsidRPr="00607250">
                              <w:t xml:space="preserve"> over</w:t>
                            </w:r>
                            <w:r>
                              <w:t>:</w:t>
                            </w:r>
                            <w:r w:rsidRPr="00607250">
                              <w:t xml:space="preserve"> </w:t>
                            </w:r>
                          </w:p>
                          <w:p w14:paraId="33E361D0" w14:textId="77777777" w:rsidR="00893F69" w:rsidRDefault="00893F69" w:rsidP="00893F69">
                            <w:pPr>
                              <w:pStyle w:val="Opstilling-punkttegn"/>
                              <w:numPr>
                                <w:ilvl w:val="2"/>
                                <w:numId w:val="10"/>
                              </w:numPr>
                            </w:pPr>
                            <w:r w:rsidRPr="00607250">
                              <w:t xml:space="preserve">inddragelsen og samarbejdet med patient/borger </w:t>
                            </w:r>
                          </w:p>
                          <w:p w14:paraId="352C28A1" w14:textId="77777777" w:rsidR="00893F69" w:rsidRDefault="00893F69" w:rsidP="00893F69">
                            <w:pPr>
                              <w:pStyle w:val="Opstilling-punkttegn"/>
                              <w:numPr>
                                <w:ilvl w:val="2"/>
                                <w:numId w:val="10"/>
                              </w:numPr>
                            </w:pPr>
                            <w:r>
                              <w:t xml:space="preserve">samarbejde med </w:t>
                            </w:r>
                            <w:r w:rsidRPr="00607250">
                              <w:t>tværprofessionelle samarbejdspartnere</w:t>
                            </w:r>
                          </w:p>
                          <w:p w14:paraId="7A1F6793" w14:textId="5CDF800B" w:rsidR="00893F69" w:rsidRPr="00050DC9" w:rsidRDefault="00893F69" w:rsidP="00893F69">
                            <w:pPr>
                              <w:pStyle w:val="Opstilling-punkttegn"/>
                              <w:numPr>
                                <w:ilvl w:val="2"/>
                                <w:numId w:val="10"/>
                              </w:numPr>
                            </w:pPr>
                            <w:r w:rsidRPr="00050DC9">
                              <w:t xml:space="preserve">pædagogiske og kommunikative overvejelser </w:t>
                            </w:r>
                          </w:p>
                          <w:p w14:paraId="594BA024" w14:textId="68905660" w:rsidR="000A6D8F" w:rsidRPr="00050DC9" w:rsidRDefault="000A6D8F" w:rsidP="000A6D8F">
                            <w:pPr>
                              <w:pStyle w:val="Opstilling-punkttegn"/>
                              <w:numPr>
                                <w:ilvl w:val="2"/>
                                <w:numId w:val="10"/>
                              </w:numPr>
                            </w:pPr>
                            <w:r w:rsidRPr="00050DC9">
                              <w:t>evt. utilsigtede hændelser</w:t>
                            </w:r>
                          </w:p>
                          <w:p w14:paraId="21D5705C" w14:textId="77777777" w:rsidR="00893F69" w:rsidRDefault="00893F69" w:rsidP="00893F69">
                            <w:pPr>
                              <w:pStyle w:val="Opstilling-punkttegn"/>
                            </w:pPr>
                            <w:r w:rsidRPr="00050DC9">
                              <w:t xml:space="preserve">Refleksioner over ordinationer der </w:t>
                            </w:r>
                            <w:r w:rsidRPr="00607250">
                              <w:t xml:space="preserve">overstiger anbefalet dosis, </w:t>
                            </w:r>
                            <w:proofErr w:type="spellStart"/>
                            <w:r w:rsidRPr="00607250">
                              <w:t>cave</w:t>
                            </w:r>
                            <w:proofErr w:type="spellEnd"/>
                            <w:r w:rsidRPr="00607250">
                              <w:t xml:space="preserve"> eller kontraindikationer</w:t>
                            </w:r>
                            <w:r>
                              <w:t xml:space="preserve"> samt handlemuligheder</w:t>
                            </w:r>
                          </w:p>
                          <w:p w14:paraId="144439F0" w14:textId="77777777" w:rsidR="00893F69" w:rsidRPr="00607250" w:rsidRDefault="00893F69" w:rsidP="00893F69">
                            <w:pPr>
                              <w:pStyle w:val="Opstilling-punkttegn"/>
                              <w:numPr>
                                <w:ilvl w:val="0"/>
                                <w:numId w:val="0"/>
                              </w:numPr>
                              <w:ind w:left="221"/>
                            </w:pPr>
                          </w:p>
                          <w:p w14:paraId="186F6EBA" w14:textId="77777777" w:rsidR="00893F69" w:rsidRPr="00607250" w:rsidRDefault="00893F69" w:rsidP="00893F69">
                            <w:pPr>
                              <w:rPr>
                                <w:rFonts w:eastAsia="Georgia" w:cs="Georgia"/>
                                <w:szCs w:val="20"/>
                              </w:rPr>
                            </w:pPr>
                            <w:r w:rsidRPr="00607250">
                              <w:rPr>
                                <w:rFonts w:eastAsia="Georgia" w:cs="Georgia"/>
                                <w:szCs w:val="20"/>
                              </w:rPr>
                              <w:t xml:space="preserve"> </w:t>
                            </w:r>
                          </w:p>
                          <w:p w14:paraId="05F79470" w14:textId="77777777" w:rsidR="00893F69" w:rsidRPr="008F47A1" w:rsidRDefault="00893F69" w:rsidP="00893F69">
                            <w:pPr>
                              <w:spacing w:line="276" w:lineRule="auto"/>
                              <w:rPr>
                                <w:rFonts w:eastAsia="Georgia" w:cs="Georgia"/>
                                <w:szCs w:val="18"/>
                              </w:rPr>
                            </w:pPr>
                            <w:r w:rsidRPr="008F47A1">
                              <w:rPr>
                                <w:rFonts w:eastAsia="Georgia" w:cs="Georgia"/>
                                <w:szCs w:val="18"/>
                              </w:rPr>
                              <w:t xml:space="preserve">Du får feedback af den kliniske underviser/vejleder. </w:t>
                            </w:r>
                          </w:p>
                          <w:p w14:paraId="06064F61" w14:textId="77777777" w:rsidR="00893F69" w:rsidRPr="00C3363D" w:rsidRDefault="00893F69" w:rsidP="00893F69">
                            <w:pPr>
                              <w:pStyle w:val="Opstilling-punkttegn"/>
                              <w:numPr>
                                <w:ilvl w:val="0"/>
                                <w:numId w:val="0"/>
                              </w:numPr>
                              <w:spacing w:line="276" w:lineRule="auto"/>
                              <w:ind w:left="221" w:hanging="221"/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  <w:r w:rsidRPr="00C3363D"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  <w:t xml:space="preserve"> </w:t>
                            </w:r>
                          </w:p>
                          <w:p w14:paraId="3B1FE2AD" w14:textId="77777777" w:rsidR="00893F69" w:rsidRPr="00BE53DD" w:rsidRDefault="00893F69" w:rsidP="00893F69">
                            <w:pPr>
                              <w:jc w:val="center"/>
                              <w:rPr>
                                <w:color w:val="000000" w:themeColor="text1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w16cei="http://schemas.microsoft.com/office/word/2026/wordml/cei">
            <w:pict>
              <v:roundrect w14:anchorId="4E8EE595" id="Rektangel: afrundede hjørner 6" o:spid="_x0000_s1028" alt="Medicinaktivitet med fokus på klinisk lederskab og klinisk beslutningstagen&#10;&#10;Du udvælger i samarbejde med den kliniske underviser/vejleder en patient/borger med varierende kompleksitet i medicineringen, hvor du viser, at du behersker medicinhåndtering efter gældende lovgivning, retningslinjer og vejledninger. &#10;" style="position:absolute;margin-left:0;margin-top:14.35pt;width:475.35pt;height:623.1pt;z-index:25167462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BnUShAIAAE8FAAAOAAAAZHJzL2Uyb0RvYy54bWysVEtv2zAMvg/YfxB0Xx2nebRBnSJIkGFA&#10;0RZth54VWUqEyaImKbGzXz9KdtygK3YYdrFJ8SOpjw/d3DaVJgfhvAJT0PxiQIkwHEpltgX9/rL+&#10;ckWJD8yUTIMRBT0KT2/nnz/d1HYmhrADXQpHMIjxs9oWdBeCnWWZ5ztRMX8BVhg0SnAVC6i6bVY6&#10;VmP0SmfDwWCS1eBK64AL7/F01RrpPMWXUvDwIKUXgeiC4t1C+rr03cRvNr9hs61jdqd4dw32D7eo&#10;mDKYtA+1YoGRvVN/hKoUd+BBhgsOVQZSKi4SB2STD96xed4xKxIXLI63fZn8/wvL7w/P9tFhGWrr&#10;Zx7FyKKRrop/vB9pUrGOfbFEEwjHw8ngcnI9GlPC0Ta9zi8vp6mc2Zu7dT58FVCRKBTUwd6UT9iS&#10;VCl2uPMB8yL+hIsptSF1QcfTfDxIMA9alWuldTR6t90stSMHhu2crpar9Tp2EEOcwVDTBg/fCCUp&#10;HLVoEzwJSVSJFIZthjhrog/LOBcmTLq42iA6ukm8Qu+Yf+SoQ945ddjoJtIM9o4dp79l7D1SVjCh&#10;d66UAfdR5vJHn7nFn9i3nCP90GwaJB05d73eQHl8dMRBuxPe8rXCNt0xHx6ZwyXAdcHFDg/4kRqw&#10;KdBJlOzA/froPOJxNtFKSY1LVVD/c8+coER/Mzi11/loFLcwKaPxdIiKO7dszi1mXy0BG53jE2J5&#10;EiM+6JMoHVSvuP+LmBVNzHDMXVAe3ElZhnbZ8QXhYrFIMNw8y8KdebY8Bo91jhP40rwyZ7tZDTjm&#10;93BaQDZ7N60tNnoaWOwDSJVGOVa6rWvXAdzaNJ7dCxOfhXM9od7ewflvAAAA//8DAFBLAwQUAAYA&#10;CAAAACEApJp0Od4AAAAIAQAADwAAAGRycy9kb3ducmV2LnhtbEyPwU7DMBBE70j8g7VI3KhNaGkb&#10;4lSoonAstJW4uvE2DsTrKHbb9O9ZTnDb0Yxm3xSLwbfihH1sAmm4HykQSFWwDdUadtvV3QxETIas&#10;aQOhhgtGWJTXV4XJbTjTB542qRZcQjE3GlxKXS5lrBx6E0ehQ2LvEHpvEsu+lrY3Zy73rcyUepTe&#10;NMQfnOlw6bD63hy9hvGr695e1stP2qnD9mt1off15EHr25vh+QlEwiH9heEXn9GhZKZ9OJKNotXA&#10;Q5KGbDYFwe58ovjYcyybjucgy0L+H1D+AAAA//8DAFBLAQItABQABgAIAAAAIQC2gziS/gAAAOEB&#10;AAATAAAAAAAAAAAAAAAAAAAAAABbQ29udGVudF9UeXBlc10ueG1sUEsBAi0AFAAGAAgAAAAhADj9&#10;If/WAAAAlAEAAAsAAAAAAAAAAAAAAAAALwEAAF9yZWxzLy5yZWxzUEsBAi0AFAAGAAgAAAAhAIAG&#10;dRKEAgAATwUAAA4AAAAAAAAAAAAAAAAALgIAAGRycy9lMm9Eb2MueG1sUEsBAi0AFAAGAAgAAAAh&#10;AKSadDneAAAACAEAAA8AAAAAAAAAAAAAAAAA3gQAAGRycy9kb3ducmV2LnhtbFBLBQYAAAAABAAE&#10;APMAAADpBQAAAAA=&#10;" fillcolor="white [3201]" strokecolor="#7dcdff" strokeweight="4.5pt">
                <v:textbox>
                  <w:txbxContent>
                    <w:p w14:paraId="1C9AD04D" w14:textId="77777777" w:rsidR="00893F69" w:rsidRPr="005E2D2B" w:rsidRDefault="00893F69" w:rsidP="005E2D2B">
                      <w:pPr>
                        <w:jc w:val="center"/>
                        <w:rPr>
                          <w:rFonts w:asciiTheme="majorHAnsi" w:hAnsiTheme="majorHAnsi" w:cstheme="majorHAnsi"/>
                          <w:b/>
                          <w:bCs/>
                          <w:sz w:val="22"/>
                          <w:szCs w:val="24"/>
                        </w:rPr>
                      </w:pPr>
                      <w:r w:rsidRPr="005E2D2B">
                        <w:rPr>
                          <w:rFonts w:asciiTheme="majorHAnsi" w:hAnsiTheme="majorHAnsi" w:cstheme="majorHAnsi"/>
                          <w:b/>
                          <w:bCs/>
                          <w:sz w:val="22"/>
                          <w:szCs w:val="24"/>
                        </w:rPr>
                        <w:t>Medicinaktivitet</w:t>
                      </w:r>
                    </w:p>
                    <w:p w14:paraId="7A35E6D9" w14:textId="77777777" w:rsidR="00893F69" w:rsidRPr="005E2D2B" w:rsidRDefault="00893F69" w:rsidP="005E2D2B">
                      <w:pPr>
                        <w:jc w:val="center"/>
                        <w:rPr>
                          <w:rFonts w:asciiTheme="majorHAnsi" w:hAnsiTheme="majorHAnsi" w:cstheme="majorHAnsi"/>
                          <w:b/>
                          <w:bCs/>
                          <w:sz w:val="22"/>
                          <w:szCs w:val="24"/>
                        </w:rPr>
                      </w:pPr>
                      <w:r w:rsidRPr="005E2D2B">
                        <w:rPr>
                          <w:rFonts w:asciiTheme="majorHAnsi" w:hAnsiTheme="majorHAnsi" w:cstheme="majorHAnsi"/>
                          <w:b/>
                          <w:bCs/>
                          <w:sz w:val="22"/>
                          <w:szCs w:val="24"/>
                        </w:rPr>
                        <w:t>- med fokus på klinisk lederskab og klinisk beslutningstagen.</w:t>
                      </w:r>
                    </w:p>
                    <w:p w14:paraId="00E5FA9D" w14:textId="77777777" w:rsidR="00893F69" w:rsidRPr="00BE53DD" w:rsidRDefault="00893F69" w:rsidP="00893F69">
                      <w:pPr>
                        <w:pStyle w:val="Opstilling-punkttegn"/>
                        <w:numPr>
                          <w:ilvl w:val="0"/>
                          <w:numId w:val="0"/>
                        </w:numPr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</w:p>
                    <w:p w14:paraId="11CBFC2E" w14:textId="77777777" w:rsidR="00893F69" w:rsidRPr="00940F1C" w:rsidRDefault="00893F69" w:rsidP="00893F69">
                      <w:r w:rsidRPr="00607250">
                        <w:t xml:space="preserve">Du skal i løbet af 4. semester mindst 1 gang varetage klinisk lederskab og klinisk beslutningstagen </w:t>
                      </w:r>
                      <w:r w:rsidRPr="00940F1C">
                        <w:t xml:space="preserve">ved gennemførelse af en konkret medicinhåndteringssituation. </w:t>
                      </w:r>
                    </w:p>
                    <w:p w14:paraId="59962B74" w14:textId="77777777" w:rsidR="00893F69" w:rsidRPr="00940F1C" w:rsidRDefault="00893F69" w:rsidP="00893F69">
                      <w:r w:rsidRPr="00940F1C">
                        <w:t xml:space="preserve">Du udvælger i samarbejde med den kliniske underviser/vejleder en patient/borger med kompleks medicinhåndtering. </w:t>
                      </w:r>
                    </w:p>
                    <w:p w14:paraId="710DF610" w14:textId="77777777" w:rsidR="00893F69" w:rsidRDefault="00893F69" w:rsidP="00893F69">
                      <w:pPr>
                        <w:spacing w:line="276" w:lineRule="auto"/>
                        <w:rPr>
                          <w:rFonts w:eastAsia="Georgia" w:cs="Georgia"/>
                          <w:b/>
                          <w:bCs/>
                          <w:szCs w:val="20"/>
                        </w:rPr>
                      </w:pPr>
                    </w:p>
                    <w:p w14:paraId="3FA5C224" w14:textId="77777777" w:rsidR="00893F69" w:rsidRDefault="00893F69" w:rsidP="00893F69">
                      <w:pPr>
                        <w:spacing w:line="276" w:lineRule="auto"/>
                        <w:rPr>
                          <w:rFonts w:eastAsia="Georgia" w:cs="Georgia"/>
                          <w:b/>
                          <w:bCs/>
                          <w:szCs w:val="20"/>
                        </w:rPr>
                      </w:pP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 xml:space="preserve">Du skal med den kliniske underviser/vejleder som observatør/vejleder, </w:t>
                      </w:r>
                      <w:r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br/>
                      </w: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>selvstændigt</w:t>
                      </w:r>
                      <w:r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 xml:space="preserve"> udføre</w:t>
                      </w: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>:</w:t>
                      </w:r>
                    </w:p>
                    <w:p w14:paraId="5515C282" w14:textId="77777777" w:rsidR="00893F69" w:rsidRDefault="00893F69" w:rsidP="00893F69">
                      <w:pPr>
                        <w:pStyle w:val="Opstilling-punkttegn"/>
                      </w:pPr>
                      <w:r>
                        <w:t>Identifikation af patient/borger</w:t>
                      </w:r>
                    </w:p>
                    <w:p w14:paraId="3ED3D07D" w14:textId="77777777" w:rsidR="00893F69" w:rsidRDefault="00893F69" w:rsidP="00893F69">
                      <w:pPr>
                        <w:pStyle w:val="Opstilling-punkttegn"/>
                      </w:pPr>
                      <w:r>
                        <w:t>Indsamling af viden om præparaterne enkeltvist og den samlede medicinliste</w:t>
                      </w:r>
                    </w:p>
                    <w:p w14:paraId="5EF22E64" w14:textId="77777777" w:rsidR="00893F69" w:rsidRDefault="00893F69" w:rsidP="00893F69">
                      <w:pPr>
                        <w:pStyle w:val="Opstilling-punkttegn"/>
                      </w:pPr>
                      <w:r>
                        <w:t>Dispensering og administration af medicin</w:t>
                      </w:r>
                    </w:p>
                    <w:p w14:paraId="0BEA8A26" w14:textId="77777777" w:rsidR="00893F69" w:rsidRDefault="00893F69" w:rsidP="00893F69">
                      <w:pPr>
                        <w:pStyle w:val="Opstilling-punkttegn"/>
                      </w:pPr>
                      <w:r>
                        <w:t>Dokumentation</w:t>
                      </w:r>
                    </w:p>
                    <w:p w14:paraId="3FC282C9" w14:textId="77777777" w:rsidR="00893F69" w:rsidRDefault="00893F69" w:rsidP="00893F69">
                      <w:pPr>
                        <w:pStyle w:val="Opstilling-punkttegn"/>
                      </w:pPr>
                      <w:r>
                        <w:t>Inddrage og samarbejde med patienten/borgeren med særlig fokus på ulighed i sundhed</w:t>
                      </w:r>
                    </w:p>
                    <w:p w14:paraId="24202E97" w14:textId="77777777" w:rsidR="00893F69" w:rsidRPr="00450A23" w:rsidRDefault="00893F69" w:rsidP="00893F69">
                      <w:pPr>
                        <w:pStyle w:val="Opstilling-punkttegn"/>
                        <w:spacing w:line="276" w:lineRule="auto"/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  <w:r>
                        <w:t xml:space="preserve">Særlig opmærksomhed på og ageren på medicinfejl, </w:t>
                      </w:r>
                      <w:proofErr w:type="spellStart"/>
                      <w:r>
                        <w:t>cave</w:t>
                      </w:r>
                      <w:proofErr w:type="spellEnd"/>
                      <w:r>
                        <w:t xml:space="preserve">, </w:t>
                      </w:r>
                      <w:r w:rsidRPr="00940F1C">
                        <w:t>kontraindikationer og fejl i ordinationer medicinhåndtering efter gældende lovgivning, retningslinjer og vejledninger.</w:t>
                      </w:r>
                    </w:p>
                    <w:p w14:paraId="01A81AF8" w14:textId="77777777" w:rsidR="00893F69" w:rsidRDefault="00893F69" w:rsidP="00893F69">
                      <w:pPr>
                        <w:pStyle w:val="Opstilling-punkttegn"/>
                        <w:numPr>
                          <w:ilvl w:val="0"/>
                          <w:numId w:val="0"/>
                        </w:numPr>
                        <w:spacing w:line="276" w:lineRule="auto"/>
                        <w:ind w:left="221" w:hanging="221"/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</w:p>
                    <w:p w14:paraId="291F53D8" w14:textId="77777777" w:rsidR="00893F69" w:rsidRDefault="00893F69" w:rsidP="00893F69">
                      <w:pPr>
                        <w:spacing w:line="276" w:lineRule="auto"/>
                        <w:rPr>
                          <w:rFonts w:eastAsia="Georgia" w:cs="Georgia"/>
                          <w:b/>
                          <w:bCs/>
                          <w:szCs w:val="20"/>
                        </w:rPr>
                      </w:pP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>Medicinhåndteringsaktiviteten afsluttes samme dag med en faglig drøftelse (refleksion/feedback) mellem dig og den kliniske underviser/vejleder i umiddelbar forlængelse af medicinhåndteringen, hvor du</w:t>
                      </w:r>
                      <w:r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 xml:space="preserve"> kommer ind på</w:t>
                      </w: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 xml:space="preserve">: </w:t>
                      </w:r>
                    </w:p>
                    <w:p w14:paraId="31E03E57" w14:textId="77777777" w:rsidR="00893F69" w:rsidRPr="00607250" w:rsidRDefault="00893F69" w:rsidP="00893F69">
                      <w:pPr>
                        <w:pStyle w:val="Opstilling-punkttegn"/>
                      </w:pPr>
                      <w:r w:rsidRPr="00607250">
                        <w:t>Farmakologi</w:t>
                      </w:r>
                      <w:r>
                        <w:t xml:space="preserve"> ift.</w:t>
                      </w:r>
                      <w:r w:rsidRPr="00607250">
                        <w:t xml:space="preserve"> egne patienters/borgeres fysiologi/</w:t>
                      </w:r>
                      <w:proofErr w:type="spellStart"/>
                      <w:r w:rsidRPr="00607250">
                        <w:t>patofysiologi</w:t>
                      </w:r>
                      <w:proofErr w:type="spellEnd"/>
                    </w:p>
                    <w:p w14:paraId="02C46FC8" w14:textId="77777777" w:rsidR="00893F69" w:rsidRPr="00607250" w:rsidRDefault="00893F69" w:rsidP="00893F69">
                      <w:pPr>
                        <w:pStyle w:val="Opstilling-punkttegn"/>
                      </w:pPr>
                      <w:r>
                        <w:t>M</w:t>
                      </w:r>
                      <w:r w:rsidRPr="00607250">
                        <w:t>edicinske præparaters virkninger</w:t>
                      </w:r>
                      <w:r>
                        <w:t xml:space="preserve">, </w:t>
                      </w:r>
                      <w:r w:rsidRPr="00607250">
                        <w:t>bivirkninger</w:t>
                      </w:r>
                      <w:r>
                        <w:t xml:space="preserve">, </w:t>
                      </w:r>
                      <w:r w:rsidRPr="00607250">
                        <w:t xml:space="preserve">interaktioner og kontraindikationer </w:t>
                      </w:r>
                    </w:p>
                    <w:p w14:paraId="4500F128" w14:textId="77777777" w:rsidR="00893F69" w:rsidRPr="00607250" w:rsidRDefault="00893F69" w:rsidP="00893F69">
                      <w:pPr>
                        <w:pStyle w:val="Opstilling-punkttegn"/>
                      </w:pPr>
                      <w:r w:rsidRPr="00607250">
                        <w:t xml:space="preserve">Relevante juridiske retningslinjer </w:t>
                      </w:r>
                    </w:p>
                    <w:p w14:paraId="50307525" w14:textId="77777777" w:rsidR="00893F69" w:rsidRPr="00607250" w:rsidRDefault="00893F69" w:rsidP="00893F69">
                      <w:pPr>
                        <w:pStyle w:val="Opstilling-punkttegn"/>
                      </w:pPr>
                      <w:r>
                        <w:t>E</w:t>
                      </w:r>
                      <w:r w:rsidRPr="00607250">
                        <w:t xml:space="preserve">get ansvarsområde som sygeplejestuderende </w:t>
                      </w:r>
                    </w:p>
                    <w:p w14:paraId="6E0AEAEC" w14:textId="77777777" w:rsidR="00893F69" w:rsidRDefault="00893F69" w:rsidP="00893F69">
                      <w:pPr>
                        <w:pStyle w:val="Opstilling-punkttegn"/>
                      </w:pPr>
                      <w:r w:rsidRPr="00607250">
                        <w:t>Reflek</w:t>
                      </w:r>
                      <w:r>
                        <w:t>sioner</w:t>
                      </w:r>
                      <w:r w:rsidRPr="00607250">
                        <w:t xml:space="preserve"> over</w:t>
                      </w:r>
                      <w:r>
                        <w:t>:</w:t>
                      </w:r>
                      <w:r w:rsidRPr="00607250">
                        <w:t xml:space="preserve"> </w:t>
                      </w:r>
                    </w:p>
                    <w:p w14:paraId="33E361D0" w14:textId="77777777" w:rsidR="00893F69" w:rsidRDefault="00893F69" w:rsidP="00893F69">
                      <w:pPr>
                        <w:pStyle w:val="Opstilling-punkttegn"/>
                        <w:numPr>
                          <w:ilvl w:val="2"/>
                          <w:numId w:val="10"/>
                        </w:numPr>
                      </w:pPr>
                      <w:r w:rsidRPr="00607250">
                        <w:t xml:space="preserve">inddragelsen og samarbejdet med patient/borger </w:t>
                      </w:r>
                    </w:p>
                    <w:p w14:paraId="352C28A1" w14:textId="77777777" w:rsidR="00893F69" w:rsidRDefault="00893F69" w:rsidP="00893F69">
                      <w:pPr>
                        <w:pStyle w:val="Opstilling-punkttegn"/>
                        <w:numPr>
                          <w:ilvl w:val="2"/>
                          <w:numId w:val="10"/>
                        </w:numPr>
                      </w:pPr>
                      <w:r>
                        <w:t xml:space="preserve">samarbejde med </w:t>
                      </w:r>
                      <w:r w:rsidRPr="00607250">
                        <w:t>tværprofessionelle samarbejdspartnere</w:t>
                      </w:r>
                    </w:p>
                    <w:p w14:paraId="7A1F6793" w14:textId="5CDF800B" w:rsidR="00893F69" w:rsidRPr="00050DC9" w:rsidRDefault="00893F69" w:rsidP="00893F69">
                      <w:pPr>
                        <w:pStyle w:val="Opstilling-punkttegn"/>
                        <w:numPr>
                          <w:ilvl w:val="2"/>
                          <w:numId w:val="10"/>
                        </w:numPr>
                      </w:pPr>
                      <w:r w:rsidRPr="00050DC9">
                        <w:t xml:space="preserve">pædagogiske og kommunikative overvejelser </w:t>
                      </w:r>
                    </w:p>
                    <w:p w14:paraId="594BA024" w14:textId="68905660" w:rsidR="000A6D8F" w:rsidRPr="00050DC9" w:rsidRDefault="000A6D8F" w:rsidP="000A6D8F">
                      <w:pPr>
                        <w:pStyle w:val="Opstilling-punkttegn"/>
                        <w:numPr>
                          <w:ilvl w:val="2"/>
                          <w:numId w:val="10"/>
                        </w:numPr>
                      </w:pPr>
                      <w:r w:rsidRPr="00050DC9">
                        <w:t>evt. utilsigtede hændelser</w:t>
                      </w:r>
                    </w:p>
                    <w:p w14:paraId="21D5705C" w14:textId="77777777" w:rsidR="00893F69" w:rsidRDefault="00893F69" w:rsidP="00893F69">
                      <w:pPr>
                        <w:pStyle w:val="Opstilling-punkttegn"/>
                      </w:pPr>
                      <w:r w:rsidRPr="00050DC9">
                        <w:t xml:space="preserve">Refleksioner over ordinationer der </w:t>
                      </w:r>
                      <w:r w:rsidRPr="00607250">
                        <w:t xml:space="preserve">overstiger anbefalet dosis, </w:t>
                      </w:r>
                      <w:proofErr w:type="spellStart"/>
                      <w:r w:rsidRPr="00607250">
                        <w:t>cave</w:t>
                      </w:r>
                      <w:proofErr w:type="spellEnd"/>
                      <w:r w:rsidRPr="00607250">
                        <w:t xml:space="preserve"> eller kontraindikationer</w:t>
                      </w:r>
                      <w:r>
                        <w:t xml:space="preserve"> samt handlemuligheder</w:t>
                      </w:r>
                    </w:p>
                    <w:p w14:paraId="144439F0" w14:textId="77777777" w:rsidR="00893F69" w:rsidRPr="00607250" w:rsidRDefault="00893F69" w:rsidP="00893F69">
                      <w:pPr>
                        <w:pStyle w:val="Opstilling-punkttegn"/>
                        <w:numPr>
                          <w:ilvl w:val="0"/>
                          <w:numId w:val="0"/>
                        </w:numPr>
                        <w:ind w:left="221"/>
                      </w:pPr>
                    </w:p>
                    <w:p w14:paraId="186F6EBA" w14:textId="77777777" w:rsidR="00893F69" w:rsidRPr="00607250" w:rsidRDefault="00893F69" w:rsidP="00893F69">
                      <w:pPr>
                        <w:rPr>
                          <w:rFonts w:eastAsia="Georgia" w:cs="Georgia"/>
                          <w:szCs w:val="20"/>
                        </w:rPr>
                      </w:pPr>
                      <w:r w:rsidRPr="00607250">
                        <w:rPr>
                          <w:rFonts w:eastAsia="Georgia" w:cs="Georgia"/>
                          <w:szCs w:val="20"/>
                        </w:rPr>
                        <w:t xml:space="preserve"> </w:t>
                      </w:r>
                    </w:p>
                    <w:p w14:paraId="05F79470" w14:textId="77777777" w:rsidR="00893F69" w:rsidRPr="008F47A1" w:rsidRDefault="00893F69" w:rsidP="00893F69">
                      <w:pPr>
                        <w:spacing w:line="276" w:lineRule="auto"/>
                        <w:rPr>
                          <w:rFonts w:eastAsia="Georgia" w:cs="Georgia"/>
                          <w:szCs w:val="18"/>
                        </w:rPr>
                      </w:pPr>
                      <w:r w:rsidRPr="008F47A1">
                        <w:rPr>
                          <w:rFonts w:eastAsia="Georgia" w:cs="Georgia"/>
                          <w:szCs w:val="18"/>
                        </w:rPr>
                        <w:t xml:space="preserve">Du får feedback af den kliniske underviser/vejleder. </w:t>
                      </w:r>
                    </w:p>
                    <w:p w14:paraId="06064F61" w14:textId="77777777" w:rsidR="00893F69" w:rsidRPr="00C3363D" w:rsidRDefault="00893F69" w:rsidP="00893F69">
                      <w:pPr>
                        <w:pStyle w:val="Opstilling-punkttegn"/>
                        <w:numPr>
                          <w:ilvl w:val="0"/>
                          <w:numId w:val="0"/>
                        </w:numPr>
                        <w:spacing w:line="276" w:lineRule="auto"/>
                        <w:ind w:left="221" w:hanging="221"/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  <w:r w:rsidRPr="00C3363D"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  <w:t xml:space="preserve"> </w:t>
                      </w:r>
                    </w:p>
                    <w:p w14:paraId="3B1FE2AD" w14:textId="77777777" w:rsidR="00893F69" w:rsidRPr="00BE53DD" w:rsidRDefault="00893F69" w:rsidP="00893F69">
                      <w:pPr>
                        <w:jc w:val="center"/>
                        <w:rPr>
                          <w:color w:val="000000" w:themeColor="text1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</w:p>
                  </w:txbxContent>
                </v:textbox>
                <w10:wrap type="square" anchorx="margin"/>
              </v:roundrect>
            </w:pict>
          </mc:Fallback>
        </mc:AlternateContent>
      </w:r>
    </w:p>
    <w:p w14:paraId="527585C8" w14:textId="019A357B" w:rsidR="00724433" w:rsidRDefault="00724433">
      <w:pPr>
        <w:tabs>
          <w:tab w:val="clear" w:pos="221"/>
        </w:tabs>
        <w:spacing w:after="200" w:line="276" w:lineRule="auto"/>
        <w:rPr>
          <w:rFonts w:eastAsia="Times New Roman"/>
          <w:szCs w:val="20"/>
        </w:rPr>
      </w:pPr>
      <w:r>
        <w:rPr>
          <w:rFonts w:eastAsia="Times New Roman"/>
          <w:szCs w:val="20"/>
        </w:rPr>
        <w:br w:type="page"/>
      </w:r>
    </w:p>
    <w:p w14:paraId="23421422" w14:textId="77777777" w:rsidR="00724433" w:rsidRPr="00751AAB" w:rsidRDefault="00724433" w:rsidP="00724433">
      <w:pPr>
        <w:rPr>
          <w:b/>
          <w:szCs w:val="20"/>
        </w:rPr>
      </w:pPr>
      <w:r w:rsidRPr="00751AAB">
        <w:rPr>
          <w:b/>
          <w:szCs w:val="20"/>
        </w:rPr>
        <w:t>Dokumentationsark – 4. semester</w:t>
      </w:r>
    </w:p>
    <w:p w14:paraId="390B33F2" w14:textId="77777777" w:rsidR="00724433" w:rsidRPr="00751AAB" w:rsidRDefault="00724433" w:rsidP="00724433">
      <w:pPr>
        <w:rPr>
          <w:rFonts w:cstheme="minorHAnsi"/>
          <w:b/>
          <w:i/>
          <w:szCs w:val="20"/>
        </w:rPr>
      </w:pPr>
      <w:r w:rsidRPr="00751AAB">
        <w:rPr>
          <w:rFonts w:cstheme="minorHAnsi"/>
          <w:b/>
          <w:noProof/>
          <w:szCs w:val="20"/>
          <w:lang w:eastAsia="da-DK"/>
        </w:rPr>
        <w:t>Tema: Klinisk lederskab af patient- og borgerforløb</w:t>
      </w:r>
      <w:r w:rsidRPr="00751AAB">
        <w:rPr>
          <w:rFonts w:cstheme="minorHAnsi"/>
          <w:b/>
          <w:i/>
          <w:szCs w:val="20"/>
        </w:rPr>
        <w:t xml:space="preserve"> </w:t>
      </w:r>
    </w:p>
    <w:p w14:paraId="5DF2DDA0" w14:textId="04F7A89E" w:rsidR="00724433" w:rsidRPr="00607250" w:rsidRDefault="00724433" w:rsidP="00724433">
      <w:pPr>
        <w:rPr>
          <w:iCs/>
        </w:rPr>
      </w:pPr>
    </w:p>
    <w:tbl>
      <w:tblPr>
        <w:tblStyle w:val="Tabel-Gitter"/>
        <w:tblpPr w:leftFromText="141" w:rightFromText="141" w:vertAnchor="text" w:horzAnchor="margin" w:tblpY="39"/>
        <w:tblW w:w="9923" w:type="dxa"/>
        <w:tblLook w:val="04A0" w:firstRow="1" w:lastRow="0" w:firstColumn="1" w:lastColumn="0" w:noHBand="0" w:noVBand="1"/>
      </w:tblPr>
      <w:tblGrid>
        <w:gridCol w:w="3964"/>
        <w:gridCol w:w="5959"/>
      </w:tblGrid>
      <w:tr w:rsidR="00724433" w:rsidRPr="00607250" w14:paraId="6512E680" w14:textId="77777777" w:rsidTr="315D0A4C">
        <w:tc>
          <w:tcPr>
            <w:tcW w:w="9923" w:type="dxa"/>
            <w:gridSpan w:val="2"/>
            <w:shd w:val="clear" w:color="auto" w:fill="FFFFFF" w:themeFill="background2"/>
          </w:tcPr>
          <w:p w14:paraId="492D2C8D" w14:textId="77777777" w:rsidR="00724433" w:rsidRPr="00607250" w:rsidRDefault="00724433" w:rsidP="00C11DF7">
            <w:pPr>
              <w:rPr>
                <w:b/>
                <w:iCs/>
                <w:szCs w:val="20"/>
              </w:rPr>
            </w:pPr>
            <w:r w:rsidRPr="00607250">
              <w:rPr>
                <w:b/>
                <w:iCs/>
                <w:szCs w:val="20"/>
              </w:rPr>
              <w:t>Navn                                                                Studienummer                                                     Dato</w:t>
            </w:r>
          </w:p>
        </w:tc>
      </w:tr>
      <w:tr w:rsidR="00724433" w:rsidRPr="00607250" w14:paraId="2445EE9A" w14:textId="77777777" w:rsidTr="315D0A4C">
        <w:tc>
          <w:tcPr>
            <w:tcW w:w="9923" w:type="dxa"/>
            <w:gridSpan w:val="2"/>
            <w:shd w:val="clear" w:color="auto" w:fill="CCECFF"/>
          </w:tcPr>
          <w:p w14:paraId="2121AF11" w14:textId="2F8215AE" w:rsidR="00724433" w:rsidRPr="00607250" w:rsidRDefault="00724433" w:rsidP="00C11DF7">
            <w:pPr>
              <w:rPr>
                <w:rFonts w:cstheme="minorHAnsi"/>
                <w:iCs/>
                <w:szCs w:val="20"/>
              </w:rPr>
            </w:pPr>
            <w:r w:rsidRPr="00607250">
              <w:rPr>
                <w:iCs/>
                <w:szCs w:val="20"/>
              </w:rPr>
              <w:t xml:space="preserve">Med udgangspunkt i </w:t>
            </w:r>
            <w:r w:rsidR="00C35EC0">
              <w:rPr>
                <w:iCs/>
                <w:szCs w:val="20"/>
              </w:rPr>
              <w:t xml:space="preserve">et </w:t>
            </w:r>
            <w:r w:rsidR="00751AAB">
              <w:rPr>
                <w:iCs/>
                <w:szCs w:val="20"/>
              </w:rPr>
              <w:t>patient-/borgerforløb</w:t>
            </w:r>
            <w:r w:rsidRPr="00050DC9">
              <w:rPr>
                <w:iCs/>
                <w:szCs w:val="20"/>
              </w:rPr>
              <w:t xml:space="preserve"> analyserer og reflekterer du skriftligt over medicinhåndtering. </w:t>
            </w:r>
            <w:r w:rsidRPr="00050DC9">
              <w:rPr>
                <w:szCs w:val="20"/>
              </w:rPr>
              <w:t xml:space="preserve"> Det danner grundlag for refleksionssamtalen med din kliniske underviser/vejleder.</w:t>
            </w:r>
            <w:r w:rsidRPr="00050DC9">
              <w:rPr>
                <w:sz w:val="18"/>
                <w:szCs w:val="20"/>
              </w:rPr>
              <w:t xml:space="preserve"> </w:t>
            </w:r>
            <w:r w:rsidRPr="00050DC9">
              <w:rPr>
                <w:sz w:val="18"/>
                <w:szCs w:val="20"/>
              </w:rPr>
              <w:br/>
            </w:r>
            <w:r w:rsidRPr="00050DC9">
              <w:rPr>
                <w:rFonts w:cstheme="minorHAnsi"/>
                <w:iCs/>
                <w:szCs w:val="20"/>
              </w:rPr>
              <w:t xml:space="preserve">Det skriftlige omfang er </w:t>
            </w:r>
            <w:r w:rsidRPr="00714CED">
              <w:rPr>
                <w:rFonts w:cstheme="minorHAnsi"/>
                <w:iCs/>
                <w:szCs w:val="20"/>
              </w:rPr>
              <w:t xml:space="preserve">max </w:t>
            </w:r>
            <w:r w:rsidR="00FF02ED" w:rsidRPr="00714CED">
              <w:rPr>
                <w:rFonts w:cstheme="minorHAnsi"/>
                <w:iCs/>
                <w:szCs w:val="20"/>
              </w:rPr>
              <w:t>4800</w:t>
            </w:r>
            <w:r w:rsidRPr="00714CED">
              <w:rPr>
                <w:rFonts w:cstheme="minorHAnsi"/>
                <w:iCs/>
                <w:szCs w:val="20"/>
              </w:rPr>
              <w:t xml:space="preserve"> </w:t>
            </w:r>
            <w:r w:rsidRPr="00714CED">
              <w:rPr>
                <w:iCs/>
                <w:szCs w:val="20"/>
              </w:rPr>
              <w:t>tegn inkl.</w:t>
            </w:r>
            <w:r w:rsidRPr="00607250">
              <w:rPr>
                <w:iCs/>
                <w:szCs w:val="20"/>
              </w:rPr>
              <w:t xml:space="preserve"> mellemrum</w:t>
            </w:r>
            <w:r>
              <w:rPr>
                <w:iCs/>
                <w:szCs w:val="20"/>
              </w:rPr>
              <w:t xml:space="preserve">. </w:t>
            </w:r>
            <w:r w:rsidRPr="00607250">
              <w:rPr>
                <w:rFonts w:cstheme="minorHAnsi"/>
                <w:szCs w:val="20"/>
              </w:rPr>
              <w:t xml:space="preserve">Du udarbejder og </w:t>
            </w:r>
            <w:r w:rsidRPr="00050DC9">
              <w:rPr>
                <w:rFonts w:cstheme="minorHAnsi"/>
                <w:szCs w:val="20"/>
              </w:rPr>
              <w:t xml:space="preserve">uploader ét dokumentationsark </w:t>
            </w:r>
            <w:r w:rsidRPr="00607250">
              <w:rPr>
                <w:rFonts w:cstheme="minorHAnsi"/>
                <w:szCs w:val="20"/>
              </w:rPr>
              <w:t xml:space="preserve">på 4. semester. </w:t>
            </w:r>
          </w:p>
        </w:tc>
      </w:tr>
      <w:tr w:rsidR="00724433" w:rsidRPr="00607250" w14:paraId="3A11AE0F" w14:textId="77777777" w:rsidTr="315D0A4C">
        <w:trPr>
          <w:trHeight w:val="920"/>
        </w:trPr>
        <w:tc>
          <w:tcPr>
            <w:tcW w:w="3964" w:type="dxa"/>
            <w:shd w:val="clear" w:color="auto" w:fill="CCECFF"/>
          </w:tcPr>
          <w:p w14:paraId="29DF521A" w14:textId="77777777" w:rsidR="00724433" w:rsidRPr="00607250" w:rsidRDefault="00724433" w:rsidP="00C11DF7">
            <w:pPr>
              <w:rPr>
                <w:b/>
                <w:iCs/>
                <w:szCs w:val="20"/>
              </w:rPr>
            </w:pPr>
            <w:r w:rsidRPr="00607250">
              <w:rPr>
                <w:b/>
                <w:iCs/>
                <w:szCs w:val="20"/>
              </w:rPr>
              <w:t>Beskrivelse af en patient-/borger-</w:t>
            </w:r>
            <w:r w:rsidRPr="00607250">
              <w:rPr>
                <w:b/>
                <w:iCs/>
                <w:szCs w:val="20"/>
              </w:rPr>
              <w:br/>
              <w:t>situation</w:t>
            </w:r>
          </w:p>
          <w:p w14:paraId="59F2AC7E" w14:textId="6EEF11D6" w:rsidR="00724433" w:rsidRPr="000A6D8F" w:rsidRDefault="00724433" w:rsidP="00C11DF7">
            <w:pPr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>Kort præsentation af patient/borger og det aktuelle sygdomsforløb</w:t>
            </w:r>
            <w:r w:rsidRPr="00607250">
              <w:t xml:space="preserve"> med inddragelse af patientens/borgerens perspektiv</w:t>
            </w:r>
            <w:r w:rsidRPr="00607250">
              <w:rPr>
                <w:rFonts w:cstheme="minorHAnsi"/>
                <w:szCs w:val="20"/>
              </w:rPr>
              <w:t xml:space="preserve">. </w:t>
            </w:r>
          </w:p>
        </w:tc>
        <w:tc>
          <w:tcPr>
            <w:tcW w:w="5959" w:type="dxa"/>
          </w:tcPr>
          <w:p w14:paraId="4DD046BF" w14:textId="77777777" w:rsidR="00724433" w:rsidRPr="00607250" w:rsidRDefault="00724433" w:rsidP="00C11DF7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iCs/>
                <w:szCs w:val="20"/>
              </w:rPr>
            </w:pPr>
          </w:p>
          <w:p w14:paraId="4A36F995" w14:textId="77777777" w:rsidR="00724433" w:rsidRPr="00607250" w:rsidRDefault="00724433" w:rsidP="00C11DF7">
            <w:pPr>
              <w:rPr>
                <w:rFonts w:cstheme="minorHAnsi"/>
                <w:iCs/>
                <w:szCs w:val="20"/>
              </w:rPr>
            </w:pPr>
          </w:p>
        </w:tc>
      </w:tr>
      <w:tr w:rsidR="00724433" w:rsidRPr="00607250" w14:paraId="207FFF77" w14:textId="77777777" w:rsidTr="315D0A4C">
        <w:trPr>
          <w:trHeight w:val="1607"/>
        </w:trPr>
        <w:tc>
          <w:tcPr>
            <w:tcW w:w="3964" w:type="dxa"/>
            <w:shd w:val="clear" w:color="auto" w:fill="CCECFF"/>
          </w:tcPr>
          <w:p w14:paraId="534F42A0" w14:textId="77777777" w:rsidR="00724433" w:rsidRPr="00607250" w:rsidRDefault="00724433" w:rsidP="006A48EB">
            <w:pPr>
              <w:spacing w:line="240" w:lineRule="auto"/>
              <w:rPr>
                <w:rFonts w:cstheme="minorHAnsi"/>
                <w:b/>
                <w:iCs/>
                <w:szCs w:val="20"/>
              </w:rPr>
            </w:pPr>
            <w:r w:rsidRPr="00607250">
              <w:rPr>
                <w:rFonts w:cstheme="minorHAnsi"/>
                <w:b/>
                <w:iCs/>
                <w:szCs w:val="20"/>
              </w:rPr>
              <w:t>Patient/borgers aktuelle medicin</w:t>
            </w:r>
          </w:p>
          <w:p w14:paraId="22BBD16A" w14:textId="77777777" w:rsidR="00724433" w:rsidRPr="00050DC9" w:rsidRDefault="00724433" w:rsidP="006A48EB">
            <w:pPr>
              <w:spacing w:line="240" w:lineRule="auto"/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 xml:space="preserve">Du </w:t>
            </w:r>
            <w:r w:rsidRPr="00050DC9">
              <w:rPr>
                <w:rFonts w:cstheme="minorHAnsi"/>
                <w:szCs w:val="20"/>
              </w:rPr>
              <w:t xml:space="preserve">dispenserer og administrerer medicin hos en patient/borger, samt observerer patient/borger i relation til medicinhåndtering. </w:t>
            </w:r>
          </w:p>
          <w:p w14:paraId="1A5D8875" w14:textId="77777777" w:rsidR="00724433" w:rsidRPr="00050DC9" w:rsidRDefault="00724433" w:rsidP="006A48EB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</w:p>
          <w:p w14:paraId="1148A5C8" w14:textId="146C0A54" w:rsidR="00724433" w:rsidRPr="00050DC9" w:rsidRDefault="00724433" w:rsidP="006A48EB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  <w:r w:rsidRPr="00050DC9">
              <w:rPr>
                <w:rFonts w:cstheme="minorHAnsi"/>
                <w:szCs w:val="20"/>
              </w:rPr>
              <w:t xml:space="preserve">Ud fra patientens/borgerens samlede medicinliste </w:t>
            </w:r>
            <w:r w:rsidR="00542A99" w:rsidRPr="00050DC9">
              <w:rPr>
                <w:rFonts w:cstheme="minorHAnsi"/>
                <w:szCs w:val="20"/>
              </w:rPr>
              <w:t xml:space="preserve">(vedlæg evt. i bilag) </w:t>
            </w:r>
            <w:r w:rsidRPr="00491A9B">
              <w:rPr>
                <w:rFonts w:cstheme="minorHAnsi"/>
                <w:b/>
                <w:bCs/>
                <w:szCs w:val="20"/>
              </w:rPr>
              <w:t xml:space="preserve">argumenterer </w:t>
            </w:r>
            <w:r w:rsidRPr="00050DC9">
              <w:rPr>
                <w:rFonts w:cstheme="minorHAnsi"/>
                <w:szCs w:val="20"/>
              </w:rPr>
              <w:t xml:space="preserve">du for udvælgelsen </w:t>
            </w:r>
            <w:r w:rsidRPr="00714CED">
              <w:rPr>
                <w:rFonts w:cstheme="minorHAnsi"/>
                <w:szCs w:val="20"/>
              </w:rPr>
              <w:t xml:space="preserve">af </w:t>
            </w:r>
            <w:r w:rsidR="00595E72" w:rsidRPr="00714CED">
              <w:rPr>
                <w:rFonts w:cstheme="minorHAnsi"/>
                <w:szCs w:val="20"/>
              </w:rPr>
              <w:t>1-2</w:t>
            </w:r>
            <w:r w:rsidR="003D1863" w:rsidRPr="00714CED">
              <w:rPr>
                <w:rFonts w:cstheme="minorHAnsi"/>
                <w:szCs w:val="20"/>
              </w:rPr>
              <w:t xml:space="preserve"> </w:t>
            </w:r>
            <w:r w:rsidRPr="00714CED">
              <w:rPr>
                <w:rFonts w:cstheme="minorHAnsi"/>
                <w:szCs w:val="20"/>
              </w:rPr>
              <w:t>præparater.</w:t>
            </w:r>
            <w:r w:rsidRPr="00050DC9">
              <w:rPr>
                <w:rFonts w:cstheme="minorHAnsi"/>
                <w:szCs w:val="20"/>
              </w:rPr>
              <w:t xml:space="preserve"> </w:t>
            </w:r>
          </w:p>
          <w:p w14:paraId="2B0CA2C1" w14:textId="77777777" w:rsidR="00724433" w:rsidRPr="00607250" w:rsidRDefault="00724433" w:rsidP="006A48EB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  <w:r w:rsidRPr="00050DC9">
              <w:rPr>
                <w:rFonts w:cstheme="minorHAnsi"/>
                <w:szCs w:val="20"/>
              </w:rPr>
              <w:br/>
              <w:t xml:space="preserve">Du analyserer de udvalgte præparater </w:t>
            </w:r>
            <w:r w:rsidRPr="00607250">
              <w:rPr>
                <w:rFonts w:cstheme="minorHAnsi"/>
                <w:szCs w:val="20"/>
              </w:rPr>
              <w:t xml:space="preserve">ift. indikation, virkning, bivirkning, interaktioner og evt. kontraindikationer og </w:t>
            </w:r>
            <w:proofErr w:type="spellStart"/>
            <w:r w:rsidRPr="00607250">
              <w:rPr>
                <w:rFonts w:cstheme="minorHAnsi"/>
                <w:szCs w:val="20"/>
              </w:rPr>
              <w:t>cave</w:t>
            </w:r>
            <w:proofErr w:type="spellEnd"/>
            <w:r w:rsidRPr="00607250">
              <w:rPr>
                <w:rFonts w:cstheme="minorHAnsi"/>
                <w:szCs w:val="20"/>
              </w:rPr>
              <w:t xml:space="preserve"> set i sammenhæng med patientens/borgerens samlede medicin og aktuelle situation.</w:t>
            </w:r>
          </w:p>
        </w:tc>
        <w:tc>
          <w:tcPr>
            <w:tcW w:w="5959" w:type="dxa"/>
          </w:tcPr>
          <w:p w14:paraId="1ECC8954" w14:textId="77777777" w:rsidR="00724433" w:rsidRPr="00607250" w:rsidRDefault="00724433" w:rsidP="00C11DF7">
            <w:pPr>
              <w:rPr>
                <w:rFonts w:cstheme="minorHAnsi"/>
                <w:iCs/>
                <w:szCs w:val="20"/>
              </w:rPr>
            </w:pPr>
          </w:p>
          <w:p w14:paraId="27BD0C5F" w14:textId="77777777" w:rsidR="00724433" w:rsidRPr="00607250" w:rsidRDefault="00724433" w:rsidP="00C11DF7">
            <w:pPr>
              <w:rPr>
                <w:rFonts w:cstheme="minorHAnsi"/>
                <w:iCs/>
                <w:szCs w:val="20"/>
              </w:rPr>
            </w:pPr>
          </w:p>
          <w:p w14:paraId="1A905C79" w14:textId="77777777" w:rsidR="00724433" w:rsidRPr="00607250" w:rsidRDefault="00724433" w:rsidP="00C11DF7">
            <w:pPr>
              <w:rPr>
                <w:rFonts w:cstheme="minorHAnsi"/>
                <w:iCs/>
                <w:szCs w:val="20"/>
              </w:rPr>
            </w:pPr>
          </w:p>
          <w:p w14:paraId="2F385E22" w14:textId="77777777" w:rsidR="00724433" w:rsidRPr="00607250" w:rsidRDefault="00724433" w:rsidP="00C11DF7">
            <w:pPr>
              <w:rPr>
                <w:rFonts w:cstheme="minorHAnsi"/>
                <w:iCs/>
                <w:szCs w:val="20"/>
              </w:rPr>
            </w:pPr>
          </w:p>
        </w:tc>
      </w:tr>
      <w:tr w:rsidR="00724433" w:rsidRPr="00607250" w14:paraId="6DDD0E28" w14:textId="77777777" w:rsidTr="315D0A4C">
        <w:trPr>
          <w:trHeight w:val="3009"/>
        </w:trPr>
        <w:tc>
          <w:tcPr>
            <w:tcW w:w="3964" w:type="dxa"/>
            <w:shd w:val="clear" w:color="auto" w:fill="CCECFF"/>
          </w:tcPr>
          <w:p w14:paraId="69784C26" w14:textId="77777777" w:rsidR="00724433" w:rsidRPr="00607250" w:rsidRDefault="00724433" w:rsidP="006A48EB">
            <w:pPr>
              <w:spacing w:line="240" w:lineRule="auto"/>
              <w:contextualSpacing/>
              <w:rPr>
                <w:rFonts w:cstheme="minorHAnsi"/>
                <w:b/>
                <w:iCs/>
                <w:szCs w:val="20"/>
              </w:rPr>
            </w:pPr>
            <w:r w:rsidRPr="00607250">
              <w:rPr>
                <w:rFonts w:cstheme="minorHAnsi"/>
                <w:b/>
                <w:iCs/>
                <w:szCs w:val="20"/>
              </w:rPr>
              <w:t>Refleksion over medicinhåndtering i det udvalgte patient-/borgerforløb</w:t>
            </w:r>
          </w:p>
          <w:p w14:paraId="470E386D" w14:textId="767D5DC6" w:rsidR="00724433" w:rsidRPr="00050DC9" w:rsidRDefault="003D1863" w:rsidP="006A48EB">
            <w:pPr>
              <w:pStyle w:val="Opstilling-punkttegn"/>
              <w:numPr>
                <w:ilvl w:val="0"/>
                <w:numId w:val="0"/>
              </w:numPr>
              <w:spacing w:line="240" w:lineRule="auto"/>
              <w:ind w:left="-23"/>
              <w:rPr>
                <w:rFonts w:cstheme="minorHAnsi"/>
                <w:szCs w:val="20"/>
              </w:rPr>
            </w:pPr>
            <w:r w:rsidRPr="00050DC9">
              <w:rPr>
                <w:rFonts w:cstheme="minorHAnsi"/>
                <w:szCs w:val="20"/>
              </w:rPr>
              <w:t xml:space="preserve">Du reflekterer over klinisk beslutningstagen og </w:t>
            </w:r>
            <w:r w:rsidR="008058FF" w:rsidRPr="00050DC9">
              <w:rPr>
                <w:rFonts w:cstheme="minorHAnsi"/>
                <w:szCs w:val="20"/>
              </w:rPr>
              <w:t xml:space="preserve">klinisk </w:t>
            </w:r>
            <w:r w:rsidRPr="00050DC9">
              <w:rPr>
                <w:rFonts w:cstheme="minorHAnsi"/>
                <w:szCs w:val="20"/>
              </w:rPr>
              <w:t xml:space="preserve">lederskab i relation til medicinhåndtering. </w:t>
            </w:r>
            <w:r w:rsidRPr="00797BDF">
              <w:rPr>
                <w:rFonts w:cstheme="minorHAnsi"/>
                <w:b/>
                <w:bCs/>
                <w:szCs w:val="20"/>
              </w:rPr>
              <w:t>Udvælg</w:t>
            </w:r>
            <w:r w:rsidRPr="00050DC9">
              <w:rPr>
                <w:rFonts w:cstheme="minorHAnsi"/>
                <w:szCs w:val="20"/>
              </w:rPr>
              <w:t xml:space="preserve"> de punkter der er </w:t>
            </w:r>
            <w:r w:rsidRPr="00797BDF">
              <w:rPr>
                <w:rFonts w:cstheme="minorHAnsi"/>
                <w:b/>
                <w:bCs/>
                <w:szCs w:val="20"/>
              </w:rPr>
              <w:t>relevant</w:t>
            </w:r>
            <w:r w:rsidRPr="00050DC9">
              <w:rPr>
                <w:rFonts w:cstheme="minorHAnsi"/>
                <w:szCs w:val="20"/>
              </w:rPr>
              <w:t xml:space="preserve"> i patient-/borgerforløbet:</w:t>
            </w:r>
          </w:p>
          <w:p w14:paraId="33B5EABF" w14:textId="77777777" w:rsidR="003D1863" w:rsidRPr="00050DC9" w:rsidRDefault="003D1863" w:rsidP="006A48EB">
            <w:pPr>
              <w:pStyle w:val="Opstilling-punkttegn"/>
              <w:spacing w:line="240" w:lineRule="auto"/>
              <w:rPr>
                <w:iCs/>
                <w:szCs w:val="20"/>
              </w:rPr>
            </w:pPr>
            <w:r w:rsidRPr="00050DC9">
              <w:rPr>
                <w:iCs/>
                <w:szCs w:val="20"/>
              </w:rPr>
              <w:t>Sundhedspædagogiske overvejelser</w:t>
            </w:r>
          </w:p>
          <w:p w14:paraId="6914473A" w14:textId="77777777" w:rsidR="003D1863" w:rsidRPr="00050DC9" w:rsidRDefault="003D1863" w:rsidP="006A48EB">
            <w:pPr>
              <w:pStyle w:val="Opstilling-punkttegn"/>
              <w:spacing w:line="240" w:lineRule="auto"/>
              <w:rPr>
                <w:iCs/>
                <w:szCs w:val="20"/>
              </w:rPr>
            </w:pPr>
            <w:r w:rsidRPr="00050DC9">
              <w:rPr>
                <w:iCs/>
                <w:szCs w:val="20"/>
              </w:rPr>
              <w:t xml:space="preserve">Patientens / borgerens </w:t>
            </w:r>
            <w:proofErr w:type="spellStart"/>
            <w:r w:rsidRPr="00050DC9">
              <w:rPr>
                <w:iCs/>
                <w:szCs w:val="20"/>
              </w:rPr>
              <w:t>adherence</w:t>
            </w:r>
            <w:proofErr w:type="spellEnd"/>
            <w:r w:rsidRPr="00050DC9">
              <w:rPr>
                <w:iCs/>
                <w:szCs w:val="20"/>
              </w:rPr>
              <w:t>, compliance eller non-compliance</w:t>
            </w:r>
          </w:p>
          <w:p w14:paraId="3D6E2883" w14:textId="3ECAAE8F" w:rsidR="003D1863" w:rsidRPr="00050DC9" w:rsidRDefault="003D1863" w:rsidP="006A48EB">
            <w:pPr>
              <w:pStyle w:val="Opstilling-punkttegn"/>
              <w:spacing w:line="240" w:lineRule="auto"/>
              <w:rPr>
                <w:iCs/>
                <w:szCs w:val="20"/>
              </w:rPr>
            </w:pPr>
            <w:r w:rsidRPr="00050DC9">
              <w:rPr>
                <w:iCs/>
                <w:szCs w:val="20"/>
              </w:rPr>
              <w:t>Patient/borgers udsagn om egen medicin</w:t>
            </w:r>
          </w:p>
          <w:p w14:paraId="3B345FCD" w14:textId="26074703" w:rsidR="003D1863" w:rsidRPr="003D1863" w:rsidRDefault="003D1863" w:rsidP="006A48EB">
            <w:pPr>
              <w:pStyle w:val="Opstilling-punkttegn"/>
              <w:spacing w:line="240" w:lineRule="auto"/>
              <w:rPr>
                <w:iCs/>
                <w:szCs w:val="20"/>
              </w:rPr>
            </w:pPr>
            <w:r w:rsidRPr="00050DC9">
              <w:rPr>
                <w:iCs/>
                <w:szCs w:val="20"/>
              </w:rPr>
              <w:t>Ulighed i sundhed</w:t>
            </w:r>
          </w:p>
        </w:tc>
        <w:tc>
          <w:tcPr>
            <w:tcW w:w="5959" w:type="dxa"/>
          </w:tcPr>
          <w:p w14:paraId="634C19F5" w14:textId="77777777" w:rsidR="00724433" w:rsidRPr="00607250" w:rsidRDefault="00724433" w:rsidP="00C11DF7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iCs/>
                <w:szCs w:val="20"/>
              </w:rPr>
            </w:pPr>
          </w:p>
          <w:p w14:paraId="798CA7B7" w14:textId="77777777" w:rsidR="00724433" w:rsidRPr="00607250" w:rsidRDefault="00724433" w:rsidP="00C11DF7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Cs/>
                <w:iCs/>
                <w:szCs w:val="20"/>
              </w:rPr>
            </w:pPr>
          </w:p>
          <w:p w14:paraId="240AFDE9" w14:textId="77777777" w:rsidR="00724433" w:rsidRPr="00607250" w:rsidRDefault="00724433" w:rsidP="00C11DF7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iCs/>
                <w:szCs w:val="20"/>
              </w:rPr>
            </w:pPr>
          </w:p>
          <w:p w14:paraId="54BB92CF" w14:textId="77777777" w:rsidR="00724433" w:rsidRPr="00607250" w:rsidRDefault="00724433" w:rsidP="00C11DF7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iCs/>
                <w:szCs w:val="20"/>
              </w:rPr>
            </w:pPr>
          </w:p>
          <w:p w14:paraId="3AFBEDC2" w14:textId="77777777" w:rsidR="00724433" w:rsidRPr="00607250" w:rsidRDefault="00724433" w:rsidP="00C11DF7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iCs/>
                <w:szCs w:val="20"/>
              </w:rPr>
            </w:pPr>
          </w:p>
        </w:tc>
      </w:tr>
      <w:tr w:rsidR="00724433" w:rsidRPr="00607250" w14:paraId="5A95961B" w14:textId="77777777" w:rsidTr="315D0A4C">
        <w:trPr>
          <w:trHeight w:val="378"/>
        </w:trPr>
        <w:tc>
          <w:tcPr>
            <w:tcW w:w="3964" w:type="dxa"/>
            <w:shd w:val="clear" w:color="auto" w:fill="CCECFF"/>
          </w:tcPr>
          <w:p w14:paraId="10EF2F40" w14:textId="77777777" w:rsidR="008C3F31" w:rsidRPr="00714CED" w:rsidRDefault="008C3F31" w:rsidP="006A48EB">
            <w:pPr>
              <w:spacing w:before="60" w:line="240" w:lineRule="auto"/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</w:pPr>
            <w:r w:rsidRPr="00714CED"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  <w:t>Litteratur</w:t>
            </w:r>
          </w:p>
          <w:p w14:paraId="5474F6D6" w14:textId="03089029" w:rsidR="00C96B57" w:rsidRPr="00714CED" w:rsidRDefault="008C3F31" w:rsidP="006A48EB">
            <w:pPr>
              <w:spacing w:before="60" w:line="240" w:lineRule="auto"/>
              <w:contextualSpacing/>
              <w:rPr>
                <w:rFonts w:cstheme="minorHAnsi"/>
                <w:b/>
                <w:iCs/>
                <w:szCs w:val="20"/>
              </w:rPr>
            </w:pPr>
            <w:r w:rsidRPr="00714CED">
              <w:rPr>
                <w:rFonts w:eastAsia="Calibri" w:cs="Calibri"/>
                <w:szCs w:val="20"/>
              </w:rPr>
              <w:t>Hvilken litteratur har du anvendt?  Herunder kliniske retningslinjer, vejledninger, instrukser, politikker og faglige artikler</w:t>
            </w:r>
          </w:p>
        </w:tc>
        <w:tc>
          <w:tcPr>
            <w:tcW w:w="5959" w:type="dxa"/>
          </w:tcPr>
          <w:p w14:paraId="262E5592" w14:textId="77777777" w:rsidR="00724433" w:rsidRPr="00607250" w:rsidRDefault="00724433" w:rsidP="00C11DF7">
            <w:pPr>
              <w:rPr>
                <w:rFonts w:cstheme="minorHAnsi"/>
                <w:iCs/>
                <w:szCs w:val="20"/>
              </w:rPr>
            </w:pPr>
          </w:p>
        </w:tc>
      </w:tr>
      <w:tr w:rsidR="00724433" w:rsidRPr="00607250" w14:paraId="4C6F510D" w14:textId="77777777" w:rsidTr="315D0A4C">
        <w:tc>
          <w:tcPr>
            <w:tcW w:w="3964" w:type="dxa"/>
            <w:shd w:val="clear" w:color="auto" w:fill="CCECFF"/>
          </w:tcPr>
          <w:p w14:paraId="350A557D" w14:textId="77777777" w:rsidR="00072B74" w:rsidRPr="00714CED" w:rsidRDefault="00072B74" w:rsidP="006A48EB">
            <w:pPr>
              <w:spacing w:before="60" w:line="240" w:lineRule="auto"/>
              <w:rPr>
                <w:b/>
                <w:bCs/>
                <w:color w:val="000000" w:themeColor="text1"/>
                <w:szCs w:val="20"/>
              </w:rPr>
            </w:pPr>
            <w:r w:rsidRPr="00714CED">
              <w:rPr>
                <w:b/>
                <w:bCs/>
                <w:color w:val="000000" w:themeColor="text1"/>
                <w:szCs w:val="20"/>
              </w:rPr>
              <w:t>Mundtlig refleksion med vejleder</w:t>
            </w:r>
          </w:p>
          <w:p w14:paraId="687E5AF9" w14:textId="77777777" w:rsidR="00072B74" w:rsidRPr="00714CED" w:rsidRDefault="00072B74" w:rsidP="006A48EB">
            <w:pPr>
              <w:tabs>
                <w:tab w:val="num" w:pos="340"/>
              </w:tabs>
              <w:spacing w:line="240" w:lineRule="auto"/>
              <w:ind w:left="221" w:hanging="221"/>
              <w:rPr>
                <w:color w:val="000000" w:themeColor="text1"/>
                <w:szCs w:val="20"/>
              </w:rPr>
            </w:pPr>
            <w:r w:rsidRPr="00714CED">
              <w:rPr>
                <w:color w:val="000000" w:themeColor="text1"/>
                <w:szCs w:val="20"/>
              </w:rPr>
              <w:t>Skriv væsentlige pointer ned fra refleksionen</w:t>
            </w:r>
          </w:p>
          <w:p w14:paraId="701233F3" w14:textId="12CF8639" w:rsidR="00724433" w:rsidRPr="00714CED" w:rsidRDefault="00072B74" w:rsidP="006A48EB">
            <w:pPr>
              <w:tabs>
                <w:tab w:val="clear" w:pos="221"/>
              </w:tabs>
              <w:spacing w:line="240" w:lineRule="auto"/>
              <w:rPr>
                <w:rFonts w:cstheme="minorHAnsi"/>
                <w:b/>
                <w:iCs/>
                <w:szCs w:val="20"/>
              </w:rPr>
            </w:pPr>
            <w:r w:rsidRPr="00714CED">
              <w:rPr>
                <w:color w:val="000000" w:themeColor="text1"/>
                <w:szCs w:val="20"/>
              </w:rPr>
              <w:t>Hvad har du lært i arbejdet med denne patient/borger og hvordan kan du bruge det fremadrettet?</w:t>
            </w:r>
          </w:p>
        </w:tc>
        <w:tc>
          <w:tcPr>
            <w:tcW w:w="5959" w:type="dxa"/>
          </w:tcPr>
          <w:p w14:paraId="055FEF63" w14:textId="77777777" w:rsidR="00724433" w:rsidRPr="00607250" w:rsidRDefault="00724433" w:rsidP="00C11DF7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iCs/>
                <w:szCs w:val="20"/>
              </w:rPr>
            </w:pPr>
          </w:p>
        </w:tc>
      </w:tr>
      <w:tr w:rsidR="00724433" w:rsidRPr="00607250" w14:paraId="4403AF37" w14:textId="77777777" w:rsidTr="315D0A4C">
        <w:trPr>
          <w:trHeight w:val="679"/>
        </w:trPr>
        <w:tc>
          <w:tcPr>
            <w:tcW w:w="9923" w:type="dxa"/>
            <w:gridSpan w:val="2"/>
          </w:tcPr>
          <w:p w14:paraId="65854061" w14:textId="0306DA3C" w:rsidR="00724433" w:rsidRPr="00607250" w:rsidRDefault="315D0A4C" w:rsidP="315D0A4C">
            <w:pPr>
              <w:rPr>
                <w:noProof/>
                <w:lang w:eastAsia="da-DK"/>
              </w:rPr>
            </w:pPr>
            <w:r w:rsidRPr="315D0A4C">
              <w:rPr>
                <w:noProof/>
                <w:lang w:eastAsia="da-DK"/>
              </w:rPr>
              <w:t>Dette dokumentationsark indgår i 1. del af Logbog i medicinhåndtering og er en del af forudsætningskravet på 4. semester. D</w:t>
            </w:r>
            <w:r w:rsidR="00B17744">
              <w:rPr>
                <w:noProof/>
                <w:lang w:eastAsia="da-DK"/>
              </w:rPr>
              <w:t>okumentationsark lægges i praktikportalen</w:t>
            </w:r>
            <w:r w:rsidR="00940E51">
              <w:rPr>
                <w:noProof/>
                <w:lang w:eastAsia="da-DK"/>
              </w:rPr>
              <w:t>.</w:t>
            </w:r>
          </w:p>
        </w:tc>
      </w:tr>
    </w:tbl>
    <w:p w14:paraId="08EB75A9" w14:textId="1109D060" w:rsidR="0067280A" w:rsidRPr="00607250" w:rsidRDefault="0067280A" w:rsidP="0067280A">
      <w:pPr>
        <w:pStyle w:val="1Overskrift1UdenNummer"/>
        <w:jc w:val="center"/>
      </w:pPr>
      <w:bookmarkStart w:id="14" w:name="_Toc170899208"/>
      <w:r w:rsidRPr="00607250">
        <w:rPr>
          <w:sz w:val="560"/>
        </w:rPr>
        <w:t>2</w:t>
      </w:r>
      <w:r w:rsidRPr="00607250">
        <w:t xml:space="preserve">. </w:t>
      </w:r>
      <w:r w:rsidRPr="00607250">
        <w:rPr>
          <w:sz w:val="144"/>
        </w:rPr>
        <w:t>del</w:t>
      </w:r>
      <w:bookmarkEnd w:id="14"/>
    </w:p>
    <w:p w14:paraId="5B95CD12" w14:textId="77777777" w:rsidR="0067280A" w:rsidRPr="00607250" w:rsidRDefault="0067280A" w:rsidP="0067280A">
      <w:pPr>
        <w:pStyle w:val="Opstilling-punkttegn"/>
        <w:numPr>
          <w:ilvl w:val="0"/>
          <w:numId w:val="0"/>
        </w:numPr>
        <w:ind w:left="221" w:hanging="221"/>
      </w:pPr>
    </w:p>
    <w:p w14:paraId="5220BBB2" w14:textId="77777777" w:rsidR="0067280A" w:rsidRPr="00607250" w:rsidRDefault="0067280A" w:rsidP="0067280A">
      <w:pPr>
        <w:pStyle w:val="Opstilling-punkttegn"/>
        <w:numPr>
          <w:ilvl w:val="0"/>
          <w:numId w:val="0"/>
        </w:numPr>
        <w:ind w:left="221" w:hanging="221"/>
      </w:pPr>
    </w:p>
    <w:p w14:paraId="13CB595B" w14:textId="77777777" w:rsidR="0067280A" w:rsidRPr="00607250" w:rsidRDefault="0067280A" w:rsidP="0067280A">
      <w:pPr>
        <w:pStyle w:val="Opstilling-punkttegn"/>
        <w:numPr>
          <w:ilvl w:val="0"/>
          <w:numId w:val="0"/>
        </w:numPr>
        <w:ind w:left="221" w:hanging="221"/>
      </w:pPr>
    </w:p>
    <w:p w14:paraId="6D9C8D39" w14:textId="77777777" w:rsidR="0067280A" w:rsidRPr="00607250" w:rsidRDefault="0067280A" w:rsidP="0067280A">
      <w:pPr>
        <w:pStyle w:val="Opstilling-punkttegn"/>
        <w:numPr>
          <w:ilvl w:val="0"/>
          <w:numId w:val="0"/>
        </w:numPr>
        <w:ind w:left="221" w:hanging="221"/>
      </w:pPr>
    </w:p>
    <w:p w14:paraId="77589E09" w14:textId="2351B5B5" w:rsidR="0067280A" w:rsidRPr="00607250" w:rsidRDefault="0067280A" w:rsidP="0067280A">
      <w:pPr>
        <w:pStyle w:val="Opstilling-punkttegn"/>
        <w:numPr>
          <w:ilvl w:val="0"/>
          <w:numId w:val="0"/>
        </w:numPr>
        <w:ind w:left="221" w:hanging="221"/>
        <w:jc w:val="center"/>
        <w:rPr>
          <w:sz w:val="96"/>
        </w:rPr>
      </w:pPr>
      <w:r w:rsidRPr="00607250">
        <w:rPr>
          <w:sz w:val="96"/>
        </w:rPr>
        <w:t>5.-</w:t>
      </w:r>
      <w:r w:rsidR="00733B6D" w:rsidRPr="00542A99">
        <w:rPr>
          <w:sz w:val="96"/>
        </w:rPr>
        <w:t>7</w:t>
      </w:r>
      <w:r w:rsidRPr="00607250">
        <w:rPr>
          <w:sz w:val="96"/>
        </w:rPr>
        <w:t>. semester</w:t>
      </w:r>
    </w:p>
    <w:p w14:paraId="675E05EE" w14:textId="77777777" w:rsidR="0067280A" w:rsidRPr="00607250" w:rsidRDefault="0067280A" w:rsidP="000209DA">
      <w:pPr>
        <w:tabs>
          <w:tab w:val="clear" w:pos="221"/>
        </w:tabs>
        <w:spacing w:after="200" w:line="276" w:lineRule="auto"/>
        <w:rPr>
          <w:sz w:val="96"/>
        </w:rPr>
      </w:pPr>
      <w:r w:rsidRPr="00607250">
        <w:rPr>
          <w:sz w:val="96"/>
        </w:rPr>
        <w:br w:type="page"/>
      </w:r>
    </w:p>
    <w:p w14:paraId="069B6E3D" w14:textId="15552282" w:rsidR="003D3D71" w:rsidRPr="00607250" w:rsidRDefault="003D3D71" w:rsidP="00F537D4">
      <w:pPr>
        <w:pStyle w:val="2Overskrift2Udennummer"/>
        <w:spacing w:line="240" w:lineRule="auto"/>
      </w:pPr>
      <w:bookmarkStart w:id="15" w:name="_Toc170899209"/>
      <w:r w:rsidRPr="00607250">
        <w:t>5. semester</w:t>
      </w:r>
      <w:r w:rsidR="00F537D4" w:rsidRPr="00607250">
        <w:t xml:space="preserve"> – </w:t>
      </w:r>
      <w:r w:rsidR="009D40B1" w:rsidRPr="00607250">
        <w:t xml:space="preserve">Tema: </w:t>
      </w:r>
      <w:r w:rsidR="78E6BA89" w:rsidRPr="00607250">
        <w:t>Sygepleje i akutte og kritiske pleje- og behandlingsforløb i samspil med patienter, borgere og pårørende</w:t>
      </w:r>
      <w:bookmarkEnd w:id="15"/>
    </w:p>
    <w:p w14:paraId="57DDF6BA" w14:textId="5821E768" w:rsidR="78E6BA89" w:rsidRPr="00607250" w:rsidRDefault="78E6BA89" w:rsidP="78E6BA89"/>
    <w:p w14:paraId="67C0DD1B" w14:textId="00C7226E" w:rsidR="00F537D4" w:rsidRPr="00607250" w:rsidRDefault="78E6BA89" w:rsidP="00F537D4">
      <w:r w:rsidRPr="00607250">
        <w:t>På 5. semester tager du medansvar for og mestrer medicinhåndtering, og inden for en rammedelegation håndterer du ordination af medicin</w:t>
      </w:r>
      <w:r w:rsidR="003162CB" w:rsidRPr="00607250">
        <w:t xml:space="preserve"> med </w:t>
      </w:r>
      <w:r w:rsidR="00CE034C" w:rsidRPr="00607250">
        <w:t xml:space="preserve">udgangspunkt </w:t>
      </w:r>
      <w:r w:rsidRPr="00607250">
        <w:t>i semestrets</w:t>
      </w:r>
      <w:r w:rsidR="00F537D4" w:rsidRPr="00607250">
        <w:t xml:space="preserve"> </w:t>
      </w:r>
      <w:r w:rsidR="00CE034C" w:rsidRPr="00607250">
        <w:t>indhold</w:t>
      </w:r>
      <w:r w:rsidR="00F537D4" w:rsidRPr="00607250">
        <w:t>, jf. semesterbeskrivelse</w:t>
      </w:r>
      <w:r w:rsidR="00CE034C" w:rsidRPr="00607250">
        <w:t>n</w:t>
      </w:r>
      <w:r w:rsidR="00F537D4" w:rsidRPr="00607250">
        <w:t>.</w:t>
      </w:r>
    </w:p>
    <w:p w14:paraId="4BE2C003" w14:textId="086A0EA7" w:rsidR="78E6BA89" w:rsidRPr="00607250" w:rsidRDefault="00F537D4" w:rsidP="00F537D4">
      <w:pPr>
        <w:rPr>
          <w:rFonts w:cs="Arial"/>
        </w:rPr>
      </w:pPr>
      <w:r w:rsidRPr="00607250">
        <w:rPr>
          <w:rFonts w:cs="Arial"/>
        </w:rPr>
        <w:t xml:space="preserve"> </w:t>
      </w:r>
    </w:p>
    <w:p w14:paraId="740964BF" w14:textId="0D74D353" w:rsidR="003D3D71" w:rsidRPr="00607250" w:rsidRDefault="003D3D71" w:rsidP="003D3D71">
      <w:pPr>
        <w:rPr>
          <w:rFonts w:eastAsia="Times New Roman"/>
        </w:rPr>
      </w:pPr>
      <w:r w:rsidRPr="00607250">
        <w:rPr>
          <w:rFonts w:eastAsia="Times New Roman"/>
        </w:rPr>
        <w:t xml:space="preserve">Du introduceres til og oplæres i </w:t>
      </w:r>
      <w:r w:rsidRPr="00607250">
        <w:rPr>
          <w:rFonts w:cs="Arial"/>
        </w:rPr>
        <w:t xml:space="preserve">det </w:t>
      </w:r>
      <w:r w:rsidR="009C0117" w:rsidRPr="00607250">
        <w:rPr>
          <w:rFonts w:cs="Arial"/>
        </w:rPr>
        <w:t>k</w:t>
      </w:r>
      <w:r w:rsidRPr="00607250">
        <w:rPr>
          <w:rFonts w:cs="Arial"/>
        </w:rPr>
        <w:t>liniske undervisningssteds medicineringsprocesser herunder:</w:t>
      </w:r>
    </w:p>
    <w:p w14:paraId="2E4CB5B2" w14:textId="02C85255" w:rsidR="003D3D71" w:rsidRPr="00607250" w:rsidRDefault="78E6BA89" w:rsidP="0070591A">
      <w:pPr>
        <w:pStyle w:val="Opstilling-punkttegn"/>
      </w:pPr>
      <w:r w:rsidRPr="00607250">
        <w:t>Lovgivning og retningslinjer, herunder rammedelegation</w:t>
      </w:r>
    </w:p>
    <w:p w14:paraId="48176B2F" w14:textId="3C6B8BCF" w:rsidR="005766CA" w:rsidRPr="00542A99" w:rsidRDefault="005766CA" w:rsidP="0070591A">
      <w:pPr>
        <w:pStyle w:val="Opstilling-punkttegn"/>
      </w:pPr>
      <w:r w:rsidRPr="00607250">
        <w:t>Patientsikkerhed</w:t>
      </w:r>
      <w:r w:rsidR="00733B6D">
        <w:t>,</w:t>
      </w:r>
      <w:r w:rsidRPr="00607250">
        <w:t xml:space="preserve"> arbejdsmiljø</w:t>
      </w:r>
      <w:r w:rsidR="00733B6D">
        <w:t xml:space="preserve"> </w:t>
      </w:r>
      <w:r w:rsidR="00733B6D" w:rsidRPr="00542A99">
        <w:t>og hygiejne</w:t>
      </w:r>
      <w:r w:rsidRPr="00542A99">
        <w:t xml:space="preserve"> </w:t>
      </w:r>
    </w:p>
    <w:p w14:paraId="19BB74C0" w14:textId="77777777" w:rsidR="00733B6D" w:rsidRPr="00542A99" w:rsidRDefault="00733B6D" w:rsidP="00733B6D">
      <w:pPr>
        <w:pStyle w:val="Opstilling-punkttegn"/>
      </w:pPr>
      <w:r w:rsidRPr="00542A99">
        <w:t>De på det kliniske uddannelsessted hyppigt anvendte præparater</w:t>
      </w:r>
    </w:p>
    <w:p w14:paraId="477A9FD9" w14:textId="11564960" w:rsidR="00733B6D" w:rsidRPr="00542A99" w:rsidRDefault="00733B6D" w:rsidP="00733B6D">
      <w:pPr>
        <w:pStyle w:val="Opstilling-punkttegn"/>
      </w:pPr>
      <w:r w:rsidRPr="00542A99">
        <w:t xml:space="preserve">Dispensering og administration af lægemidler, herunder </w:t>
      </w:r>
      <w:proofErr w:type="spellStart"/>
      <w:r w:rsidRPr="00542A99">
        <w:t>s.c</w:t>
      </w:r>
      <w:proofErr w:type="spellEnd"/>
      <w:r w:rsidRPr="00542A99">
        <w:t xml:space="preserve">., </w:t>
      </w:r>
      <w:proofErr w:type="spellStart"/>
      <w:r w:rsidRPr="00542A99">
        <w:t>i.m</w:t>
      </w:r>
      <w:proofErr w:type="spellEnd"/>
      <w:r w:rsidRPr="00542A99">
        <w:t xml:space="preserve">. og </w:t>
      </w:r>
      <w:proofErr w:type="spellStart"/>
      <w:r w:rsidRPr="00542A99">
        <w:t>i.v</w:t>
      </w:r>
      <w:proofErr w:type="spellEnd"/>
      <w:r w:rsidRPr="00542A99">
        <w:t>.</w:t>
      </w:r>
    </w:p>
    <w:p w14:paraId="5C811642" w14:textId="24A63827" w:rsidR="003D3D71" w:rsidRPr="00607250" w:rsidRDefault="78E6BA89" w:rsidP="0070591A">
      <w:pPr>
        <w:pStyle w:val="Opstilling-punkttegn"/>
      </w:pPr>
      <w:r w:rsidRPr="00607250">
        <w:t xml:space="preserve">Intravenøs administration og basal væsketerapi, </w:t>
      </w:r>
      <w:r w:rsidR="008D37E6" w:rsidRPr="00607250">
        <w:t>hvis det er inden for sygeplejerskens normale arbejdsområde på det pågældende kliniske undervisningssted.</w:t>
      </w:r>
    </w:p>
    <w:p w14:paraId="5599A5DD" w14:textId="2BF78CEF" w:rsidR="78E6BA89" w:rsidRPr="00607250" w:rsidRDefault="78E6BA89" w:rsidP="0070591A">
      <w:pPr>
        <w:pStyle w:val="Opstilling-punkttegn"/>
      </w:pPr>
      <w:r w:rsidRPr="00607250">
        <w:t>Risikosituationslægemidler</w:t>
      </w:r>
    </w:p>
    <w:p w14:paraId="58954CBE" w14:textId="431EB705" w:rsidR="00E3612B" w:rsidRPr="00050DC9" w:rsidRDefault="00D62DA3" w:rsidP="0070591A">
      <w:pPr>
        <w:pStyle w:val="Opstilling-punkttegn"/>
      </w:pPr>
      <w:r w:rsidRPr="00607250">
        <w:t>L</w:t>
      </w:r>
      <w:r w:rsidR="78E6BA89" w:rsidRPr="00607250">
        <w:t xml:space="preserve">ægemiddelregning og medicinhåndtering som f.eks. op- og nedtrapning af dosis, </w:t>
      </w:r>
      <w:proofErr w:type="spellStart"/>
      <w:r w:rsidR="78E6BA89" w:rsidRPr="00607250">
        <w:t>p.n</w:t>
      </w:r>
      <w:proofErr w:type="spellEnd"/>
      <w:r w:rsidR="78E6BA89" w:rsidRPr="00607250">
        <w:t xml:space="preserve">. medicin, </w:t>
      </w:r>
      <w:r w:rsidR="78E6BA89" w:rsidRPr="00050DC9">
        <w:t>infusionshastigheder, fortyndinger, dosering efter vægt og/eller legemsoverflade</w:t>
      </w:r>
    </w:p>
    <w:p w14:paraId="2D4D148B" w14:textId="4682880C" w:rsidR="002177AF" w:rsidRPr="00050DC9" w:rsidRDefault="002177AF" w:rsidP="002177AF">
      <w:pPr>
        <w:pStyle w:val="Opstilling-punkttegn"/>
        <w:numPr>
          <w:ilvl w:val="0"/>
          <w:numId w:val="0"/>
        </w:numPr>
        <w:rPr>
          <w:b/>
          <w:bCs/>
        </w:rPr>
      </w:pPr>
    </w:p>
    <w:p w14:paraId="0A910F5F" w14:textId="77777777" w:rsidR="00191DA0" w:rsidRPr="00050DC9" w:rsidRDefault="00191DA0" w:rsidP="00191DA0">
      <w:pPr>
        <w:pStyle w:val="Opstilling-punkttegn"/>
        <w:numPr>
          <w:ilvl w:val="0"/>
          <w:numId w:val="0"/>
        </w:numPr>
        <w:rPr>
          <w:b/>
          <w:bCs/>
        </w:rPr>
      </w:pPr>
      <w:r w:rsidRPr="00050DC9">
        <w:rPr>
          <w:b/>
          <w:bCs/>
        </w:rPr>
        <w:t>Klinikkens læringsfokus og refleksionsemner</w:t>
      </w:r>
    </w:p>
    <w:p w14:paraId="7A076C93" w14:textId="77777777" w:rsidR="00191DA0" w:rsidRPr="00050DC9" w:rsidRDefault="00191DA0" w:rsidP="00191DA0">
      <w:pPr>
        <w:pStyle w:val="Opstilling-punkttegn"/>
        <w:numPr>
          <w:ilvl w:val="0"/>
          <w:numId w:val="0"/>
        </w:numPr>
        <w:spacing w:before="0" w:line="180" w:lineRule="atLeast"/>
      </w:pPr>
      <w:r w:rsidRPr="00050DC9">
        <w:t>På dette semester arbejder du med viden og refleksioner fra tidligere semestre og supplerer med følgende stadig under vejledning af den kliniske underviser/vejleder:</w:t>
      </w:r>
    </w:p>
    <w:p w14:paraId="593F3843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Kendskab til og anvendelse af vejledninger og blandeprocedurer ved iv.-medicinering</w:t>
      </w:r>
    </w:p>
    <w:p w14:paraId="695E3DD4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Forholde dig kritisk til den samlede medicinering og den akutte eller potentielt akutte og kritiske situation</w:t>
      </w:r>
    </w:p>
    <w:p w14:paraId="6DE6A834" w14:textId="0E17C96E" w:rsidR="0023721C" w:rsidRPr="0023721C" w:rsidRDefault="0023721C" w:rsidP="0023721C">
      <w:pPr>
        <w:pStyle w:val="Opstilling-punkttegn"/>
        <w:rPr>
          <w:szCs w:val="20"/>
        </w:rPr>
      </w:pPr>
      <w:r>
        <w:t>Reagere ved evt. anafylaksi og vise kendskab til proceduren</w:t>
      </w:r>
    </w:p>
    <w:p w14:paraId="5F76CB00" w14:textId="64A01F89" w:rsidR="002177AF" w:rsidRPr="00050DC9" w:rsidRDefault="002177AF" w:rsidP="002177AF">
      <w:pPr>
        <w:pStyle w:val="Opstilling-punkttegn"/>
        <w:rPr>
          <w:szCs w:val="20"/>
        </w:rPr>
      </w:pPr>
      <w:r w:rsidRPr="00050DC9">
        <w:t>Viden om og anvendelse af lægemiddelregning</w:t>
      </w:r>
    </w:p>
    <w:p w14:paraId="6B56A8CC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Viden om akut- og palliativmedicin i relation til behandlingsniveau</w:t>
      </w:r>
    </w:p>
    <w:p w14:paraId="7696863A" w14:textId="77777777" w:rsidR="002177AF" w:rsidRPr="00050DC9" w:rsidRDefault="002177AF" w:rsidP="002177AF">
      <w:pPr>
        <w:pStyle w:val="Opstilling-punkttegn"/>
        <w:rPr>
          <w:szCs w:val="20"/>
        </w:rPr>
      </w:pPr>
      <w:r w:rsidRPr="00050DC9">
        <w:t>Viden om og anvendelse af klinikstedets rammedelegationer</w:t>
      </w:r>
    </w:p>
    <w:p w14:paraId="07A86379" w14:textId="77777777" w:rsidR="002177AF" w:rsidRPr="009775EA" w:rsidRDefault="002177AF" w:rsidP="002177AF">
      <w:pPr>
        <w:pStyle w:val="Opstilling-punkttegn"/>
        <w:rPr>
          <w:szCs w:val="20"/>
        </w:rPr>
      </w:pPr>
      <w:r w:rsidRPr="00050DC9">
        <w:t>Inddrage og samarbejd</w:t>
      </w:r>
      <w:r w:rsidRPr="009775EA">
        <w:t>e med patienten/borgeren og eventuelle pårørende omkring medicinadministration</w:t>
      </w:r>
    </w:p>
    <w:p w14:paraId="7EC70AEF" w14:textId="17B317B8" w:rsidR="002177AF" w:rsidRPr="0082790D" w:rsidRDefault="002177AF" w:rsidP="00191DA0">
      <w:pPr>
        <w:pStyle w:val="Opstilling-punkttegn"/>
        <w:rPr>
          <w:szCs w:val="20"/>
        </w:rPr>
      </w:pPr>
      <w:r w:rsidRPr="009775EA">
        <w:t xml:space="preserve">Handle etisk forsvarligt under hensyntagen til den enkelte patient/borger </w:t>
      </w:r>
    </w:p>
    <w:p w14:paraId="3FCCC277" w14:textId="77777777" w:rsidR="002177AF" w:rsidRPr="00607250" w:rsidRDefault="002177AF" w:rsidP="78E6BA89">
      <w:pPr>
        <w:pStyle w:val="Opstilling-punkttegn"/>
        <w:numPr>
          <w:ilvl w:val="0"/>
          <w:numId w:val="0"/>
        </w:numPr>
      </w:pPr>
    </w:p>
    <w:p w14:paraId="1FB3137F" w14:textId="77777777" w:rsidR="00542A99" w:rsidRDefault="00542A99" w:rsidP="00542A99">
      <w:pPr>
        <w:spacing w:line="276" w:lineRule="auto"/>
        <w:rPr>
          <w:color w:val="FA3C3C" w:themeColor="accent1"/>
          <w:szCs w:val="20"/>
        </w:rPr>
      </w:pPr>
    </w:p>
    <w:p w14:paraId="16608689" w14:textId="16B1E500" w:rsidR="00CE034C" w:rsidRPr="00050DC9" w:rsidRDefault="00CE034C" w:rsidP="006E197F">
      <w:pPr>
        <w:spacing w:line="276" w:lineRule="auto"/>
      </w:pPr>
      <w:r w:rsidRPr="00607250">
        <w:rPr>
          <w:b/>
        </w:rPr>
        <w:t>Dokumentationsark</w:t>
      </w:r>
      <w:r w:rsidR="006E197F" w:rsidRPr="00050DC9">
        <w:rPr>
          <w:b/>
        </w:rPr>
        <w:br/>
      </w:r>
      <w:r w:rsidRPr="00050DC9">
        <w:t>Dokumentationsark</w:t>
      </w:r>
      <w:r w:rsidR="006A48EB">
        <w:t>et</w:t>
      </w:r>
      <w:r w:rsidRPr="00050DC9">
        <w:t xml:space="preserve"> på 5. semester indgår i 2. del af Logbog i medicinhåndtering. Arbejdet med dokumentationsark er </w:t>
      </w:r>
      <w:r w:rsidR="005E2D2B" w:rsidRPr="00050DC9">
        <w:t xml:space="preserve">et </w:t>
      </w:r>
      <w:r w:rsidRPr="00050DC9">
        <w:t>forudsætning</w:t>
      </w:r>
      <w:r w:rsidR="005E2D2B" w:rsidRPr="00050DC9">
        <w:t>skrav</w:t>
      </w:r>
      <w:r w:rsidRPr="00050DC9">
        <w:t xml:space="preserve"> for at gå til prøve på </w:t>
      </w:r>
      <w:r w:rsidR="005E2D2B" w:rsidRPr="00050DC9">
        <w:t>7</w:t>
      </w:r>
      <w:r w:rsidRPr="00050DC9">
        <w:t xml:space="preserve">. semester. </w:t>
      </w:r>
      <w:r w:rsidRPr="00050DC9">
        <w:rPr>
          <w:rFonts w:cstheme="minorHAnsi"/>
          <w:szCs w:val="20"/>
        </w:rPr>
        <w:t>På 5.</w:t>
      </w:r>
      <w:r w:rsidR="00F97AD8" w:rsidRPr="00050DC9">
        <w:rPr>
          <w:rFonts w:cstheme="minorHAnsi"/>
          <w:szCs w:val="20"/>
        </w:rPr>
        <w:t xml:space="preserve"> </w:t>
      </w:r>
      <w:r w:rsidRPr="00050DC9">
        <w:rPr>
          <w:rFonts w:cstheme="minorHAnsi"/>
          <w:szCs w:val="20"/>
        </w:rPr>
        <w:t xml:space="preserve">semester skal du arbejde med 1 dokumentationsark: </w:t>
      </w:r>
    </w:p>
    <w:p w14:paraId="11EB7332" w14:textId="57FAD182" w:rsidR="00CE034C" w:rsidRDefault="00713317" w:rsidP="00C174C1">
      <w:pPr>
        <w:pStyle w:val="Opstilling-punkttegn"/>
        <w:rPr>
          <w:rFonts w:cstheme="minorHAnsi"/>
          <w:szCs w:val="20"/>
        </w:rPr>
      </w:pPr>
      <w:r w:rsidRPr="00607250">
        <w:t>Du udvælger i samarbejde med den kliniske underviser/vejleder et patient</w:t>
      </w:r>
      <w:r w:rsidR="00F97AD8" w:rsidRPr="00607250">
        <w:t>-</w:t>
      </w:r>
      <w:r w:rsidRPr="00607250">
        <w:t xml:space="preserve">/borgerforløb, hvor du </w:t>
      </w:r>
      <w:r w:rsidR="00CE034C" w:rsidRPr="00607250">
        <w:t xml:space="preserve">dispenserer og administrer medicin samt </w:t>
      </w:r>
      <w:r w:rsidRPr="00607250">
        <w:t>observerer</w:t>
      </w:r>
      <w:r w:rsidRPr="00607250">
        <w:rPr>
          <w:rFonts w:cstheme="minorHAnsi"/>
          <w:szCs w:val="20"/>
        </w:rPr>
        <w:t xml:space="preserve"> </w:t>
      </w:r>
      <w:r w:rsidR="00102043" w:rsidRPr="00607250">
        <w:rPr>
          <w:rFonts w:cstheme="minorHAnsi"/>
          <w:szCs w:val="20"/>
        </w:rPr>
        <w:t>patient/borger</w:t>
      </w:r>
    </w:p>
    <w:p w14:paraId="702CB806" w14:textId="77777777" w:rsidR="00F91D07" w:rsidRDefault="00F91D07" w:rsidP="00F91D07">
      <w:pPr>
        <w:pStyle w:val="Opstilling-punkttegn"/>
        <w:numPr>
          <w:ilvl w:val="0"/>
          <w:numId w:val="0"/>
        </w:numPr>
        <w:ind w:left="221" w:hanging="221"/>
        <w:rPr>
          <w:rFonts w:cstheme="minorHAnsi"/>
          <w:szCs w:val="20"/>
        </w:rPr>
      </w:pPr>
    </w:p>
    <w:p w14:paraId="77C1F4E9" w14:textId="77777777" w:rsidR="00F91D07" w:rsidRPr="00BD0136" w:rsidRDefault="00F91D07" w:rsidP="00F91D07">
      <w:pPr>
        <w:rPr>
          <w:szCs w:val="20"/>
        </w:rPr>
      </w:pPr>
      <w:r w:rsidRPr="00BD0136">
        <w:rPr>
          <w:szCs w:val="20"/>
        </w:rPr>
        <w:t>Du reflekterer individuelt eller i gruppe sammen med din kliniske underviser/vejleder. Derefter skriver du dine refleksioner i dokumentationsarket og beskriver, hvordan du kan bruge dem fremadrettet.</w:t>
      </w:r>
    </w:p>
    <w:p w14:paraId="355F88F0" w14:textId="77777777" w:rsidR="002C52EF" w:rsidRPr="00607250" w:rsidRDefault="002C52EF" w:rsidP="002C52EF">
      <w:pPr>
        <w:pStyle w:val="Opstilling-punkttegn"/>
        <w:numPr>
          <w:ilvl w:val="0"/>
          <w:numId w:val="0"/>
        </w:numPr>
      </w:pPr>
    </w:p>
    <w:p w14:paraId="49D98316" w14:textId="77777777" w:rsidR="002C52EF" w:rsidRPr="00607250" w:rsidRDefault="002C52EF" w:rsidP="002C52EF">
      <w:pPr>
        <w:pStyle w:val="Opstilling-punkttegn"/>
        <w:numPr>
          <w:ilvl w:val="0"/>
          <w:numId w:val="0"/>
        </w:numPr>
        <w:spacing w:before="0"/>
      </w:pPr>
      <w:r w:rsidRPr="00607250">
        <w:t xml:space="preserve">I dokumentationsarket for 5. semester finder du flere oplysninger om indholdet. </w:t>
      </w:r>
    </w:p>
    <w:p w14:paraId="108F5AB9" w14:textId="77777777" w:rsidR="002C52EF" w:rsidRPr="00607250" w:rsidRDefault="002C52EF" w:rsidP="002C52EF">
      <w:pPr>
        <w:pStyle w:val="Opstilling-punkttegn"/>
        <w:numPr>
          <w:ilvl w:val="0"/>
          <w:numId w:val="0"/>
        </w:numPr>
        <w:spacing w:before="0"/>
      </w:pPr>
    </w:p>
    <w:p w14:paraId="6AA324A9" w14:textId="77777777" w:rsidR="00297CC3" w:rsidRPr="00607250" w:rsidRDefault="00297CC3" w:rsidP="78E6BA89">
      <w:pPr>
        <w:pStyle w:val="Brdtekstifax"/>
        <w:framePr w:hSpace="0" w:wrap="auto" w:vAnchor="margin" w:yAlign="inline"/>
        <w:spacing w:line="276" w:lineRule="auto"/>
        <w:rPr>
          <w:rFonts w:ascii="Georgia" w:eastAsia="Georgia" w:hAnsi="Georgia" w:cs="Georgia"/>
          <w:b/>
          <w:bCs/>
          <w:sz w:val="22"/>
          <w:szCs w:val="22"/>
        </w:rPr>
      </w:pPr>
    </w:p>
    <w:p w14:paraId="3DF5516C" w14:textId="2830D27E" w:rsidR="00713317" w:rsidRPr="00607250" w:rsidRDefault="00713317" w:rsidP="315D0A4C">
      <w:pPr>
        <w:spacing w:line="276" w:lineRule="auto"/>
        <w:rPr>
          <w:rFonts w:asciiTheme="minorHAnsi" w:hAnsiTheme="minorHAnsi"/>
          <w:b/>
          <w:bCs/>
          <w:sz w:val="22"/>
        </w:rPr>
      </w:pPr>
    </w:p>
    <w:p w14:paraId="16FBC60D" w14:textId="32D38CB3" w:rsidR="00713317" w:rsidRPr="00607250" w:rsidRDefault="00713317" w:rsidP="78E6BA89">
      <w:pPr>
        <w:pStyle w:val="Brdtekstifax"/>
        <w:framePr w:hSpace="0" w:wrap="auto" w:vAnchor="margin" w:yAlign="inline"/>
        <w:spacing w:line="276" w:lineRule="auto"/>
        <w:rPr>
          <w:rFonts w:ascii="Georgia" w:eastAsia="Georgia" w:hAnsi="Georgia" w:cs="Georgia"/>
          <w:b/>
          <w:bCs/>
          <w:sz w:val="22"/>
          <w:szCs w:val="22"/>
        </w:rPr>
      </w:pPr>
    </w:p>
    <w:p w14:paraId="007DCDA8" w14:textId="77777777" w:rsidR="000209DA" w:rsidRPr="00607250" w:rsidRDefault="000209DA">
      <w:pPr>
        <w:tabs>
          <w:tab w:val="clear" w:pos="221"/>
        </w:tabs>
        <w:spacing w:after="200" w:line="276" w:lineRule="auto"/>
        <w:rPr>
          <w:rFonts w:eastAsia="Times New Roman"/>
        </w:rPr>
      </w:pPr>
      <w:r w:rsidRPr="00607250">
        <w:rPr>
          <w:rFonts w:eastAsia="Times New Roman"/>
        </w:rPr>
        <w:br w:type="page"/>
      </w:r>
    </w:p>
    <w:p w14:paraId="72939E27" w14:textId="73C7E572" w:rsidR="000209DA" w:rsidRPr="00751AAB" w:rsidRDefault="000209DA" w:rsidP="002C52EF">
      <w:pPr>
        <w:rPr>
          <w:b/>
          <w:szCs w:val="20"/>
        </w:rPr>
      </w:pPr>
      <w:r w:rsidRPr="00751AAB">
        <w:rPr>
          <w:b/>
          <w:szCs w:val="20"/>
        </w:rPr>
        <w:t xml:space="preserve">Dokumentationsark </w:t>
      </w:r>
      <w:r w:rsidR="00F537D4" w:rsidRPr="00751AAB">
        <w:rPr>
          <w:b/>
          <w:szCs w:val="20"/>
        </w:rPr>
        <w:t xml:space="preserve">– </w:t>
      </w:r>
      <w:r w:rsidRPr="00751AAB">
        <w:rPr>
          <w:b/>
          <w:szCs w:val="20"/>
        </w:rPr>
        <w:t>5. semester</w:t>
      </w:r>
    </w:p>
    <w:p w14:paraId="3025CF3D" w14:textId="07DF4DD0" w:rsidR="00F537D4" w:rsidRPr="00751AAB" w:rsidRDefault="00F537D4" w:rsidP="002C52EF">
      <w:pPr>
        <w:rPr>
          <w:rFonts w:cstheme="minorHAnsi"/>
          <w:b/>
          <w:szCs w:val="20"/>
        </w:rPr>
      </w:pPr>
      <w:r w:rsidRPr="00751AAB">
        <w:rPr>
          <w:rFonts w:cstheme="minorHAnsi"/>
          <w:b/>
          <w:szCs w:val="20"/>
        </w:rPr>
        <w:t>Tema: Sygepleje i akutte og kritiske pleje- og behandlingsforløb i samspil med patienter, borgere og pårørende</w:t>
      </w:r>
    </w:p>
    <w:p w14:paraId="78E3D768" w14:textId="7FAF083B" w:rsidR="00F537D4" w:rsidRPr="00607250" w:rsidRDefault="00F537D4" w:rsidP="00F537D4"/>
    <w:tbl>
      <w:tblPr>
        <w:tblStyle w:val="Tabel-Gitter"/>
        <w:tblpPr w:leftFromText="141" w:rightFromText="141" w:vertAnchor="text" w:horzAnchor="margin" w:tblpY="39"/>
        <w:tblW w:w="9923" w:type="dxa"/>
        <w:tblLook w:val="04A0" w:firstRow="1" w:lastRow="0" w:firstColumn="1" w:lastColumn="0" w:noHBand="0" w:noVBand="1"/>
      </w:tblPr>
      <w:tblGrid>
        <w:gridCol w:w="4248"/>
        <w:gridCol w:w="5675"/>
      </w:tblGrid>
      <w:tr w:rsidR="00607250" w:rsidRPr="00607250" w14:paraId="7C6F153C" w14:textId="77777777" w:rsidTr="315D0A4C">
        <w:tc>
          <w:tcPr>
            <w:tcW w:w="9923" w:type="dxa"/>
            <w:gridSpan w:val="2"/>
            <w:shd w:val="clear" w:color="auto" w:fill="FFFFFF" w:themeFill="background2"/>
          </w:tcPr>
          <w:p w14:paraId="2AEA5FEF" w14:textId="5031707E" w:rsidR="00F22DA3" w:rsidRPr="00607250" w:rsidRDefault="00F22DA3" w:rsidP="00436236">
            <w:pPr>
              <w:rPr>
                <w:b/>
              </w:rPr>
            </w:pPr>
            <w:r w:rsidRPr="00607250">
              <w:rPr>
                <w:b/>
              </w:rPr>
              <w:t xml:space="preserve">Navn                                                                </w:t>
            </w:r>
            <w:r w:rsidR="00436236" w:rsidRPr="00607250">
              <w:rPr>
                <w:b/>
              </w:rPr>
              <w:t>S</w:t>
            </w:r>
            <w:r w:rsidRPr="00607250">
              <w:rPr>
                <w:b/>
              </w:rPr>
              <w:t xml:space="preserve">tudienummer                                                     </w:t>
            </w:r>
            <w:r w:rsidR="00436236" w:rsidRPr="00607250">
              <w:rPr>
                <w:b/>
              </w:rPr>
              <w:t>D</w:t>
            </w:r>
            <w:r w:rsidRPr="00607250">
              <w:rPr>
                <w:b/>
              </w:rPr>
              <w:t>ato</w:t>
            </w:r>
          </w:p>
        </w:tc>
      </w:tr>
      <w:tr w:rsidR="00607250" w:rsidRPr="00607250" w14:paraId="7BE5BA31" w14:textId="77777777" w:rsidTr="315D0A4C">
        <w:tc>
          <w:tcPr>
            <w:tcW w:w="9923" w:type="dxa"/>
            <w:gridSpan w:val="2"/>
            <w:shd w:val="clear" w:color="auto" w:fill="CCECFF"/>
          </w:tcPr>
          <w:p w14:paraId="21FF2B2E" w14:textId="1DEE43BE" w:rsidR="00BD1620" w:rsidRPr="00607250" w:rsidRDefault="390F5C01" w:rsidP="006A48EB">
            <w:pPr>
              <w:spacing w:line="240" w:lineRule="auto"/>
              <w:rPr>
                <w:rFonts w:cstheme="minorHAnsi"/>
                <w:szCs w:val="20"/>
              </w:rPr>
            </w:pPr>
            <w:r w:rsidRPr="00607250">
              <w:t>Med udgangspunkt i et patient-/borgerforløb analyser</w:t>
            </w:r>
            <w:r w:rsidR="007B624D" w:rsidRPr="00607250">
              <w:t>er</w:t>
            </w:r>
            <w:r w:rsidRPr="00607250">
              <w:t xml:space="preserve"> og reflekterer du over medicinhåndtering. </w:t>
            </w:r>
            <w:r w:rsidR="00733B6D" w:rsidRPr="00D76F6C">
              <w:rPr>
                <w:color w:val="FF0000"/>
                <w:szCs w:val="20"/>
              </w:rPr>
              <w:t xml:space="preserve"> </w:t>
            </w:r>
            <w:r w:rsidR="00733B6D" w:rsidRPr="00542A99">
              <w:rPr>
                <w:szCs w:val="20"/>
              </w:rPr>
              <w:t>Det danner grundlag for refleksionssamtalen med din kliniske underviser/vejleder.</w:t>
            </w:r>
            <w:r w:rsidR="00733B6D" w:rsidRPr="00542A99">
              <w:rPr>
                <w:sz w:val="18"/>
                <w:szCs w:val="20"/>
              </w:rPr>
              <w:t xml:space="preserve"> </w:t>
            </w:r>
            <w:r w:rsidR="00733B6D" w:rsidRPr="00542A99">
              <w:rPr>
                <w:sz w:val="18"/>
                <w:szCs w:val="20"/>
              </w:rPr>
              <w:br/>
            </w:r>
            <w:r w:rsidR="00BD1620" w:rsidRPr="00607250">
              <w:rPr>
                <w:rFonts w:cstheme="minorHAnsi"/>
                <w:szCs w:val="20"/>
              </w:rPr>
              <w:t xml:space="preserve">Det skriftlige omfang er </w:t>
            </w:r>
            <w:r w:rsidR="00BD1620" w:rsidRPr="003870A6">
              <w:rPr>
                <w:rFonts w:cstheme="minorHAnsi"/>
                <w:szCs w:val="20"/>
              </w:rPr>
              <w:t xml:space="preserve">max </w:t>
            </w:r>
            <w:r w:rsidR="00F45FF9" w:rsidRPr="003870A6">
              <w:rPr>
                <w:rFonts w:cstheme="minorHAnsi"/>
                <w:szCs w:val="20"/>
              </w:rPr>
              <w:t>4800</w:t>
            </w:r>
            <w:r w:rsidR="00BD1620" w:rsidRPr="003870A6">
              <w:rPr>
                <w:rFonts w:cstheme="minorHAnsi"/>
                <w:szCs w:val="20"/>
              </w:rPr>
              <w:t xml:space="preserve"> </w:t>
            </w:r>
            <w:r w:rsidR="00832C9C" w:rsidRPr="003870A6">
              <w:t>tegn</w:t>
            </w:r>
            <w:r w:rsidR="00832C9C" w:rsidRPr="00607250">
              <w:t xml:space="preserve"> inkl. </w:t>
            </w:r>
            <w:r w:rsidR="0079059C" w:rsidRPr="00607250">
              <w:t>m</w:t>
            </w:r>
            <w:r w:rsidR="00832C9C" w:rsidRPr="00607250">
              <w:t>ellemrum</w:t>
            </w:r>
            <w:r w:rsidR="0079059C" w:rsidRPr="00607250">
              <w:t xml:space="preserve">. </w:t>
            </w:r>
          </w:p>
          <w:p w14:paraId="07F5CDD3" w14:textId="71E71881" w:rsidR="000B644F" w:rsidRPr="00607250" w:rsidRDefault="000B644F" w:rsidP="006A48EB">
            <w:pPr>
              <w:spacing w:line="240" w:lineRule="auto"/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>Du skal udarbejde og uploade 1 dokumentationsark på 5. semester.</w:t>
            </w:r>
          </w:p>
        </w:tc>
      </w:tr>
      <w:tr w:rsidR="00607250" w:rsidRPr="00607250" w14:paraId="34B5AF06" w14:textId="77777777" w:rsidTr="315D0A4C">
        <w:tc>
          <w:tcPr>
            <w:tcW w:w="4248" w:type="dxa"/>
            <w:shd w:val="clear" w:color="auto" w:fill="CCECFF"/>
          </w:tcPr>
          <w:p w14:paraId="6FAAEAEF" w14:textId="28074F9C" w:rsidR="00246E60" w:rsidRPr="00542A99" w:rsidRDefault="00246E60" w:rsidP="006A48EB">
            <w:pPr>
              <w:spacing w:line="240" w:lineRule="auto"/>
              <w:rPr>
                <w:b/>
              </w:rPr>
            </w:pPr>
            <w:r w:rsidRPr="00607250">
              <w:rPr>
                <w:b/>
              </w:rPr>
              <w:t>Beskrivelse af en patient-/borger</w:t>
            </w:r>
            <w:r w:rsidR="00B51403" w:rsidRPr="00607250">
              <w:rPr>
                <w:b/>
              </w:rPr>
              <w:t>-</w:t>
            </w:r>
            <w:r w:rsidR="00B51403" w:rsidRPr="00607250">
              <w:rPr>
                <w:b/>
              </w:rPr>
              <w:br/>
            </w:r>
            <w:r w:rsidRPr="00607250">
              <w:rPr>
                <w:b/>
              </w:rPr>
              <w:t xml:space="preserve">situation </w:t>
            </w:r>
            <w:r w:rsidRPr="00607250">
              <w:rPr>
                <w:rFonts w:cstheme="minorHAnsi"/>
                <w:b/>
                <w:szCs w:val="20"/>
              </w:rPr>
              <w:t>med fokus på akut</w:t>
            </w:r>
            <w:r w:rsidR="009B2116">
              <w:rPr>
                <w:rFonts w:cstheme="minorHAnsi"/>
                <w:b/>
                <w:szCs w:val="20"/>
              </w:rPr>
              <w:t xml:space="preserve"> </w:t>
            </w:r>
            <w:r w:rsidR="009B2116" w:rsidRPr="00542A99">
              <w:rPr>
                <w:rFonts w:cstheme="minorHAnsi"/>
                <w:b/>
                <w:szCs w:val="20"/>
              </w:rPr>
              <w:t>og potentielt akut</w:t>
            </w:r>
            <w:r w:rsidRPr="00542A99">
              <w:rPr>
                <w:rFonts w:cstheme="minorHAnsi"/>
                <w:b/>
                <w:szCs w:val="20"/>
              </w:rPr>
              <w:t xml:space="preserve"> og kritisk sygdom</w:t>
            </w:r>
          </w:p>
          <w:p w14:paraId="6E4B4A3E" w14:textId="5660232F" w:rsidR="00F22DA3" w:rsidRPr="00607250" w:rsidRDefault="00246E60" w:rsidP="006A48EB">
            <w:pPr>
              <w:spacing w:line="240" w:lineRule="auto"/>
              <w:rPr>
                <w:rFonts w:cstheme="minorHAnsi"/>
                <w:i/>
                <w:szCs w:val="20"/>
              </w:rPr>
            </w:pPr>
            <w:r w:rsidRPr="00607250">
              <w:rPr>
                <w:rFonts w:cstheme="minorHAnsi"/>
                <w:szCs w:val="20"/>
              </w:rPr>
              <w:t>Kort præsentation af patient/borger og det aktuelle sygdomsforløb</w:t>
            </w:r>
            <w:r w:rsidR="00F4261D" w:rsidRPr="00607250">
              <w:t xml:space="preserve"> med inddragelse af patientens/borgerens perspektiv</w:t>
            </w:r>
            <w:r w:rsidRPr="00607250">
              <w:rPr>
                <w:rFonts w:cstheme="minorHAnsi"/>
                <w:szCs w:val="20"/>
              </w:rPr>
              <w:t>.</w:t>
            </w:r>
          </w:p>
        </w:tc>
        <w:tc>
          <w:tcPr>
            <w:tcW w:w="5675" w:type="dxa"/>
          </w:tcPr>
          <w:p w14:paraId="620E9859" w14:textId="5A444ECA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64F771FC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03DCC0B8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46DA0319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561C6439" w14:textId="77777777" w:rsidTr="315D0A4C">
        <w:trPr>
          <w:trHeight w:val="2307"/>
        </w:trPr>
        <w:tc>
          <w:tcPr>
            <w:tcW w:w="4248" w:type="dxa"/>
            <w:shd w:val="clear" w:color="auto" w:fill="CCECFF"/>
          </w:tcPr>
          <w:p w14:paraId="6E7EF530" w14:textId="77777777" w:rsidR="009D2688" w:rsidRPr="00607250" w:rsidRDefault="009D2688" w:rsidP="006A48EB">
            <w:pPr>
              <w:spacing w:line="240" w:lineRule="auto"/>
              <w:rPr>
                <w:rFonts w:cstheme="minorHAnsi"/>
                <w:b/>
                <w:szCs w:val="20"/>
              </w:rPr>
            </w:pPr>
            <w:r w:rsidRPr="00607250">
              <w:rPr>
                <w:rFonts w:cstheme="minorHAnsi"/>
                <w:b/>
                <w:szCs w:val="20"/>
              </w:rPr>
              <w:t>Patient/borgers aktuelle medicin</w:t>
            </w:r>
          </w:p>
          <w:p w14:paraId="6C705408" w14:textId="77777777" w:rsidR="00DB1015" w:rsidRPr="00607250" w:rsidRDefault="00DB1015" w:rsidP="006A48EB">
            <w:pPr>
              <w:spacing w:line="240" w:lineRule="auto"/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 xml:space="preserve">Du dispenserer og administrerer medicin hos en patient/borger, samt observerer patient/borger i relation til medicinhåndtering. </w:t>
            </w:r>
          </w:p>
          <w:p w14:paraId="227748BD" w14:textId="77777777" w:rsidR="00DE4B20" w:rsidRPr="00607250" w:rsidRDefault="00DE4B20" w:rsidP="006A48EB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</w:p>
          <w:p w14:paraId="05647657" w14:textId="15B9BD3E" w:rsidR="00F22DA3" w:rsidRPr="00607250" w:rsidRDefault="00E94A22" w:rsidP="006A48EB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 xml:space="preserve">Ud fra patientens/borgerens samlede medicinliste </w:t>
            </w:r>
            <w:r w:rsidR="0091420D" w:rsidRPr="00607250">
              <w:rPr>
                <w:rFonts w:cstheme="minorHAnsi"/>
                <w:szCs w:val="20"/>
              </w:rPr>
              <w:t xml:space="preserve">(vedlæg som bilag) </w:t>
            </w:r>
            <w:r w:rsidRPr="00477064">
              <w:rPr>
                <w:rFonts w:cstheme="minorHAnsi"/>
                <w:b/>
                <w:bCs/>
                <w:szCs w:val="20"/>
              </w:rPr>
              <w:t>argumenterer</w:t>
            </w:r>
            <w:r w:rsidRPr="00607250">
              <w:rPr>
                <w:rFonts w:cstheme="minorHAnsi"/>
                <w:szCs w:val="20"/>
              </w:rPr>
              <w:t xml:space="preserve"> du for udvælgelsen af de præparater, der relaterer sig til akut og</w:t>
            </w:r>
            <w:r w:rsidR="009B2116">
              <w:rPr>
                <w:rFonts w:cstheme="minorHAnsi"/>
                <w:szCs w:val="20"/>
              </w:rPr>
              <w:t xml:space="preserve"> </w:t>
            </w:r>
            <w:r w:rsidR="009B2116" w:rsidRPr="00542A99">
              <w:rPr>
                <w:rFonts w:cstheme="minorHAnsi"/>
                <w:szCs w:val="20"/>
              </w:rPr>
              <w:t>potentiel akut og</w:t>
            </w:r>
            <w:r w:rsidRPr="00542A99">
              <w:rPr>
                <w:rFonts w:cstheme="minorHAnsi"/>
                <w:szCs w:val="20"/>
              </w:rPr>
              <w:t xml:space="preserve"> </w:t>
            </w:r>
            <w:r w:rsidRPr="00607250">
              <w:rPr>
                <w:rFonts w:cstheme="minorHAnsi"/>
                <w:szCs w:val="20"/>
              </w:rPr>
              <w:t xml:space="preserve">kritisk sygdom. </w:t>
            </w:r>
            <w:r w:rsidR="00DE4B20" w:rsidRPr="00607250">
              <w:rPr>
                <w:rFonts w:cstheme="minorHAnsi"/>
                <w:szCs w:val="20"/>
              </w:rPr>
              <w:br/>
            </w:r>
            <w:r w:rsidRPr="00607250">
              <w:rPr>
                <w:rFonts w:cstheme="minorHAnsi"/>
                <w:szCs w:val="20"/>
              </w:rPr>
              <w:t xml:space="preserve">Du </w:t>
            </w:r>
            <w:r w:rsidRPr="00477064">
              <w:rPr>
                <w:rFonts w:cstheme="minorHAnsi"/>
                <w:b/>
                <w:bCs/>
                <w:szCs w:val="20"/>
              </w:rPr>
              <w:t>analyserer</w:t>
            </w:r>
            <w:r w:rsidRPr="00607250">
              <w:rPr>
                <w:rFonts w:cstheme="minorHAnsi"/>
                <w:szCs w:val="20"/>
              </w:rPr>
              <w:t xml:space="preserve"> de udvalgte præparater</w:t>
            </w:r>
            <w:r w:rsidR="00DE4B20" w:rsidRPr="00607250">
              <w:rPr>
                <w:rFonts w:cstheme="minorHAnsi"/>
                <w:szCs w:val="20"/>
              </w:rPr>
              <w:t>s</w:t>
            </w:r>
            <w:r w:rsidRPr="00607250">
              <w:rPr>
                <w:rFonts w:cstheme="minorHAnsi"/>
                <w:szCs w:val="20"/>
              </w:rPr>
              <w:t xml:space="preserve"> indikation, virkning, bivirkning og evt. kontraindikationer og </w:t>
            </w:r>
            <w:proofErr w:type="spellStart"/>
            <w:r w:rsidRPr="00607250">
              <w:rPr>
                <w:rFonts w:cstheme="minorHAnsi"/>
                <w:szCs w:val="20"/>
              </w:rPr>
              <w:t>cave</w:t>
            </w:r>
            <w:proofErr w:type="spellEnd"/>
            <w:r w:rsidR="008558B0" w:rsidRPr="00607250">
              <w:rPr>
                <w:rFonts w:cstheme="minorHAnsi"/>
                <w:szCs w:val="20"/>
              </w:rPr>
              <w:t xml:space="preserve"> </w:t>
            </w:r>
            <w:r w:rsidR="006A4C80" w:rsidRPr="00607250">
              <w:rPr>
                <w:rFonts w:cstheme="minorHAnsi"/>
                <w:szCs w:val="20"/>
              </w:rPr>
              <w:t>set i sammenhæng med p</w:t>
            </w:r>
            <w:r w:rsidR="001702B9" w:rsidRPr="00607250">
              <w:rPr>
                <w:rFonts w:cstheme="minorHAnsi"/>
                <w:szCs w:val="20"/>
              </w:rPr>
              <w:t>atientens/borgerens</w:t>
            </w:r>
            <w:r w:rsidR="00BC544C" w:rsidRPr="00607250">
              <w:rPr>
                <w:rFonts w:cstheme="minorHAnsi"/>
                <w:szCs w:val="20"/>
              </w:rPr>
              <w:t xml:space="preserve"> samlede medicin</w:t>
            </w:r>
            <w:r w:rsidR="00245327" w:rsidRPr="00607250">
              <w:rPr>
                <w:rFonts w:cstheme="minorHAnsi"/>
                <w:szCs w:val="20"/>
              </w:rPr>
              <w:t xml:space="preserve"> og aktuelle situation</w:t>
            </w:r>
            <w:r w:rsidR="00BC544C" w:rsidRPr="00607250">
              <w:rPr>
                <w:rFonts w:cstheme="minorHAnsi"/>
                <w:szCs w:val="20"/>
              </w:rPr>
              <w:t>.</w:t>
            </w:r>
          </w:p>
          <w:p w14:paraId="305DFF9D" w14:textId="6857A511" w:rsidR="0027784D" w:rsidRPr="00607250" w:rsidRDefault="0027784D" w:rsidP="006A48EB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</w:p>
        </w:tc>
        <w:tc>
          <w:tcPr>
            <w:tcW w:w="5675" w:type="dxa"/>
          </w:tcPr>
          <w:p w14:paraId="2123F471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7B6554AF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796EC245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291FC548" w14:textId="425F55B0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5E671887" w14:textId="3424D9D8" w:rsidR="00746584" w:rsidRPr="00607250" w:rsidRDefault="00746584" w:rsidP="00AA25BB">
            <w:pPr>
              <w:rPr>
                <w:rFonts w:cstheme="minorHAnsi"/>
                <w:szCs w:val="20"/>
              </w:rPr>
            </w:pPr>
          </w:p>
          <w:p w14:paraId="2F7100CA" w14:textId="77777777" w:rsidR="00987C61" w:rsidRPr="00607250" w:rsidRDefault="00987C61" w:rsidP="00AA25BB">
            <w:pPr>
              <w:rPr>
                <w:rFonts w:cstheme="minorHAnsi"/>
                <w:szCs w:val="20"/>
              </w:rPr>
            </w:pPr>
          </w:p>
          <w:p w14:paraId="42E02A81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2CCB7E6A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15BD8366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2266A032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4AA333D2" w14:textId="77777777" w:rsidTr="315D0A4C">
        <w:trPr>
          <w:trHeight w:val="2271"/>
        </w:trPr>
        <w:tc>
          <w:tcPr>
            <w:tcW w:w="4248" w:type="dxa"/>
            <w:shd w:val="clear" w:color="auto" w:fill="CCECFF"/>
          </w:tcPr>
          <w:p w14:paraId="41C6B0A1" w14:textId="3BD3619B" w:rsidR="00143EDB" w:rsidRPr="00050DC9" w:rsidRDefault="00143EDB" w:rsidP="006A48EB">
            <w:pPr>
              <w:spacing w:line="240" w:lineRule="auto"/>
              <w:contextualSpacing/>
              <w:rPr>
                <w:rFonts w:cstheme="minorHAnsi"/>
                <w:b/>
                <w:szCs w:val="20"/>
              </w:rPr>
            </w:pPr>
            <w:r w:rsidRPr="00050DC9">
              <w:rPr>
                <w:rFonts w:cstheme="minorHAnsi"/>
                <w:b/>
                <w:szCs w:val="20"/>
              </w:rPr>
              <w:t>Refleksion over medicinhåndtering i det udvalgte patient</w:t>
            </w:r>
            <w:r w:rsidR="00B51403" w:rsidRPr="00050DC9">
              <w:rPr>
                <w:rFonts w:cstheme="minorHAnsi"/>
                <w:b/>
                <w:szCs w:val="20"/>
              </w:rPr>
              <w:t>-</w:t>
            </w:r>
            <w:r w:rsidRPr="00050DC9">
              <w:rPr>
                <w:rFonts w:cstheme="minorHAnsi"/>
                <w:b/>
                <w:szCs w:val="20"/>
              </w:rPr>
              <w:t>/borgerforløb</w:t>
            </w:r>
          </w:p>
          <w:p w14:paraId="7E72DDD0" w14:textId="6F8EFBA2" w:rsidR="00143EDB" w:rsidRPr="00050DC9" w:rsidRDefault="00731997" w:rsidP="006A48EB">
            <w:pPr>
              <w:pStyle w:val="Opstilling-punkttegn"/>
              <w:numPr>
                <w:ilvl w:val="0"/>
                <w:numId w:val="0"/>
              </w:numPr>
              <w:spacing w:line="240" w:lineRule="auto"/>
              <w:rPr>
                <w:rFonts w:cstheme="minorHAnsi"/>
                <w:szCs w:val="20"/>
              </w:rPr>
            </w:pPr>
            <w:r w:rsidRPr="00050DC9">
              <w:rPr>
                <w:rFonts w:cstheme="minorHAnsi"/>
                <w:szCs w:val="20"/>
              </w:rPr>
              <w:t xml:space="preserve">Du reflekterer over klinisk beslutningstagen og </w:t>
            </w:r>
            <w:r w:rsidR="008058FF" w:rsidRPr="00050DC9">
              <w:rPr>
                <w:rFonts w:cstheme="minorHAnsi"/>
                <w:szCs w:val="20"/>
              </w:rPr>
              <w:t xml:space="preserve">klinisk </w:t>
            </w:r>
            <w:r w:rsidRPr="00050DC9">
              <w:rPr>
                <w:rFonts w:cstheme="minorHAnsi"/>
                <w:szCs w:val="20"/>
              </w:rPr>
              <w:t xml:space="preserve">lederskab i relation til medicinhåndtering. </w:t>
            </w:r>
            <w:r w:rsidRPr="0078389C">
              <w:rPr>
                <w:rFonts w:cstheme="minorHAnsi"/>
                <w:b/>
                <w:bCs/>
                <w:szCs w:val="20"/>
              </w:rPr>
              <w:t>Udvælg</w:t>
            </w:r>
            <w:r w:rsidRPr="00050DC9">
              <w:rPr>
                <w:rFonts w:cstheme="minorHAnsi"/>
                <w:szCs w:val="20"/>
              </w:rPr>
              <w:t xml:space="preserve"> de punkter der er </w:t>
            </w:r>
            <w:r w:rsidRPr="0078389C">
              <w:rPr>
                <w:rFonts w:cstheme="minorHAnsi"/>
                <w:b/>
                <w:bCs/>
                <w:szCs w:val="20"/>
              </w:rPr>
              <w:t>relevant</w:t>
            </w:r>
            <w:r w:rsidRPr="00050DC9">
              <w:rPr>
                <w:rFonts w:cstheme="minorHAnsi"/>
                <w:szCs w:val="20"/>
              </w:rPr>
              <w:t xml:space="preserve"> i patient-/borgerforløbet</w:t>
            </w:r>
            <w:r w:rsidR="00143EDB" w:rsidRPr="00050DC9">
              <w:rPr>
                <w:rFonts w:cstheme="minorHAnsi"/>
                <w:szCs w:val="20"/>
              </w:rPr>
              <w:t>:</w:t>
            </w:r>
          </w:p>
          <w:p w14:paraId="249C951A" w14:textId="676E9A2E" w:rsidR="00F22DA3" w:rsidRPr="00215BDC" w:rsidRDefault="00731997" w:rsidP="006A48EB">
            <w:pPr>
              <w:pStyle w:val="Opstilling-punkttegn"/>
              <w:spacing w:line="240" w:lineRule="auto"/>
            </w:pPr>
            <w:r w:rsidRPr="00050DC9">
              <w:t xml:space="preserve">Akut- og/eller palliativ medicin i relation </w:t>
            </w:r>
            <w:r w:rsidRPr="00215BDC">
              <w:t>til behandlingsniveau</w:t>
            </w:r>
            <w:r w:rsidR="00143EDB" w:rsidRPr="00215BDC">
              <w:t xml:space="preserve"> </w:t>
            </w:r>
          </w:p>
          <w:p w14:paraId="60B458D0" w14:textId="72FE7A68" w:rsidR="00582419" w:rsidRPr="00215BDC" w:rsidRDefault="00CC367D" w:rsidP="006A48EB">
            <w:pPr>
              <w:pStyle w:val="Opstilling-punkttegn"/>
              <w:spacing w:line="240" w:lineRule="auto"/>
            </w:pPr>
            <w:r w:rsidRPr="00215BDC">
              <w:t>Anafylaksi</w:t>
            </w:r>
          </w:p>
          <w:p w14:paraId="2610CAA2" w14:textId="77777777" w:rsidR="00F22DA3" w:rsidRPr="00050DC9" w:rsidRDefault="00F22DA3" w:rsidP="006A48EB">
            <w:pPr>
              <w:pStyle w:val="Opstilling-punkttegn"/>
              <w:spacing w:line="240" w:lineRule="auto"/>
            </w:pPr>
            <w:r w:rsidRPr="00050DC9">
              <w:t xml:space="preserve">Rammedelegering </w:t>
            </w:r>
          </w:p>
          <w:p w14:paraId="6C9CA91E" w14:textId="390A1AB2" w:rsidR="00F22DA3" w:rsidRPr="00050DC9" w:rsidRDefault="00F22DA3" w:rsidP="006A48EB">
            <w:pPr>
              <w:pStyle w:val="Opstilling-punkttegn"/>
              <w:spacing w:line="240" w:lineRule="auto"/>
              <w:rPr>
                <w:rFonts w:asciiTheme="minorHAnsi" w:hAnsiTheme="minorHAnsi"/>
              </w:rPr>
            </w:pPr>
            <w:r w:rsidRPr="00050DC9">
              <w:t>Eti</w:t>
            </w:r>
            <w:r w:rsidR="00731997" w:rsidRPr="00050DC9">
              <w:t>k</w:t>
            </w:r>
          </w:p>
          <w:p w14:paraId="56087D50" w14:textId="6C77C5FA" w:rsidR="00731997" w:rsidRPr="00050DC9" w:rsidRDefault="00731997" w:rsidP="006A48EB">
            <w:pPr>
              <w:pStyle w:val="Opstilling-punkttegn"/>
              <w:spacing w:line="240" w:lineRule="auto"/>
              <w:rPr>
                <w:rFonts w:asciiTheme="minorHAnsi" w:hAnsiTheme="minorHAnsi"/>
              </w:rPr>
            </w:pPr>
            <w:r w:rsidRPr="00050DC9">
              <w:t>Pårørende</w:t>
            </w:r>
          </w:p>
          <w:p w14:paraId="6D3A6790" w14:textId="7970C1A2" w:rsidR="00414E7C" w:rsidRPr="00731997" w:rsidRDefault="00D62DA3" w:rsidP="006A48EB">
            <w:pPr>
              <w:pStyle w:val="Opstilling-punkttegn"/>
              <w:spacing w:line="240" w:lineRule="auto"/>
              <w:rPr>
                <w:rFonts w:asciiTheme="minorHAnsi" w:hAnsiTheme="minorHAnsi"/>
              </w:rPr>
            </w:pPr>
            <w:r w:rsidRPr="00607250">
              <w:t>L</w:t>
            </w:r>
            <w:r w:rsidR="00420282" w:rsidRPr="00607250">
              <w:t>ægemiddelregning</w:t>
            </w:r>
          </w:p>
        </w:tc>
        <w:tc>
          <w:tcPr>
            <w:tcW w:w="5675" w:type="dxa"/>
          </w:tcPr>
          <w:p w14:paraId="74A400C9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52BF1A6D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Cs/>
                <w:szCs w:val="20"/>
              </w:rPr>
            </w:pPr>
          </w:p>
          <w:p w14:paraId="0865A7BC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3EE08C7F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  <w:p w14:paraId="477ABCA0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</w:tc>
      </w:tr>
      <w:tr w:rsidR="00607250" w:rsidRPr="00607250" w14:paraId="12E9D94F" w14:textId="77777777" w:rsidTr="315D0A4C">
        <w:trPr>
          <w:trHeight w:val="171"/>
        </w:trPr>
        <w:tc>
          <w:tcPr>
            <w:tcW w:w="4248" w:type="dxa"/>
            <w:shd w:val="clear" w:color="auto" w:fill="CCECFF"/>
          </w:tcPr>
          <w:p w14:paraId="5A7D5E8A" w14:textId="77777777" w:rsidR="0071165E" w:rsidRPr="003870A6" w:rsidRDefault="0071165E" w:rsidP="006A48EB">
            <w:pPr>
              <w:spacing w:before="60" w:line="240" w:lineRule="auto"/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</w:pPr>
            <w:r w:rsidRPr="003870A6"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  <w:t>Litteratur</w:t>
            </w:r>
          </w:p>
          <w:p w14:paraId="7207D621" w14:textId="0C5C7CB7" w:rsidR="00C96B57" w:rsidRPr="003870A6" w:rsidRDefault="0071165E" w:rsidP="006A48EB">
            <w:pPr>
              <w:spacing w:before="60" w:line="240" w:lineRule="auto"/>
              <w:contextualSpacing/>
              <w:rPr>
                <w:rFonts w:cstheme="minorHAnsi"/>
                <w:b/>
                <w:szCs w:val="20"/>
              </w:rPr>
            </w:pPr>
            <w:r w:rsidRPr="003870A6">
              <w:rPr>
                <w:rFonts w:eastAsia="Calibri" w:cs="Calibri"/>
                <w:szCs w:val="20"/>
              </w:rPr>
              <w:t>Hvilken litteratur har du anvendt?  Herunder kliniske retningslinjer, vejledninger, instrukser, politikker og faglige artikler</w:t>
            </w:r>
          </w:p>
        </w:tc>
        <w:tc>
          <w:tcPr>
            <w:tcW w:w="5675" w:type="dxa"/>
          </w:tcPr>
          <w:p w14:paraId="31AE9DD6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6EE6A1E3" w14:textId="77777777" w:rsidTr="315D0A4C">
        <w:tc>
          <w:tcPr>
            <w:tcW w:w="4248" w:type="dxa"/>
            <w:shd w:val="clear" w:color="auto" w:fill="CCECFF"/>
          </w:tcPr>
          <w:p w14:paraId="44FA6480" w14:textId="77777777" w:rsidR="00D66DDF" w:rsidRPr="003870A6" w:rsidRDefault="00D66DDF" w:rsidP="006A48EB">
            <w:pPr>
              <w:spacing w:before="60" w:line="240" w:lineRule="auto"/>
              <w:rPr>
                <w:b/>
                <w:bCs/>
                <w:color w:val="000000" w:themeColor="text1"/>
                <w:szCs w:val="20"/>
              </w:rPr>
            </w:pPr>
            <w:r w:rsidRPr="003870A6">
              <w:rPr>
                <w:b/>
                <w:bCs/>
                <w:color w:val="000000" w:themeColor="text1"/>
                <w:szCs w:val="20"/>
              </w:rPr>
              <w:t>Mundtlig refleksion med vejleder</w:t>
            </w:r>
          </w:p>
          <w:p w14:paraId="54EE52D2" w14:textId="77777777" w:rsidR="00D66DDF" w:rsidRPr="003870A6" w:rsidRDefault="00D66DDF" w:rsidP="006A48EB">
            <w:pPr>
              <w:tabs>
                <w:tab w:val="num" w:pos="340"/>
              </w:tabs>
              <w:spacing w:line="240" w:lineRule="auto"/>
              <w:ind w:left="221" w:hanging="221"/>
              <w:rPr>
                <w:color w:val="000000" w:themeColor="text1"/>
                <w:szCs w:val="20"/>
              </w:rPr>
            </w:pPr>
            <w:r w:rsidRPr="003870A6">
              <w:rPr>
                <w:color w:val="000000" w:themeColor="text1"/>
                <w:szCs w:val="20"/>
              </w:rPr>
              <w:t>Skriv væsentlige pointer ned fra refleksionen</w:t>
            </w:r>
          </w:p>
          <w:p w14:paraId="506FB877" w14:textId="6C923D28" w:rsidR="00D45E1B" w:rsidRPr="003870A6" w:rsidRDefault="00D66DDF" w:rsidP="006A48EB">
            <w:pPr>
              <w:tabs>
                <w:tab w:val="clear" w:pos="221"/>
              </w:tabs>
              <w:spacing w:line="240" w:lineRule="auto"/>
              <w:rPr>
                <w:szCs w:val="20"/>
              </w:rPr>
            </w:pPr>
            <w:r w:rsidRPr="003870A6">
              <w:rPr>
                <w:color w:val="000000" w:themeColor="text1"/>
                <w:szCs w:val="20"/>
              </w:rPr>
              <w:t>Hvad har du lært i arbejdet med denne patient/borger og hvordan kan du bruge det fremadrettet?</w:t>
            </w:r>
          </w:p>
        </w:tc>
        <w:tc>
          <w:tcPr>
            <w:tcW w:w="5675" w:type="dxa"/>
          </w:tcPr>
          <w:p w14:paraId="69048EC9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/>
                <w:bCs/>
                <w:szCs w:val="20"/>
              </w:rPr>
            </w:pPr>
          </w:p>
        </w:tc>
      </w:tr>
      <w:tr w:rsidR="00607250" w:rsidRPr="00607250" w14:paraId="6B1F242E" w14:textId="77777777" w:rsidTr="315D0A4C">
        <w:tc>
          <w:tcPr>
            <w:tcW w:w="9923" w:type="dxa"/>
            <w:gridSpan w:val="2"/>
          </w:tcPr>
          <w:p w14:paraId="75557966" w14:textId="123F02D7" w:rsidR="00434962" w:rsidRPr="00607250" w:rsidRDefault="00CE034C" w:rsidP="00CE034C">
            <w:pPr>
              <w:rPr>
                <w:rFonts w:cstheme="minorHAnsi"/>
                <w:noProof/>
                <w:szCs w:val="20"/>
                <w:lang w:eastAsia="da-DK"/>
              </w:rPr>
            </w:pPr>
            <w:r w:rsidRPr="003870A6">
              <w:rPr>
                <w:rFonts w:cstheme="minorHAnsi"/>
                <w:noProof/>
                <w:szCs w:val="20"/>
                <w:lang w:eastAsia="da-DK"/>
              </w:rPr>
              <w:t xml:space="preserve">Dette dokumentationark indgår i 2. del af Logbog i medicinhåndtering og er en </w:t>
            </w:r>
            <w:r w:rsidRPr="003870A6">
              <w:rPr>
                <w:noProof/>
                <w:lang w:eastAsia="da-DK"/>
              </w:rPr>
              <w:t xml:space="preserve">del af forudsætningskravet på </w:t>
            </w:r>
            <w:r w:rsidR="00BE4D96" w:rsidRPr="003870A6">
              <w:rPr>
                <w:noProof/>
                <w:lang w:eastAsia="da-DK"/>
              </w:rPr>
              <w:t>7</w:t>
            </w:r>
            <w:r w:rsidRPr="003870A6">
              <w:rPr>
                <w:noProof/>
                <w:lang w:eastAsia="da-DK"/>
              </w:rPr>
              <w:t>. semester</w:t>
            </w:r>
            <w:r w:rsidRPr="003870A6">
              <w:rPr>
                <w:rFonts w:cstheme="minorHAnsi"/>
                <w:noProof/>
                <w:szCs w:val="20"/>
                <w:lang w:eastAsia="da-DK"/>
              </w:rPr>
              <w:t>. D</w:t>
            </w:r>
            <w:r w:rsidR="004447C7">
              <w:rPr>
                <w:rFonts w:cstheme="minorHAnsi"/>
                <w:noProof/>
                <w:szCs w:val="20"/>
                <w:lang w:eastAsia="da-DK"/>
              </w:rPr>
              <w:t>okumentationsark lægges i p</w:t>
            </w:r>
            <w:r w:rsidRPr="003870A6">
              <w:rPr>
                <w:rFonts w:cstheme="minorHAnsi"/>
                <w:noProof/>
                <w:szCs w:val="20"/>
                <w:lang w:eastAsia="da-DK"/>
              </w:rPr>
              <w:t>raktikportalen</w:t>
            </w:r>
            <w:r w:rsidR="00940E51">
              <w:rPr>
                <w:rFonts w:cstheme="minorHAnsi"/>
                <w:noProof/>
                <w:szCs w:val="20"/>
                <w:lang w:eastAsia="da-DK"/>
              </w:rPr>
              <w:t>.</w:t>
            </w:r>
          </w:p>
        </w:tc>
      </w:tr>
    </w:tbl>
    <w:p w14:paraId="3771272A" w14:textId="77777777" w:rsidR="0031106C" w:rsidRDefault="0031106C" w:rsidP="00420282">
      <w:pPr>
        <w:pStyle w:val="2Overskrift2Udennummer"/>
        <w:rPr>
          <w:rFonts w:eastAsia="Times New Roman"/>
        </w:rPr>
      </w:pPr>
      <w:bookmarkStart w:id="16" w:name="_Toc170899210"/>
    </w:p>
    <w:p w14:paraId="73A6FAEE" w14:textId="77777777" w:rsidR="0031106C" w:rsidRDefault="0031106C">
      <w:pPr>
        <w:tabs>
          <w:tab w:val="clear" w:pos="221"/>
        </w:tabs>
        <w:spacing w:after="200" w:line="276" w:lineRule="auto"/>
        <w:rPr>
          <w:rFonts w:ascii="Arial" w:eastAsia="Times New Roman" w:hAnsi="Arial" w:cstheme="majorBidi"/>
          <w:b/>
          <w:bCs/>
          <w:sz w:val="28"/>
          <w:szCs w:val="26"/>
        </w:rPr>
      </w:pPr>
      <w:r>
        <w:rPr>
          <w:rFonts w:eastAsia="Times New Roman"/>
        </w:rPr>
        <w:br w:type="page"/>
      </w:r>
    </w:p>
    <w:p w14:paraId="6FF70FC2" w14:textId="0AF85379" w:rsidR="003D3D71" w:rsidRPr="00607250" w:rsidRDefault="003D3D71" w:rsidP="00420282">
      <w:pPr>
        <w:pStyle w:val="2Overskrift2Udennummer"/>
        <w:rPr>
          <w:rFonts w:eastAsia="Times New Roman"/>
        </w:rPr>
      </w:pPr>
      <w:r w:rsidRPr="00607250">
        <w:rPr>
          <w:rFonts w:eastAsia="Times New Roman"/>
        </w:rPr>
        <w:t>6. semester</w:t>
      </w:r>
      <w:r w:rsidR="00420282" w:rsidRPr="00607250">
        <w:rPr>
          <w:rFonts w:eastAsia="Times New Roman"/>
        </w:rPr>
        <w:t xml:space="preserve"> – </w:t>
      </w:r>
      <w:r w:rsidR="00AE4191" w:rsidRPr="00607250">
        <w:rPr>
          <w:noProof/>
          <w:szCs w:val="32"/>
          <w:lang w:eastAsia="da-DK"/>
        </w:rPr>
        <w:t xml:space="preserve">Tema: </w:t>
      </w:r>
      <w:r w:rsidRPr="00607250">
        <w:rPr>
          <w:rFonts w:eastAsia="Times New Roman"/>
        </w:rPr>
        <w:t>Selvstændig sygeplejepraksis</w:t>
      </w:r>
      <w:bookmarkEnd w:id="16"/>
    </w:p>
    <w:p w14:paraId="130BADF2" w14:textId="3F57A0B4" w:rsidR="00457D78" w:rsidRPr="00457D78" w:rsidRDefault="00457D78" w:rsidP="00215BDC">
      <w:pPr>
        <w:pStyle w:val="RKBrdtekst"/>
        <w:spacing w:after="0"/>
        <w:rPr>
          <w:rFonts w:ascii="Georgia" w:hAnsi="Georgia"/>
          <w:sz w:val="20"/>
        </w:rPr>
      </w:pPr>
      <w:r w:rsidRPr="00457D78">
        <w:rPr>
          <w:rFonts w:ascii="Georgia" w:hAnsi="Georgia"/>
          <w:sz w:val="20"/>
        </w:rPr>
        <w:t>På 6. semester er fokus rettet</w:t>
      </w:r>
      <w:r w:rsidR="008058FF">
        <w:rPr>
          <w:rFonts w:ascii="Georgia" w:hAnsi="Georgia"/>
          <w:sz w:val="20"/>
        </w:rPr>
        <w:t xml:space="preserve"> mod selvstændig sygeplejepraksis</w:t>
      </w:r>
      <w:r w:rsidR="00542A99">
        <w:rPr>
          <w:rFonts w:ascii="Georgia" w:hAnsi="Georgia"/>
          <w:sz w:val="20"/>
        </w:rPr>
        <w:t>.</w:t>
      </w:r>
      <w:r w:rsidRPr="00457D78">
        <w:rPr>
          <w:rFonts w:ascii="Georgia" w:hAnsi="Georgia"/>
          <w:color w:val="00B050"/>
          <w:sz w:val="20"/>
        </w:rPr>
        <w:t xml:space="preserve"> </w:t>
      </w:r>
      <w:r w:rsidRPr="00457D78">
        <w:rPr>
          <w:rFonts w:ascii="Georgia" w:hAnsi="Georgia"/>
          <w:sz w:val="20"/>
        </w:rPr>
        <w:t>I arbejdet med logbog i medicinhåndtering arbejder du særligt med følgende kompetencemål for læringsudbytte:</w:t>
      </w:r>
    </w:p>
    <w:p w14:paraId="6316CD4A" w14:textId="55C97D5D" w:rsidR="0067280A" w:rsidRPr="00457D78" w:rsidRDefault="4518A015" w:rsidP="00457D78">
      <w:pPr>
        <w:pStyle w:val="Opstilling-punkttegn"/>
      </w:pPr>
      <w:r>
        <w:t>Kritisk vurdere og udøve medicinhåndtering, samt inden for en rammedelegering og altid sammen med en sygeplejerske, ordinerer medicin i stabile, akutte og komplekse pleje- og behandlingsforløb.</w:t>
      </w:r>
    </w:p>
    <w:p w14:paraId="054562B4" w14:textId="77777777" w:rsidR="00457D78" w:rsidRPr="00457D78" w:rsidRDefault="00457D78" w:rsidP="315D0A4C">
      <w:pPr>
        <w:rPr>
          <w:rFonts w:eastAsia="Times New Roman"/>
        </w:rPr>
      </w:pPr>
    </w:p>
    <w:p w14:paraId="487DB6B6" w14:textId="62916F8F" w:rsidR="003D3D71" w:rsidRPr="00607250" w:rsidRDefault="003D3D71" w:rsidP="003D3D71">
      <w:pPr>
        <w:rPr>
          <w:rFonts w:eastAsia="Times New Roman"/>
        </w:rPr>
      </w:pPr>
      <w:r w:rsidRPr="00607250">
        <w:rPr>
          <w:rFonts w:eastAsia="Times New Roman"/>
        </w:rPr>
        <w:t xml:space="preserve">Du introduceres til og oplæres i </w:t>
      </w:r>
      <w:r w:rsidRPr="00607250">
        <w:rPr>
          <w:rFonts w:cs="Arial"/>
        </w:rPr>
        <w:t>det kliniske undervisningssteds medicineringsprocesser herunder:</w:t>
      </w:r>
    </w:p>
    <w:p w14:paraId="3C0D86CC" w14:textId="4F1CE613" w:rsidR="003D3D71" w:rsidRPr="00607250" w:rsidRDefault="78E6BA89" w:rsidP="0070591A">
      <w:pPr>
        <w:pStyle w:val="Opstilling-punkttegn"/>
      </w:pPr>
      <w:r w:rsidRPr="00607250">
        <w:t>Lovgivning og retningslinjer, herunder rammedelegation</w:t>
      </w:r>
    </w:p>
    <w:p w14:paraId="68264771" w14:textId="5F39C19E" w:rsidR="005766CA" w:rsidRPr="00542A99" w:rsidRDefault="005766CA" w:rsidP="0070591A">
      <w:pPr>
        <w:pStyle w:val="Opstilling-punkttegn"/>
      </w:pPr>
      <w:r w:rsidRPr="00607250">
        <w:t>Patientsikkerhed</w:t>
      </w:r>
      <w:r w:rsidR="00457D78">
        <w:t>,</w:t>
      </w:r>
      <w:r w:rsidRPr="00607250">
        <w:t xml:space="preserve"> arbejdsmiljø</w:t>
      </w:r>
      <w:r w:rsidR="00457D78">
        <w:t xml:space="preserve"> </w:t>
      </w:r>
      <w:r w:rsidR="00457D78" w:rsidRPr="00542A99">
        <w:t>og hygiejne</w:t>
      </w:r>
      <w:r w:rsidRPr="00542A99">
        <w:t xml:space="preserve"> </w:t>
      </w:r>
    </w:p>
    <w:p w14:paraId="16A263EA" w14:textId="77777777" w:rsidR="00457D78" w:rsidRPr="00542A99" w:rsidRDefault="00457D78" w:rsidP="00457D78">
      <w:pPr>
        <w:pStyle w:val="Opstilling-punkttegn"/>
      </w:pPr>
      <w:r w:rsidRPr="00542A99">
        <w:t>De på det kliniske uddannelsessted hyppigt anvendte præparater</w:t>
      </w:r>
    </w:p>
    <w:p w14:paraId="6EDFD302" w14:textId="77777777" w:rsidR="00457D78" w:rsidRPr="00542A99" w:rsidRDefault="00457D78" w:rsidP="00457D78">
      <w:pPr>
        <w:pStyle w:val="Opstilling-punkttegn"/>
      </w:pPr>
      <w:r w:rsidRPr="00542A99">
        <w:t xml:space="preserve">Dispensering og administration af lægemidler, herunder </w:t>
      </w:r>
      <w:proofErr w:type="spellStart"/>
      <w:r w:rsidRPr="00542A99">
        <w:t>s.c</w:t>
      </w:r>
      <w:proofErr w:type="spellEnd"/>
      <w:r w:rsidRPr="00542A99">
        <w:t xml:space="preserve">., </w:t>
      </w:r>
      <w:proofErr w:type="spellStart"/>
      <w:r w:rsidRPr="00542A99">
        <w:t>i.m</w:t>
      </w:r>
      <w:proofErr w:type="spellEnd"/>
      <w:r w:rsidRPr="00542A99">
        <w:t xml:space="preserve">. og </w:t>
      </w:r>
      <w:proofErr w:type="spellStart"/>
      <w:r w:rsidRPr="00542A99">
        <w:t>i.v</w:t>
      </w:r>
      <w:proofErr w:type="spellEnd"/>
      <w:r w:rsidRPr="00542A99">
        <w:t>.</w:t>
      </w:r>
    </w:p>
    <w:p w14:paraId="255886D5" w14:textId="6A4482C8" w:rsidR="003D3D71" w:rsidRPr="00607250" w:rsidRDefault="78E6BA89" w:rsidP="0070591A">
      <w:pPr>
        <w:pStyle w:val="Opstilling-punkttegn"/>
      </w:pPr>
      <w:r w:rsidRPr="00607250">
        <w:t xml:space="preserve">Intravenøs administration og basal væsketerapi, </w:t>
      </w:r>
      <w:r w:rsidR="00915670" w:rsidRPr="00607250">
        <w:t xml:space="preserve">hvis det </w:t>
      </w:r>
      <w:r w:rsidR="0001785E" w:rsidRPr="00607250">
        <w:t>indgår</w:t>
      </w:r>
      <w:r w:rsidR="00826FAA" w:rsidRPr="00607250">
        <w:t xml:space="preserve"> i</w:t>
      </w:r>
      <w:r w:rsidR="00915670" w:rsidRPr="00607250">
        <w:t xml:space="preserve"> sygeplejerskens normale arbejdsområde på det pågæld</w:t>
      </w:r>
      <w:r w:rsidR="00102043" w:rsidRPr="00607250">
        <w:t>ende kliniske undervisningssted</w:t>
      </w:r>
    </w:p>
    <w:p w14:paraId="33E7605E" w14:textId="5A5863BA" w:rsidR="003D3D71" w:rsidRPr="00607250" w:rsidRDefault="78E6BA89" w:rsidP="0070591A">
      <w:pPr>
        <w:pStyle w:val="Opstilling-punkttegn"/>
        <w:rPr>
          <w:szCs w:val="20"/>
        </w:rPr>
      </w:pPr>
      <w:r w:rsidRPr="00607250">
        <w:t>Risikosituationslægemidler</w:t>
      </w:r>
    </w:p>
    <w:p w14:paraId="579E3181" w14:textId="2AA0641A" w:rsidR="00B4184C" w:rsidRPr="00607250" w:rsidRDefault="00D62DA3" w:rsidP="0070591A">
      <w:pPr>
        <w:pStyle w:val="Opstilling-punkttegn"/>
      </w:pPr>
      <w:r w:rsidRPr="00607250">
        <w:t>L</w:t>
      </w:r>
      <w:r w:rsidR="78E6BA89" w:rsidRPr="00607250">
        <w:t xml:space="preserve">ægemiddelregning og medicinhåndtering som f.eks. op- og nedtrapning af dosis, </w:t>
      </w:r>
      <w:proofErr w:type="spellStart"/>
      <w:r w:rsidR="78E6BA89" w:rsidRPr="00607250">
        <w:t>p.n</w:t>
      </w:r>
      <w:proofErr w:type="spellEnd"/>
      <w:r w:rsidR="78E6BA89" w:rsidRPr="00607250">
        <w:t>. medicin, infusionshastigheder, fortyndinger, dosering efter</w:t>
      </w:r>
      <w:r w:rsidR="00B4184C" w:rsidRPr="00607250">
        <w:t xml:space="preserve"> vægt og/eller legemsoverflade</w:t>
      </w:r>
    </w:p>
    <w:p w14:paraId="533DB805" w14:textId="11544EB1" w:rsidR="003D3D71" w:rsidRPr="00607250" w:rsidRDefault="00B4184C" w:rsidP="0070591A">
      <w:pPr>
        <w:pStyle w:val="Opstilling-punkttegn"/>
      </w:pPr>
      <w:r w:rsidRPr="00607250">
        <w:t>I</w:t>
      </w:r>
      <w:r w:rsidR="78E6BA89" w:rsidRPr="00607250">
        <w:t>nddragelse af patientens perspektiv i medicinhåndtering</w:t>
      </w:r>
    </w:p>
    <w:p w14:paraId="019C10B1" w14:textId="01E43AF9" w:rsidR="00AD0CD3" w:rsidRPr="00050DC9" w:rsidRDefault="00AD0CD3" w:rsidP="00AD0CD3">
      <w:pPr>
        <w:pStyle w:val="Opstilling-punkttegn"/>
        <w:numPr>
          <w:ilvl w:val="0"/>
          <w:numId w:val="0"/>
        </w:numPr>
        <w:rPr>
          <w:b/>
          <w:bCs/>
        </w:rPr>
      </w:pPr>
    </w:p>
    <w:p w14:paraId="5B39105E" w14:textId="77777777" w:rsidR="00AD0CD3" w:rsidRPr="00050DC9" w:rsidRDefault="00AD0CD3" w:rsidP="00AD0CD3">
      <w:pPr>
        <w:pStyle w:val="Opstilling-punkttegn"/>
        <w:numPr>
          <w:ilvl w:val="0"/>
          <w:numId w:val="0"/>
        </w:numPr>
        <w:rPr>
          <w:b/>
          <w:bCs/>
        </w:rPr>
      </w:pPr>
      <w:r w:rsidRPr="00050DC9">
        <w:rPr>
          <w:b/>
          <w:bCs/>
        </w:rPr>
        <w:t>Klinikkens læringsfokus og refleksionsemner</w:t>
      </w:r>
    </w:p>
    <w:p w14:paraId="47CCB399" w14:textId="0F8ED0D1" w:rsidR="002177AF" w:rsidRPr="00050DC9" w:rsidRDefault="00AD0CD3" w:rsidP="00AD0CD3">
      <w:pPr>
        <w:pStyle w:val="Opstilling-punkttegn"/>
        <w:numPr>
          <w:ilvl w:val="0"/>
          <w:numId w:val="0"/>
        </w:numPr>
        <w:spacing w:before="0" w:line="180" w:lineRule="atLeast"/>
      </w:pPr>
      <w:r w:rsidRPr="00050DC9">
        <w:t>På dette semester arbejder du med viden og refleksioner fra tidligere semestre og supplerer med følgende stadig under vejledning af den kliniske underviser/vejleder:</w:t>
      </w:r>
    </w:p>
    <w:p w14:paraId="1312C189" w14:textId="77777777" w:rsidR="002177AF" w:rsidRPr="00050DC9" w:rsidRDefault="002177AF" w:rsidP="002177AF">
      <w:pPr>
        <w:pStyle w:val="Opstilling-punkttegn"/>
      </w:pPr>
      <w:r w:rsidRPr="00050DC9">
        <w:t>Viden om selvstændig ageren indenfor egen faggruppes og tværprofessionelle samarbejdspartneres kompetencer</w:t>
      </w:r>
    </w:p>
    <w:p w14:paraId="51976D26" w14:textId="77777777" w:rsidR="002177AF" w:rsidRPr="00050DC9" w:rsidRDefault="002177AF" w:rsidP="002177AF">
      <w:pPr>
        <w:pStyle w:val="Opstilling-punkttegn"/>
      </w:pPr>
      <w:r w:rsidRPr="00050DC9">
        <w:t>Kendskab til retningslinjer for at bestille, modtage, opbevare og bortskaffelse af medicin</w:t>
      </w:r>
    </w:p>
    <w:p w14:paraId="3943367A" w14:textId="77777777" w:rsidR="002177AF" w:rsidRPr="00050DC9" w:rsidRDefault="002177AF" w:rsidP="002177AF">
      <w:pPr>
        <w:pStyle w:val="Opstilling-punkttegn"/>
      </w:pPr>
      <w:r w:rsidRPr="00050DC9">
        <w:t>Viden om risikosituationslægemidler</w:t>
      </w:r>
    </w:p>
    <w:p w14:paraId="628DC0D5" w14:textId="77777777" w:rsidR="002177AF" w:rsidRDefault="002177AF" w:rsidP="002177AF">
      <w:pPr>
        <w:pStyle w:val="Opstilling-punkttegn"/>
      </w:pPr>
      <w:r w:rsidRPr="00050DC9">
        <w:t>Viden om klinikstedet patientsikkerhedsprocedure indenfor medicinhåndtering</w:t>
      </w:r>
    </w:p>
    <w:p w14:paraId="5F031DE6" w14:textId="734E2D9A" w:rsidR="0023721C" w:rsidRPr="0023721C" w:rsidRDefault="0023721C" w:rsidP="0023721C">
      <w:pPr>
        <w:pStyle w:val="Opstilling-punkttegn"/>
        <w:rPr>
          <w:szCs w:val="20"/>
        </w:rPr>
      </w:pPr>
      <w:r>
        <w:t>Reagere ved evt. anafylaksi og vise kendskab til proceduren</w:t>
      </w:r>
    </w:p>
    <w:p w14:paraId="732B9566" w14:textId="77777777" w:rsidR="002177AF" w:rsidRPr="00050DC9" w:rsidRDefault="002177AF" w:rsidP="002177AF">
      <w:pPr>
        <w:pStyle w:val="Opstilling-punkttegn"/>
      </w:pPr>
      <w:r w:rsidRPr="00050DC9">
        <w:t>Overvejelser omkring samfundsrelevante af rapporteringspligten</w:t>
      </w:r>
    </w:p>
    <w:p w14:paraId="6A0F6B14" w14:textId="77777777" w:rsidR="002177AF" w:rsidRPr="00050DC9" w:rsidRDefault="002177AF" w:rsidP="002177AF">
      <w:pPr>
        <w:pStyle w:val="Opstilling-punkttegn"/>
      </w:pPr>
      <w:r w:rsidRPr="00050DC9">
        <w:t>Viden om regler for arbejdsmiljøet under medicinhåndteringen, f.eks. værnemidler, stillezone, kanylehåndtering mm.</w:t>
      </w:r>
    </w:p>
    <w:p w14:paraId="28C6E721" w14:textId="77777777" w:rsidR="002177AF" w:rsidRDefault="002177AF" w:rsidP="78E6BA89">
      <w:pPr>
        <w:pStyle w:val="Opstilling-punkttegn"/>
        <w:numPr>
          <w:ilvl w:val="0"/>
          <w:numId w:val="0"/>
        </w:numPr>
      </w:pPr>
    </w:p>
    <w:p w14:paraId="5110B466" w14:textId="38DC3494" w:rsidR="00D529BF" w:rsidRPr="00215BDC" w:rsidRDefault="00D529BF" w:rsidP="00D529BF">
      <w:pPr>
        <w:rPr>
          <w:rFonts w:asciiTheme="minorHAnsi" w:hAnsiTheme="minorHAnsi"/>
          <w:b/>
          <w:bCs/>
        </w:rPr>
      </w:pPr>
      <w:r w:rsidRPr="00215BDC">
        <w:rPr>
          <w:b/>
          <w:bCs/>
        </w:rPr>
        <w:t>Enhed for Klinisk Træning: Intravenøs administration og håndtering af komplikationer</w:t>
      </w:r>
    </w:p>
    <w:p w14:paraId="08E59150" w14:textId="711FEEE1" w:rsidR="00D529BF" w:rsidRPr="00215BDC" w:rsidRDefault="00D529BF" w:rsidP="00D529BF">
      <w:r w:rsidRPr="00215BDC">
        <w:t>På 6./7. semester er der et tilbud målrettet dig, som</w:t>
      </w:r>
      <w:r w:rsidR="00A654A6">
        <w:t xml:space="preserve"> gerne vil træne kliniske færdigheder i</w:t>
      </w:r>
      <w:r w:rsidRPr="00215BDC">
        <w:t xml:space="preserve"> </w:t>
      </w:r>
      <w:proofErr w:type="spellStart"/>
      <w:r w:rsidRPr="00215BDC">
        <w:t>i.v</w:t>
      </w:r>
      <w:proofErr w:type="spellEnd"/>
      <w:r w:rsidRPr="00215BDC">
        <w:t>.-medicinhåndtering</w:t>
      </w:r>
      <w:r w:rsidR="00A654A6">
        <w:t>, sygepleje ved anafylaksi, samt observationer og pleje ved CVK</w:t>
      </w:r>
      <w:r w:rsidRPr="00215BDC">
        <w:t>.</w:t>
      </w:r>
      <w:r w:rsidR="00A654A6">
        <w:t xml:space="preserve"> Der er et begrænset antal pladser, og tilmelding foregår efter ” først til mølle” princippet.</w:t>
      </w:r>
      <w:r w:rsidR="006F3F57">
        <w:t xml:space="preserve"> </w:t>
      </w:r>
    </w:p>
    <w:p w14:paraId="5966D39A" w14:textId="1EF69BD7" w:rsidR="00215BDC" w:rsidRDefault="00D529BF" w:rsidP="001804C2">
      <w:r w:rsidRPr="00215BDC">
        <w:t>Du aftaler deltagelse med din vejleder</w:t>
      </w:r>
      <w:r w:rsidR="008B78A6" w:rsidRPr="00215BDC">
        <w:t xml:space="preserve"> på dit kliniksted</w:t>
      </w:r>
      <w:r w:rsidRPr="00215BDC">
        <w:t xml:space="preserve">, og </w:t>
      </w:r>
      <w:r w:rsidR="008B78A6" w:rsidRPr="00215BDC">
        <w:t xml:space="preserve">du </w:t>
      </w:r>
      <w:r w:rsidRPr="00215BDC">
        <w:t xml:space="preserve">kan finde mere information her:  </w:t>
      </w:r>
    </w:p>
    <w:p w14:paraId="588359C4" w14:textId="482AC0E6" w:rsidR="001804C2" w:rsidRPr="0073130D" w:rsidRDefault="006F3F57" w:rsidP="001804C2">
      <w:pPr>
        <w:rPr>
          <w:bCs/>
          <w:szCs w:val="20"/>
        </w:rPr>
      </w:pPr>
      <w:hyperlink r:id="rId44" w:history="1">
        <w:r>
          <w:rPr>
            <w:rStyle w:val="Hyperlink"/>
            <w:bCs/>
            <w:color w:val="auto"/>
            <w:szCs w:val="20"/>
          </w:rPr>
          <w:t>Enhed for Klinisk Træning 6./7. semester</w:t>
        </w:r>
      </w:hyperlink>
    </w:p>
    <w:p w14:paraId="029F0C02" w14:textId="77777777" w:rsidR="0073130D" w:rsidRPr="0073130D" w:rsidRDefault="0073130D" w:rsidP="001804C2">
      <w:pPr>
        <w:rPr>
          <w:bCs/>
          <w:szCs w:val="20"/>
        </w:rPr>
      </w:pPr>
    </w:p>
    <w:p w14:paraId="40DBD7CE" w14:textId="144C97C3" w:rsidR="002A0A0D" w:rsidRPr="00542A99" w:rsidRDefault="00F22DA3" w:rsidP="002A0A0D">
      <w:pPr>
        <w:pStyle w:val="Opstilling-punkttegn"/>
        <w:numPr>
          <w:ilvl w:val="0"/>
          <w:numId w:val="0"/>
        </w:numPr>
        <w:rPr>
          <w:rFonts w:cstheme="minorHAnsi"/>
          <w:szCs w:val="20"/>
        </w:rPr>
      </w:pPr>
      <w:r w:rsidRPr="00607250">
        <w:rPr>
          <w:b/>
          <w:szCs w:val="20"/>
        </w:rPr>
        <w:t xml:space="preserve">Dokumentationsark </w:t>
      </w:r>
      <w:r w:rsidRPr="00607250">
        <w:rPr>
          <w:b/>
          <w:szCs w:val="20"/>
        </w:rPr>
        <w:br/>
      </w:r>
      <w:proofErr w:type="spellStart"/>
      <w:r w:rsidR="00457D78" w:rsidRPr="00542A99">
        <w:t>Dokumentationsark</w:t>
      </w:r>
      <w:proofErr w:type="spellEnd"/>
      <w:r w:rsidR="00457D78" w:rsidRPr="00542A99">
        <w:t xml:space="preserve"> på 6. semester indgår i 2. del af Logbog i medicinhåndtering. Arbejdet med dokumentationsark er e</w:t>
      </w:r>
      <w:r w:rsidR="005E2D2B" w:rsidRPr="00542A99">
        <w:t>t</w:t>
      </w:r>
      <w:r w:rsidR="00457D78" w:rsidRPr="00542A99">
        <w:t xml:space="preserve"> forudsætning</w:t>
      </w:r>
      <w:r w:rsidR="005E2D2B" w:rsidRPr="00542A99">
        <w:t>skrav</w:t>
      </w:r>
      <w:r w:rsidR="00457D78" w:rsidRPr="00542A99">
        <w:t xml:space="preserve"> for at gå til prøve på 7. semester. </w:t>
      </w:r>
      <w:r w:rsidR="002A0A0D" w:rsidRPr="00542A99">
        <w:rPr>
          <w:rFonts w:cstheme="minorHAnsi"/>
          <w:szCs w:val="20"/>
        </w:rPr>
        <w:t>På 6.semester skal du</w:t>
      </w:r>
      <w:r w:rsidR="00457D78" w:rsidRPr="00542A99">
        <w:rPr>
          <w:rFonts w:cstheme="minorHAnsi"/>
          <w:szCs w:val="20"/>
        </w:rPr>
        <w:t xml:space="preserve"> inden for de første 3-5 uger </w:t>
      </w:r>
      <w:r w:rsidR="002A0A0D" w:rsidRPr="00542A99">
        <w:rPr>
          <w:rFonts w:cstheme="minorHAnsi"/>
          <w:szCs w:val="20"/>
        </w:rPr>
        <w:t xml:space="preserve">arbejde med </w:t>
      </w:r>
      <w:r w:rsidR="00457D78" w:rsidRPr="00542A99">
        <w:rPr>
          <w:rFonts w:cstheme="minorHAnsi"/>
          <w:szCs w:val="20"/>
        </w:rPr>
        <w:t>ét</w:t>
      </w:r>
      <w:r w:rsidR="002A0A0D" w:rsidRPr="00542A99">
        <w:rPr>
          <w:rFonts w:cstheme="minorHAnsi"/>
          <w:szCs w:val="20"/>
        </w:rPr>
        <w:t xml:space="preserve"> dokumentationsark</w:t>
      </w:r>
      <w:r w:rsidR="00B3163B" w:rsidRPr="00542A99">
        <w:rPr>
          <w:rFonts w:cstheme="minorHAnsi"/>
          <w:szCs w:val="20"/>
        </w:rPr>
        <w:t>.</w:t>
      </w:r>
    </w:p>
    <w:p w14:paraId="7E8FD6D3" w14:textId="7696338F" w:rsidR="0020677F" w:rsidRDefault="0085472A" w:rsidP="00A01690">
      <w:pPr>
        <w:pStyle w:val="Opstilling-punkttegn"/>
        <w:contextualSpacing/>
        <w:rPr>
          <w:rFonts w:cstheme="minorHAnsi"/>
          <w:szCs w:val="20"/>
        </w:rPr>
      </w:pPr>
      <w:r w:rsidRPr="00607250">
        <w:t>Du udvælger i samarbejde med den kliniske underviser/vejleder et patient</w:t>
      </w:r>
      <w:r w:rsidR="00F97AD8" w:rsidRPr="00607250">
        <w:t>-</w:t>
      </w:r>
      <w:r w:rsidRPr="00607250">
        <w:t xml:space="preserve">/borgerforløb, hvor du </w:t>
      </w:r>
      <w:r w:rsidR="0020677F" w:rsidRPr="00607250">
        <w:t xml:space="preserve">dispenserer og administrerer medicin samt </w:t>
      </w:r>
      <w:r w:rsidRPr="00607250">
        <w:t>observerer</w:t>
      </w:r>
      <w:r w:rsidRPr="00607250">
        <w:rPr>
          <w:rFonts w:cstheme="minorHAnsi"/>
          <w:szCs w:val="20"/>
        </w:rPr>
        <w:t xml:space="preserve"> </w:t>
      </w:r>
      <w:r w:rsidR="0020677F" w:rsidRPr="00607250">
        <w:rPr>
          <w:rFonts w:cstheme="minorHAnsi"/>
          <w:szCs w:val="20"/>
        </w:rPr>
        <w:t>patient/borger</w:t>
      </w:r>
    </w:p>
    <w:p w14:paraId="4C526B80" w14:textId="77777777" w:rsidR="00F91D07" w:rsidRDefault="00F91D07" w:rsidP="00F91D07">
      <w:pPr>
        <w:pStyle w:val="Opstilling-punkttegn"/>
        <w:numPr>
          <w:ilvl w:val="0"/>
          <w:numId w:val="0"/>
        </w:numPr>
        <w:ind w:left="221" w:hanging="221"/>
        <w:contextualSpacing/>
        <w:rPr>
          <w:rFonts w:cstheme="minorHAnsi"/>
          <w:szCs w:val="20"/>
        </w:rPr>
      </w:pPr>
    </w:p>
    <w:p w14:paraId="64B5A2BC" w14:textId="77777777" w:rsidR="00676FB5" w:rsidRPr="00BD0136" w:rsidRDefault="00676FB5" w:rsidP="00676FB5">
      <w:pPr>
        <w:rPr>
          <w:szCs w:val="20"/>
        </w:rPr>
      </w:pPr>
      <w:r w:rsidRPr="00BD0136">
        <w:rPr>
          <w:szCs w:val="20"/>
        </w:rPr>
        <w:t>Du reflekterer individuelt eller i gruppe sammen med din kliniske underviser/vejleder. Derefter skriver du dine refleksioner i dokumentationsarket og beskriver, hvordan du kan bruge dem fremadrettet.</w:t>
      </w:r>
    </w:p>
    <w:p w14:paraId="68A51E38" w14:textId="77777777" w:rsidR="0020677F" w:rsidRPr="00607250" w:rsidRDefault="0020677F" w:rsidP="0020677F">
      <w:pPr>
        <w:pStyle w:val="Opstilling-punkttegn"/>
        <w:numPr>
          <w:ilvl w:val="0"/>
          <w:numId w:val="0"/>
        </w:numPr>
      </w:pPr>
    </w:p>
    <w:p w14:paraId="21853B90" w14:textId="5ED3294E" w:rsidR="0020677F" w:rsidRPr="00607250" w:rsidRDefault="0020677F" w:rsidP="0020677F">
      <w:pPr>
        <w:pStyle w:val="Opstilling-punkttegn"/>
        <w:numPr>
          <w:ilvl w:val="0"/>
          <w:numId w:val="0"/>
        </w:numPr>
        <w:spacing w:before="0"/>
      </w:pPr>
      <w:r w:rsidRPr="00607250">
        <w:t xml:space="preserve">I dokumentationsarket for 6. semester finder du flere oplysninger om indholdet. </w:t>
      </w:r>
    </w:p>
    <w:p w14:paraId="253FF93C" w14:textId="2762346A" w:rsidR="00457D78" w:rsidRDefault="00740C65" w:rsidP="315D0A4C">
      <w:pPr>
        <w:spacing w:after="200" w:line="276" w:lineRule="auto"/>
        <w:rPr>
          <w:highlight w:val="yellow"/>
        </w:rPr>
      </w:pPr>
      <w:r>
        <w:rPr>
          <w:noProof/>
        </w:rPr>
        <mc:AlternateContent>
          <mc:Choice Requires="wps">
            <w:drawing>
              <wp:inline distT="0" distB="0" distL="114300" distR="114300" wp14:anchorId="7D819E52" wp14:editId="70A3AB7E">
                <wp:extent cx="5867400" cy="8900664"/>
                <wp:effectExtent l="19050" t="19050" r="38100" b="34290"/>
                <wp:docPr id="984254187" name="Rektangel: afrundede hjørner 1732995252" descr="Medicinaktivitet med fokus på klinisk lederskab og klinisk beslutningstagen&#10;&#10;Du udvælger i samarbejde med den kliniske underviser/vejleder en patient/borger med varierende kompleksitet i medicineringen, hvor du viser, at du behersker medicinhåndtering efter gældende lovgivning, retningslinjer og vejledninger. &#10;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867400" cy="8900664"/>
                        </a:xfrm>
                        <a:prstGeom prst="roundRect">
                          <a:avLst/>
                        </a:prstGeom>
                        <a:ln w="57150">
                          <a:solidFill>
                            <a:srgbClr val="7DCDFF"/>
                          </a:solidFill>
                        </a:ln>
                      </wps:spPr>
                      <wps:style>
                        <a:lnRef idx="2">
                          <a:schemeClr val="accent6"/>
                        </a:lnRef>
                        <a:fillRef idx="1">
                          <a:schemeClr val="lt1"/>
                        </a:fillRef>
                        <a:effectRef idx="0">
                          <a:schemeClr val="accent6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7009DAE0" w14:textId="77777777" w:rsidR="00740C65" w:rsidRPr="005E2D2B" w:rsidRDefault="00740C65" w:rsidP="00740C65">
                            <w:pPr>
                              <w:jc w:val="center"/>
                              <w:rPr>
                                <w:rFonts w:asciiTheme="majorHAnsi" w:hAnsiTheme="majorHAnsi" w:cstheme="majorHAnsi"/>
                                <w:b/>
                                <w:bCs/>
                                <w:sz w:val="22"/>
                              </w:rPr>
                            </w:pPr>
                            <w:r w:rsidRPr="005E2D2B">
                              <w:rPr>
                                <w:rFonts w:asciiTheme="majorHAnsi" w:hAnsiTheme="majorHAnsi" w:cstheme="majorHAnsi"/>
                                <w:b/>
                                <w:bCs/>
                                <w:sz w:val="22"/>
                              </w:rPr>
                              <w:t>Medicinaktivitet</w:t>
                            </w:r>
                          </w:p>
                          <w:p w14:paraId="451EA7DB" w14:textId="77777777" w:rsidR="00740C65" w:rsidRPr="005E2D2B" w:rsidRDefault="00740C65" w:rsidP="00740C65">
                            <w:pPr>
                              <w:jc w:val="center"/>
                              <w:rPr>
                                <w:b/>
                                <w:bCs/>
                                <w:sz w:val="24"/>
                                <w:szCs w:val="28"/>
                              </w:rPr>
                            </w:pPr>
                            <w:r w:rsidRPr="005E2D2B">
                              <w:rPr>
                                <w:rFonts w:asciiTheme="majorHAnsi" w:hAnsiTheme="majorHAnsi" w:cstheme="majorHAnsi"/>
                                <w:b/>
                                <w:bCs/>
                                <w:sz w:val="22"/>
                              </w:rPr>
                              <w:t>- med fokus på klinisk lederskab og klinisk beslutningstagen</w:t>
                            </w:r>
                          </w:p>
                          <w:p w14:paraId="441A465D" w14:textId="77777777" w:rsidR="00740C65" w:rsidRPr="00BE53DD" w:rsidRDefault="00740C65" w:rsidP="00740C65">
                            <w:pPr>
                              <w:pStyle w:val="Opstilling-punkttegn"/>
                              <w:numPr>
                                <w:ilvl w:val="0"/>
                                <w:numId w:val="0"/>
                              </w:numPr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</w:p>
                          <w:p w14:paraId="3F0A3467" w14:textId="77777777" w:rsidR="00740C65" w:rsidRPr="00542A99" w:rsidRDefault="00740C65" w:rsidP="00740C65">
                            <w:pPr>
                              <w:rPr>
                                <w:rFonts w:eastAsia="Georgia" w:cs="Georgia"/>
                              </w:rPr>
                            </w:pPr>
                            <w:r w:rsidRPr="00CD56B0">
                              <w:rPr>
                                <w:rFonts w:eastAsia="Georgia" w:cs="Georgia"/>
                              </w:rPr>
                              <w:t xml:space="preserve">Du skal i løbet af 6. semester minimum én gang varetage klinisk beslutningstagen </w:t>
                            </w:r>
                            <w:r w:rsidRPr="00CD56B0">
                              <w:rPr>
                                <w:rFonts w:eastAsia="Georgia" w:cs="Georgia"/>
                                <w:color w:val="000000" w:themeColor="text1"/>
                              </w:rPr>
                              <w:t xml:space="preserve">og klinisk lederskab </w:t>
                            </w:r>
                            <w:r w:rsidRPr="00CD56B0">
                              <w:rPr>
                                <w:rFonts w:eastAsia="Georgia" w:cs="Georgia"/>
                              </w:rPr>
                              <w:t xml:space="preserve">i relation til en konkret medicinhåndteringssituation. </w:t>
                            </w:r>
                            <w:r w:rsidRPr="00542A99">
                              <w:rPr>
                                <w:rFonts w:eastAsia="Georgia" w:cs="Georgia"/>
                              </w:rPr>
                              <w:t>Det anbefales, at aktiviteten ligger tidligt i forløbet; inden for de første 3-5 uger.</w:t>
                            </w:r>
                          </w:p>
                          <w:p w14:paraId="05892C5D" w14:textId="77777777" w:rsidR="00740C65" w:rsidRPr="00CD56B0" w:rsidRDefault="00740C65" w:rsidP="00740C65">
                            <w:pPr>
                              <w:rPr>
                                <w:rFonts w:eastAsia="Georgia" w:cs="Georgia"/>
                                <w:color w:val="FF0000"/>
                              </w:rPr>
                            </w:pPr>
                          </w:p>
                          <w:p w14:paraId="7A779032" w14:textId="77777777" w:rsidR="00740C65" w:rsidRPr="00CD56B0" w:rsidRDefault="00740C65" w:rsidP="00740C65">
                            <w:r w:rsidRPr="00CD56B0">
                              <w:t xml:space="preserve">Du udvælger i samarbejde med den kliniske underviser/vejleder en patient/borger med kompleks medicinhåndtering. </w:t>
                            </w:r>
                          </w:p>
                          <w:p w14:paraId="57E3D901" w14:textId="77777777" w:rsidR="00740C65" w:rsidRDefault="00740C65" w:rsidP="00740C65">
                            <w:pPr>
                              <w:spacing w:line="276" w:lineRule="auto"/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</w:pPr>
                          </w:p>
                          <w:p w14:paraId="5B08EB88" w14:textId="77777777" w:rsidR="00740C65" w:rsidRPr="000C4147" w:rsidRDefault="00740C65" w:rsidP="00740C65">
                            <w:pPr>
                              <w:spacing w:line="276" w:lineRule="auto"/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</w:pP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>Du skal med den kliniske underviser/vejleder som observatør/vejleder, selvstændigt</w:t>
                            </w:r>
                            <w:r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 xml:space="preserve"> udføre</w:t>
                            </w: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>:</w:t>
                            </w:r>
                          </w:p>
                          <w:p w14:paraId="00409707" w14:textId="77777777" w:rsidR="00740C65" w:rsidRDefault="00740C65" w:rsidP="00740C65">
                            <w:pPr>
                              <w:pStyle w:val="Opstilling-punkttegn"/>
                            </w:pPr>
                            <w:r>
                              <w:t>Identifikation af patient/borger</w:t>
                            </w:r>
                          </w:p>
                          <w:p w14:paraId="48EE9A1F" w14:textId="77777777" w:rsidR="00740C65" w:rsidRDefault="00740C65" w:rsidP="00740C65">
                            <w:pPr>
                              <w:pStyle w:val="Opstilling-punkttegn"/>
                            </w:pPr>
                            <w:r>
                              <w:t>Indsamling af viden om præparaterne enkeltvist og den samlede medicinliste</w:t>
                            </w:r>
                          </w:p>
                          <w:p w14:paraId="049B620C" w14:textId="77777777" w:rsidR="00740C65" w:rsidRDefault="00740C65" w:rsidP="00740C65">
                            <w:pPr>
                              <w:pStyle w:val="Opstilling-punkttegn"/>
                            </w:pPr>
                            <w:r>
                              <w:t>Dispensering og administration af medicin</w:t>
                            </w:r>
                          </w:p>
                          <w:p w14:paraId="580D0C7F" w14:textId="77777777" w:rsidR="00740C65" w:rsidRDefault="00740C65" w:rsidP="00740C65">
                            <w:pPr>
                              <w:pStyle w:val="Opstilling-punkttegn"/>
                            </w:pPr>
                            <w:r>
                              <w:t>Dokumentation</w:t>
                            </w:r>
                          </w:p>
                          <w:p w14:paraId="07A54F70" w14:textId="77777777" w:rsidR="00740C65" w:rsidRDefault="00740C65" w:rsidP="00740C65">
                            <w:pPr>
                              <w:pStyle w:val="Opstilling-punkttegn"/>
                            </w:pPr>
                            <w:r>
                              <w:t>Inddrage og samarbejde med patienten/borgeren</w:t>
                            </w:r>
                          </w:p>
                          <w:p w14:paraId="7686E3F2" w14:textId="77777777" w:rsidR="00A84CA2" w:rsidRDefault="00740C65" w:rsidP="00740C65">
                            <w:pPr>
                              <w:pStyle w:val="Opstilling-punkttegn"/>
                              <w:spacing w:line="276" w:lineRule="auto"/>
                            </w:pPr>
                            <w:r>
                              <w:t xml:space="preserve">Særlig opmærksomhed på og ageren på medicinfejl, </w:t>
                            </w:r>
                            <w:proofErr w:type="spellStart"/>
                            <w:r>
                              <w:t>cave</w:t>
                            </w:r>
                            <w:proofErr w:type="spellEnd"/>
                            <w:r>
                              <w:t>, kontraindikationer</w:t>
                            </w:r>
                            <w:r w:rsidR="00051C30">
                              <w:t>, anafylaksi</w:t>
                            </w:r>
                            <w:r>
                              <w:t xml:space="preserve"> og fejl i </w:t>
                            </w:r>
                            <w:r w:rsidRPr="00CD56B0">
                              <w:t>ordinationer</w:t>
                            </w:r>
                          </w:p>
                          <w:p w14:paraId="6BE5335B" w14:textId="15B6B04B" w:rsidR="00740C65" w:rsidRPr="00CD56B0" w:rsidRDefault="00A84CA2" w:rsidP="00740C65">
                            <w:pPr>
                              <w:pStyle w:val="Opstilling-punkttegn"/>
                              <w:spacing w:line="276" w:lineRule="auto"/>
                            </w:pPr>
                            <w:r>
                              <w:t>M</w:t>
                            </w:r>
                            <w:r w:rsidR="00740C65" w:rsidRPr="00CD56B0">
                              <w:t>edicinhåndtering efter gældende lovgivning, retningslinjer og vejledninger</w:t>
                            </w:r>
                          </w:p>
                          <w:p w14:paraId="52F028B0" w14:textId="77777777" w:rsidR="00740C65" w:rsidRPr="002164A9" w:rsidRDefault="00740C65" w:rsidP="00740C65">
                            <w:pPr>
                              <w:pStyle w:val="Opstilling-punkttegn"/>
                            </w:pPr>
                            <w:r>
                              <w:t xml:space="preserve">Handle etisk forsvarligt </w:t>
                            </w:r>
                          </w:p>
                          <w:p w14:paraId="6255C0E0" w14:textId="77777777" w:rsidR="00740C65" w:rsidRDefault="00740C65" w:rsidP="00740C65">
                            <w:pPr>
                              <w:pStyle w:val="Opstilling-punkttegn"/>
                              <w:numPr>
                                <w:ilvl w:val="0"/>
                                <w:numId w:val="0"/>
                              </w:numPr>
                              <w:spacing w:line="276" w:lineRule="auto"/>
                              <w:ind w:left="221" w:hanging="221"/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</w:p>
                          <w:p w14:paraId="0ED54285" w14:textId="77777777" w:rsidR="00740C65" w:rsidRDefault="00740C65" w:rsidP="00740C65">
                            <w:pPr>
                              <w:spacing w:line="276" w:lineRule="auto"/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</w:pPr>
                          </w:p>
                          <w:p w14:paraId="2665A66F" w14:textId="77777777" w:rsidR="00740C65" w:rsidRPr="000C4147" w:rsidRDefault="00740C65" w:rsidP="00740C65">
                            <w:pPr>
                              <w:spacing w:line="276" w:lineRule="auto"/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</w:pP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>Medicinhåndteringsaktiviteten afsluttes samme dag med en faglig drøftelse (refleksion/feedback) mellem dig og den kliniske underviser/vejleder i umiddelbar forlængelse af medicinhåndteringen, hvor du</w:t>
                            </w:r>
                            <w:r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 xml:space="preserve"> kommer ind på</w:t>
                            </w:r>
                            <w:r w:rsidRPr="000C4147">
                              <w:rPr>
                                <w:rFonts w:eastAsia="Georgia" w:cs="Georgia"/>
                                <w:b/>
                                <w:bCs/>
                                <w:szCs w:val="20"/>
                              </w:rPr>
                              <w:t xml:space="preserve">: </w:t>
                            </w:r>
                          </w:p>
                          <w:p w14:paraId="24AEBA0E" w14:textId="77777777" w:rsidR="00740C65" w:rsidRPr="00607250" w:rsidRDefault="00740C65" w:rsidP="00740C65">
                            <w:pPr>
                              <w:pStyle w:val="Opstilling-punkttegn"/>
                            </w:pPr>
                            <w:r w:rsidRPr="00607250">
                              <w:t>Farmakologi</w:t>
                            </w:r>
                            <w:r>
                              <w:t xml:space="preserve"> ift.</w:t>
                            </w:r>
                            <w:r w:rsidRPr="00607250">
                              <w:t xml:space="preserve"> egne patienters/borgeres fysiologi/</w:t>
                            </w:r>
                            <w:proofErr w:type="spellStart"/>
                            <w:r w:rsidRPr="00607250">
                              <w:t>patofysiologi</w:t>
                            </w:r>
                            <w:proofErr w:type="spellEnd"/>
                          </w:p>
                          <w:p w14:paraId="5E247ABC" w14:textId="77777777" w:rsidR="00740C65" w:rsidRPr="00607250" w:rsidRDefault="00740C65" w:rsidP="00740C65">
                            <w:pPr>
                              <w:pStyle w:val="Opstilling-punkttegn"/>
                            </w:pPr>
                            <w:r>
                              <w:t>M</w:t>
                            </w:r>
                            <w:r w:rsidRPr="00607250">
                              <w:t>edicinske præparaters virkninger</w:t>
                            </w:r>
                            <w:r>
                              <w:t xml:space="preserve">, </w:t>
                            </w:r>
                            <w:r w:rsidRPr="00607250">
                              <w:t>bivirkninger</w:t>
                            </w:r>
                            <w:r>
                              <w:t xml:space="preserve">, </w:t>
                            </w:r>
                            <w:r w:rsidRPr="00607250">
                              <w:t xml:space="preserve">interaktioner og kontraindikationer </w:t>
                            </w:r>
                          </w:p>
                          <w:p w14:paraId="38855B5C" w14:textId="77777777" w:rsidR="00740C65" w:rsidRPr="00607250" w:rsidRDefault="00740C65" w:rsidP="00740C65">
                            <w:pPr>
                              <w:pStyle w:val="Opstilling-punkttegn"/>
                            </w:pPr>
                            <w:r w:rsidRPr="00607250">
                              <w:t xml:space="preserve">Relevante juridiske retningslinjer </w:t>
                            </w:r>
                          </w:p>
                          <w:p w14:paraId="6F0EA2D3" w14:textId="77777777" w:rsidR="00740C65" w:rsidRPr="00607250" w:rsidRDefault="00740C65" w:rsidP="00740C65">
                            <w:pPr>
                              <w:pStyle w:val="Opstilling-punkttegn"/>
                            </w:pPr>
                            <w:r>
                              <w:t>E</w:t>
                            </w:r>
                            <w:r w:rsidRPr="00607250">
                              <w:t xml:space="preserve">get ansvarsområde som sygeplejestuderende </w:t>
                            </w:r>
                          </w:p>
                          <w:p w14:paraId="1F8960A8" w14:textId="77777777" w:rsidR="00740C65" w:rsidRDefault="00740C65" w:rsidP="00740C65">
                            <w:pPr>
                              <w:pStyle w:val="Opstilling-punkttegn"/>
                            </w:pPr>
                            <w:r w:rsidRPr="00607250">
                              <w:t>Reflek</w:t>
                            </w:r>
                            <w:r>
                              <w:t>sioner</w:t>
                            </w:r>
                            <w:r w:rsidRPr="00607250">
                              <w:t xml:space="preserve"> over</w:t>
                            </w:r>
                            <w:r>
                              <w:t>:</w:t>
                            </w:r>
                            <w:r w:rsidRPr="00607250">
                              <w:t xml:space="preserve"> </w:t>
                            </w:r>
                          </w:p>
                          <w:p w14:paraId="744DC500" w14:textId="77777777" w:rsidR="00740C65" w:rsidRDefault="00740C65" w:rsidP="00740C65">
                            <w:pPr>
                              <w:pStyle w:val="Opstilling-punkttegn"/>
                              <w:numPr>
                                <w:ilvl w:val="2"/>
                                <w:numId w:val="10"/>
                              </w:numPr>
                            </w:pPr>
                            <w:r w:rsidRPr="00607250">
                              <w:t xml:space="preserve">inddragelsen og samarbejdet med patient/borger </w:t>
                            </w:r>
                          </w:p>
                          <w:p w14:paraId="668B8523" w14:textId="77777777" w:rsidR="00740C65" w:rsidRDefault="00740C65" w:rsidP="00740C65">
                            <w:pPr>
                              <w:pStyle w:val="Opstilling-punkttegn"/>
                              <w:numPr>
                                <w:ilvl w:val="2"/>
                                <w:numId w:val="10"/>
                              </w:numPr>
                            </w:pPr>
                            <w:r>
                              <w:t xml:space="preserve">samarbejde med </w:t>
                            </w:r>
                            <w:r w:rsidRPr="00607250">
                              <w:t>tværprofessionelle samarbejdspartnere</w:t>
                            </w:r>
                          </w:p>
                          <w:p w14:paraId="117F7E89" w14:textId="77777777" w:rsidR="00740C65" w:rsidRPr="00607250" w:rsidRDefault="00740C65" w:rsidP="00740C65">
                            <w:pPr>
                              <w:pStyle w:val="Opstilling-punkttegn"/>
                              <w:numPr>
                                <w:ilvl w:val="2"/>
                                <w:numId w:val="10"/>
                              </w:numPr>
                            </w:pPr>
                            <w:r w:rsidRPr="00607250">
                              <w:t xml:space="preserve">pædagogiske og kommunikative overvejelser </w:t>
                            </w:r>
                          </w:p>
                          <w:p w14:paraId="63261A0B" w14:textId="73349146" w:rsidR="00740C65" w:rsidRDefault="00740C65" w:rsidP="00740C65">
                            <w:pPr>
                              <w:pStyle w:val="Opstilling-punkttegn"/>
                            </w:pPr>
                            <w:r w:rsidRPr="00607250">
                              <w:t>Reflek</w:t>
                            </w:r>
                            <w:r>
                              <w:t>sioner</w:t>
                            </w:r>
                            <w:r w:rsidRPr="00607250">
                              <w:t xml:space="preserve"> over</w:t>
                            </w:r>
                            <w:r>
                              <w:t xml:space="preserve"> </w:t>
                            </w:r>
                            <w:r w:rsidRPr="00607250">
                              <w:t xml:space="preserve">ordinationer der overstiger anbefalet dosis, </w:t>
                            </w:r>
                            <w:proofErr w:type="spellStart"/>
                            <w:r w:rsidRPr="00607250">
                              <w:t>cave</w:t>
                            </w:r>
                            <w:proofErr w:type="spellEnd"/>
                            <w:r w:rsidR="00051C30">
                              <w:t>,</w:t>
                            </w:r>
                            <w:r w:rsidRPr="00607250">
                              <w:t xml:space="preserve"> kontraindikationer</w:t>
                            </w:r>
                            <w:r>
                              <w:t xml:space="preserve"> </w:t>
                            </w:r>
                            <w:r w:rsidR="00051C30">
                              <w:t xml:space="preserve">eller anafylaksi </w:t>
                            </w:r>
                            <w:r>
                              <w:t>samt handlemuligheder</w:t>
                            </w:r>
                          </w:p>
                          <w:p w14:paraId="47C214C0" w14:textId="77777777" w:rsidR="00740C65" w:rsidRPr="00607250" w:rsidRDefault="00740C65" w:rsidP="00740C65">
                            <w:pPr>
                              <w:pStyle w:val="Opstilling-punkttegn"/>
                            </w:pPr>
                            <w:r>
                              <w:t>Refleksion over etiske og juridiske dilemmaer</w:t>
                            </w:r>
                          </w:p>
                          <w:p w14:paraId="7BA2F425" w14:textId="77777777" w:rsidR="00740C65" w:rsidRPr="00607250" w:rsidRDefault="00740C65" w:rsidP="00740C65">
                            <w:pPr>
                              <w:rPr>
                                <w:rFonts w:eastAsia="Georgia" w:cs="Georgia"/>
                                <w:szCs w:val="20"/>
                              </w:rPr>
                            </w:pPr>
                            <w:r w:rsidRPr="00607250">
                              <w:rPr>
                                <w:rFonts w:eastAsia="Georgia" w:cs="Georgia"/>
                                <w:szCs w:val="20"/>
                              </w:rPr>
                              <w:t xml:space="preserve"> </w:t>
                            </w:r>
                          </w:p>
                          <w:p w14:paraId="357D2CF3" w14:textId="77777777" w:rsidR="00740C65" w:rsidRPr="008F47A1" w:rsidRDefault="00740C65" w:rsidP="00740C65">
                            <w:pPr>
                              <w:spacing w:line="276" w:lineRule="auto"/>
                              <w:rPr>
                                <w:rFonts w:eastAsia="Georgia" w:cs="Georgia"/>
                                <w:szCs w:val="18"/>
                              </w:rPr>
                            </w:pPr>
                            <w:r w:rsidRPr="008F47A1">
                              <w:rPr>
                                <w:rFonts w:eastAsia="Georgia" w:cs="Georgia"/>
                                <w:szCs w:val="18"/>
                              </w:rPr>
                              <w:t xml:space="preserve">Du får feedback af den kliniske underviser/vejleder. </w:t>
                            </w:r>
                          </w:p>
                          <w:p w14:paraId="1E322359" w14:textId="77777777" w:rsidR="00740C65" w:rsidRPr="00C3363D" w:rsidRDefault="00740C65" w:rsidP="00740C65">
                            <w:pPr>
                              <w:pStyle w:val="Opstilling-punkttegn"/>
                              <w:numPr>
                                <w:ilvl w:val="0"/>
                                <w:numId w:val="0"/>
                              </w:numPr>
                              <w:spacing w:line="276" w:lineRule="auto"/>
                              <w:ind w:left="221" w:hanging="221"/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  <w:r w:rsidRPr="00C3363D">
                              <w:rPr>
                                <w:rFonts w:eastAsia="Georgia" w:cs="Georgia"/>
                                <w:color w:val="000000" w:themeColor="text1"/>
                                <w:szCs w:val="18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  <w:t xml:space="preserve"> </w:t>
                            </w:r>
                          </w:p>
                          <w:p w14:paraId="0482C23C" w14:textId="77777777" w:rsidR="00740C65" w:rsidRPr="00BE53DD" w:rsidRDefault="00740C65" w:rsidP="00740C65">
                            <w:pPr>
                              <w:jc w:val="center"/>
                              <w:rPr>
                                <w:color w:val="000000" w:themeColor="text1"/>
                                <w14:shadow w14:blurRad="38100" w14:dist="19050" w14:dir="2700000" w14:sx="100000" w14:sy="100000" w14:kx="0" w14:ky="0" w14:algn="tl">
                                  <w14:schemeClr w14:val="dk1">
                                    <w14:alpha w14:val="60000"/>
                                  </w14:schemeClr>
                                </w14:shadow>
                                <w14:textOutline w14:w="0" w14:cap="flat" w14:cmpd="sng" w14:algn="ctr">
                                  <w14:noFill/>
                                  <w14:prstDash w14:val="solid"/>
                                  <w14:round/>
                                </w14:textOutline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inline>
            </w:drawing>
          </mc:Choice>
          <mc:Fallback xmlns:w16cei="http://schemas.microsoft.com/office/word/2026/wordml/cei">
            <w:pict>
              <v:roundrect w14:anchorId="7D819E52" id="Rektangel: afrundede hjørner 1732995252" o:spid="_x0000_s1029" alt="Medicinaktivitet med fokus på klinisk lederskab og klinisk beslutningstagen&#10;&#10;Du udvælger i samarbejde med den kliniske underviser/vejleder en patient/borger med varierende kompleksitet i medicineringen, hvor du viser, at du behersker medicinhåndtering efter gældende lovgivning, retningslinjer og vejledninger. &#10;" style="width:462pt;height:700.85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/ZrygAIAAE8FAAAOAAAAZHJzL2Uyb0RvYy54bWysVFtv2jAUfp+0/2D5fQ1hFFrUUCEQ06Sq&#10;rXpRn41jgzXHx7MNCfv1O3ZCQF21h2kvybHPdy7fufjmtqk02QvnFZiC5hcDSoThUCqzKejry+rL&#10;FSU+MFMyDUYU9CA8vZ19/nRT26kYwhZ0KRxBJ8ZPa1vQbQh2mmWeb0XF/AVYYVApwVUs4NFtstKx&#10;Gr1XOhsOBuOsBldaB1x4j7fLVklnyb+UgocHKb0IRBcUcwvp69J3Hb/Z7IZNN47ZreJdGuwfsqiY&#10;Mhi0d7VkgZGdU3+4qhR34EGGCw5VBlIqLhIHZJMP3rF53jIrEhcsjrd9mfz/c8vv98/20WEZauun&#10;HsXIopGuin/MjzSpWIe+WKIJhOPl5dV4MhpgTTnqrq6xF+NRLGd2MrfOh28CKhKFgjrYmfIJW5Iq&#10;xfZ3PrT4Iy6G1IbU6HySXw4SzINW5UppHZXebdYL7cieYTsny8VytepCnsEwAW0wjxOhJIWDFm2A&#10;JyGJKpHCsI0QZ030bhnnwoRx51cbREcziSn0hvlHhjrknVGHjWYizWBv2HH6W8TeIkUFE3rjShlw&#10;H0Uuf/SRW/yRfcs50g/NukHSBf0ac4w3aygPj444aHfCW75S2KY75sMjc7gE2Fpc7PCAH6kBmwKd&#10;RMkW3K+P7iMeZxO1lNS4VAX1P3fMCUr0d4NTe52PRnEL02F0ORniwZ1r1ucas6sWgI3O8QmxPIkR&#10;H/RRlA6qN9z/eYyKKmY4xi4oD+54WIR22fEF4WI+TzDcPMvCnXm2PDqPdY4T+NK8MWe7WQ045vdw&#10;XEA2fTetLTZaGpjvAkiVRvlU164DuLVpI7oXJj4L5+eEOr2Ds98AAAD//wMAUEsDBBQABgAIAAAA&#10;IQBh116e3AAAAAYBAAAPAAAAZHJzL2Rvd25yZXYueG1sTI/NTsMwEITvSLyDtUjcqN0SKIQ4Faoo&#10;HEt/JK5uvI0D8TqK3TZ9exYucFlpNKPZb4rZ4FtxxD42gTSMRwoEUhVsQ7WG7WZx8wAiJkPWtIFQ&#10;wxkjzMrLi8LkNpxohcd1qgWXUMyNBpdSl0sZK4fexFHokNjbh96bxLKvpe3Nict9KydK3UtvGuIP&#10;znQ4d1h9rQ9eQ/bqureX5fyDtmq/+Vyc6X15d6v19dXw/AQi4ZD+wvCDz+hQMtMuHMhG0WrgIen3&#10;svc4yVjuOJSp8RRkWcj/+OU3AAAA//8DAFBLAQItABQABgAIAAAAIQC2gziS/gAAAOEBAAATAAAA&#10;AAAAAAAAAAAAAAAAAABbQ29udGVudF9UeXBlc10ueG1sUEsBAi0AFAAGAAgAAAAhADj9If/WAAAA&#10;lAEAAAsAAAAAAAAAAAAAAAAALwEAAF9yZWxzLy5yZWxzUEsBAi0AFAAGAAgAAAAhABn9mvKAAgAA&#10;TwUAAA4AAAAAAAAAAAAAAAAALgIAAGRycy9lMm9Eb2MueG1sUEsBAi0AFAAGAAgAAAAhAGHXXp7c&#10;AAAABgEAAA8AAAAAAAAAAAAAAAAA2gQAAGRycy9kb3ducmV2LnhtbFBLBQYAAAAABAAEAPMAAADj&#10;BQAAAAA=&#10;" fillcolor="white [3201]" strokecolor="#7dcdff" strokeweight="4.5pt">
                <v:textbox>
                  <w:txbxContent>
                    <w:p w14:paraId="7009DAE0" w14:textId="77777777" w:rsidR="00740C65" w:rsidRPr="005E2D2B" w:rsidRDefault="00740C65" w:rsidP="00740C65">
                      <w:pPr>
                        <w:jc w:val="center"/>
                        <w:rPr>
                          <w:rFonts w:asciiTheme="majorHAnsi" w:hAnsiTheme="majorHAnsi" w:cstheme="majorHAnsi"/>
                          <w:b/>
                          <w:bCs/>
                          <w:sz w:val="22"/>
                        </w:rPr>
                      </w:pPr>
                      <w:r w:rsidRPr="005E2D2B">
                        <w:rPr>
                          <w:rFonts w:asciiTheme="majorHAnsi" w:hAnsiTheme="majorHAnsi" w:cstheme="majorHAnsi"/>
                          <w:b/>
                          <w:bCs/>
                          <w:sz w:val="22"/>
                        </w:rPr>
                        <w:t>Medicinaktivitet</w:t>
                      </w:r>
                    </w:p>
                    <w:p w14:paraId="451EA7DB" w14:textId="77777777" w:rsidR="00740C65" w:rsidRPr="005E2D2B" w:rsidRDefault="00740C65" w:rsidP="00740C65">
                      <w:pPr>
                        <w:jc w:val="center"/>
                        <w:rPr>
                          <w:b/>
                          <w:bCs/>
                          <w:sz w:val="24"/>
                          <w:szCs w:val="28"/>
                        </w:rPr>
                      </w:pPr>
                      <w:r w:rsidRPr="005E2D2B">
                        <w:rPr>
                          <w:rFonts w:asciiTheme="majorHAnsi" w:hAnsiTheme="majorHAnsi" w:cstheme="majorHAnsi"/>
                          <w:b/>
                          <w:bCs/>
                          <w:sz w:val="22"/>
                        </w:rPr>
                        <w:t>- med fokus på klinisk lederskab og klinisk beslutningstagen</w:t>
                      </w:r>
                    </w:p>
                    <w:p w14:paraId="441A465D" w14:textId="77777777" w:rsidR="00740C65" w:rsidRPr="00BE53DD" w:rsidRDefault="00740C65" w:rsidP="00740C65">
                      <w:pPr>
                        <w:pStyle w:val="Opstilling-punkttegn"/>
                        <w:numPr>
                          <w:ilvl w:val="0"/>
                          <w:numId w:val="0"/>
                        </w:numPr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</w:p>
                    <w:p w14:paraId="3F0A3467" w14:textId="77777777" w:rsidR="00740C65" w:rsidRPr="00542A99" w:rsidRDefault="00740C65" w:rsidP="00740C65">
                      <w:pPr>
                        <w:rPr>
                          <w:rFonts w:eastAsia="Georgia" w:cs="Georgia"/>
                        </w:rPr>
                      </w:pPr>
                      <w:r w:rsidRPr="00CD56B0">
                        <w:rPr>
                          <w:rFonts w:eastAsia="Georgia" w:cs="Georgia"/>
                        </w:rPr>
                        <w:t xml:space="preserve">Du skal i løbet af 6. semester minimum én gang varetage klinisk beslutningstagen </w:t>
                      </w:r>
                      <w:r w:rsidRPr="00CD56B0">
                        <w:rPr>
                          <w:rFonts w:eastAsia="Georgia" w:cs="Georgia"/>
                          <w:color w:val="000000" w:themeColor="text1"/>
                        </w:rPr>
                        <w:t xml:space="preserve">og klinisk lederskab </w:t>
                      </w:r>
                      <w:r w:rsidRPr="00CD56B0">
                        <w:rPr>
                          <w:rFonts w:eastAsia="Georgia" w:cs="Georgia"/>
                        </w:rPr>
                        <w:t xml:space="preserve">i relation til en konkret medicinhåndteringssituation. </w:t>
                      </w:r>
                      <w:r w:rsidRPr="00542A99">
                        <w:rPr>
                          <w:rFonts w:eastAsia="Georgia" w:cs="Georgia"/>
                        </w:rPr>
                        <w:t>Det anbefales, at aktiviteten ligger tidligt i forløbet; inden for de første 3-5 uger.</w:t>
                      </w:r>
                    </w:p>
                    <w:p w14:paraId="05892C5D" w14:textId="77777777" w:rsidR="00740C65" w:rsidRPr="00CD56B0" w:rsidRDefault="00740C65" w:rsidP="00740C65">
                      <w:pPr>
                        <w:rPr>
                          <w:rFonts w:eastAsia="Georgia" w:cs="Georgia"/>
                          <w:color w:val="FF0000"/>
                        </w:rPr>
                      </w:pPr>
                    </w:p>
                    <w:p w14:paraId="7A779032" w14:textId="77777777" w:rsidR="00740C65" w:rsidRPr="00CD56B0" w:rsidRDefault="00740C65" w:rsidP="00740C65">
                      <w:r w:rsidRPr="00CD56B0">
                        <w:t xml:space="preserve">Du udvælger i samarbejde med den kliniske underviser/vejleder en patient/borger med kompleks medicinhåndtering. </w:t>
                      </w:r>
                    </w:p>
                    <w:p w14:paraId="57E3D901" w14:textId="77777777" w:rsidR="00740C65" w:rsidRDefault="00740C65" w:rsidP="00740C65">
                      <w:pPr>
                        <w:spacing w:line="276" w:lineRule="auto"/>
                        <w:rPr>
                          <w:rFonts w:eastAsia="Georgia" w:cs="Georgia"/>
                          <w:b/>
                          <w:bCs/>
                          <w:szCs w:val="20"/>
                        </w:rPr>
                      </w:pPr>
                    </w:p>
                    <w:p w14:paraId="5B08EB88" w14:textId="77777777" w:rsidR="00740C65" w:rsidRPr="000C4147" w:rsidRDefault="00740C65" w:rsidP="00740C65">
                      <w:pPr>
                        <w:spacing w:line="276" w:lineRule="auto"/>
                        <w:rPr>
                          <w:rFonts w:eastAsia="Georgia" w:cs="Georgia"/>
                          <w:b/>
                          <w:bCs/>
                          <w:szCs w:val="20"/>
                        </w:rPr>
                      </w:pP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>Du skal med den kliniske underviser/vejleder som observatør/vejleder, selvstændigt</w:t>
                      </w:r>
                      <w:r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 xml:space="preserve"> udføre</w:t>
                      </w: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>:</w:t>
                      </w:r>
                    </w:p>
                    <w:p w14:paraId="00409707" w14:textId="77777777" w:rsidR="00740C65" w:rsidRDefault="00740C65" w:rsidP="00740C65">
                      <w:pPr>
                        <w:pStyle w:val="Opstilling-punkttegn"/>
                      </w:pPr>
                      <w:r>
                        <w:t>Identifikation af patient/borger</w:t>
                      </w:r>
                    </w:p>
                    <w:p w14:paraId="48EE9A1F" w14:textId="77777777" w:rsidR="00740C65" w:rsidRDefault="00740C65" w:rsidP="00740C65">
                      <w:pPr>
                        <w:pStyle w:val="Opstilling-punkttegn"/>
                      </w:pPr>
                      <w:r>
                        <w:t>Indsamling af viden om præparaterne enkeltvist og den samlede medicinliste</w:t>
                      </w:r>
                    </w:p>
                    <w:p w14:paraId="049B620C" w14:textId="77777777" w:rsidR="00740C65" w:rsidRDefault="00740C65" w:rsidP="00740C65">
                      <w:pPr>
                        <w:pStyle w:val="Opstilling-punkttegn"/>
                      </w:pPr>
                      <w:r>
                        <w:t>Dispensering og administration af medicin</w:t>
                      </w:r>
                    </w:p>
                    <w:p w14:paraId="580D0C7F" w14:textId="77777777" w:rsidR="00740C65" w:rsidRDefault="00740C65" w:rsidP="00740C65">
                      <w:pPr>
                        <w:pStyle w:val="Opstilling-punkttegn"/>
                      </w:pPr>
                      <w:r>
                        <w:t>Dokumentation</w:t>
                      </w:r>
                    </w:p>
                    <w:p w14:paraId="07A54F70" w14:textId="77777777" w:rsidR="00740C65" w:rsidRDefault="00740C65" w:rsidP="00740C65">
                      <w:pPr>
                        <w:pStyle w:val="Opstilling-punkttegn"/>
                      </w:pPr>
                      <w:r>
                        <w:t>Inddrage og samarbejde med patienten/borgeren</w:t>
                      </w:r>
                    </w:p>
                    <w:p w14:paraId="7686E3F2" w14:textId="77777777" w:rsidR="00A84CA2" w:rsidRDefault="00740C65" w:rsidP="00740C65">
                      <w:pPr>
                        <w:pStyle w:val="Opstilling-punkttegn"/>
                        <w:spacing w:line="276" w:lineRule="auto"/>
                      </w:pPr>
                      <w:r>
                        <w:t xml:space="preserve">Særlig opmærksomhed på og ageren på medicinfejl, </w:t>
                      </w:r>
                      <w:proofErr w:type="spellStart"/>
                      <w:r>
                        <w:t>cave</w:t>
                      </w:r>
                      <w:proofErr w:type="spellEnd"/>
                      <w:r>
                        <w:t>, kontraindikationer</w:t>
                      </w:r>
                      <w:r w:rsidR="00051C30">
                        <w:t>, anafylaksi</w:t>
                      </w:r>
                      <w:r>
                        <w:t xml:space="preserve"> og fejl i </w:t>
                      </w:r>
                      <w:r w:rsidRPr="00CD56B0">
                        <w:t>ordinationer</w:t>
                      </w:r>
                    </w:p>
                    <w:p w14:paraId="6BE5335B" w14:textId="15B6B04B" w:rsidR="00740C65" w:rsidRPr="00CD56B0" w:rsidRDefault="00A84CA2" w:rsidP="00740C65">
                      <w:pPr>
                        <w:pStyle w:val="Opstilling-punkttegn"/>
                        <w:spacing w:line="276" w:lineRule="auto"/>
                      </w:pPr>
                      <w:r>
                        <w:t>M</w:t>
                      </w:r>
                      <w:r w:rsidR="00740C65" w:rsidRPr="00CD56B0">
                        <w:t>edicinhåndtering efter gældende lovgivning, retningslinjer og vejledninger</w:t>
                      </w:r>
                    </w:p>
                    <w:p w14:paraId="52F028B0" w14:textId="77777777" w:rsidR="00740C65" w:rsidRPr="002164A9" w:rsidRDefault="00740C65" w:rsidP="00740C65">
                      <w:pPr>
                        <w:pStyle w:val="Opstilling-punkttegn"/>
                      </w:pPr>
                      <w:r>
                        <w:t xml:space="preserve">Handle etisk forsvarligt </w:t>
                      </w:r>
                    </w:p>
                    <w:p w14:paraId="6255C0E0" w14:textId="77777777" w:rsidR="00740C65" w:rsidRDefault="00740C65" w:rsidP="00740C65">
                      <w:pPr>
                        <w:pStyle w:val="Opstilling-punkttegn"/>
                        <w:numPr>
                          <w:ilvl w:val="0"/>
                          <w:numId w:val="0"/>
                        </w:numPr>
                        <w:spacing w:line="276" w:lineRule="auto"/>
                        <w:ind w:left="221" w:hanging="221"/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</w:p>
                    <w:p w14:paraId="0ED54285" w14:textId="77777777" w:rsidR="00740C65" w:rsidRDefault="00740C65" w:rsidP="00740C65">
                      <w:pPr>
                        <w:spacing w:line="276" w:lineRule="auto"/>
                        <w:rPr>
                          <w:rFonts w:eastAsia="Georgia" w:cs="Georgia"/>
                          <w:b/>
                          <w:bCs/>
                          <w:szCs w:val="20"/>
                        </w:rPr>
                      </w:pPr>
                    </w:p>
                    <w:p w14:paraId="2665A66F" w14:textId="77777777" w:rsidR="00740C65" w:rsidRPr="000C4147" w:rsidRDefault="00740C65" w:rsidP="00740C65">
                      <w:pPr>
                        <w:spacing w:line="276" w:lineRule="auto"/>
                        <w:rPr>
                          <w:rFonts w:eastAsia="Georgia" w:cs="Georgia"/>
                          <w:b/>
                          <w:bCs/>
                          <w:szCs w:val="20"/>
                        </w:rPr>
                      </w:pP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>Medicinhåndteringsaktiviteten afsluttes samme dag med en faglig drøftelse (refleksion/feedback) mellem dig og den kliniske underviser/vejleder i umiddelbar forlængelse af medicinhåndteringen, hvor du</w:t>
                      </w:r>
                      <w:r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 xml:space="preserve"> kommer ind på</w:t>
                      </w:r>
                      <w:r w:rsidRPr="000C4147">
                        <w:rPr>
                          <w:rFonts w:eastAsia="Georgia" w:cs="Georgia"/>
                          <w:b/>
                          <w:bCs/>
                          <w:szCs w:val="20"/>
                        </w:rPr>
                        <w:t xml:space="preserve">: </w:t>
                      </w:r>
                    </w:p>
                    <w:p w14:paraId="24AEBA0E" w14:textId="77777777" w:rsidR="00740C65" w:rsidRPr="00607250" w:rsidRDefault="00740C65" w:rsidP="00740C65">
                      <w:pPr>
                        <w:pStyle w:val="Opstilling-punkttegn"/>
                      </w:pPr>
                      <w:r w:rsidRPr="00607250">
                        <w:t>Farmakologi</w:t>
                      </w:r>
                      <w:r>
                        <w:t xml:space="preserve"> ift.</w:t>
                      </w:r>
                      <w:r w:rsidRPr="00607250">
                        <w:t xml:space="preserve"> egne patienters/borgeres fysiologi/</w:t>
                      </w:r>
                      <w:proofErr w:type="spellStart"/>
                      <w:r w:rsidRPr="00607250">
                        <w:t>patofysiologi</w:t>
                      </w:r>
                      <w:proofErr w:type="spellEnd"/>
                    </w:p>
                    <w:p w14:paraId="5E247ABC" w14:textId="77777777" w:rsidR="00740C65" w:rsidRPr="00607250" w:rsidRDefault="00740C65" w:rsidP="00740C65">
                      <w:pPr>
                        <w:pStyle w:val="Opstilling-punkttegn"/>
                      </w:pPr>
                      <w:r>
                        <w:t>M</w:t>
                      </w:r>
                      <w:r w:rsidRPr="00607250">
                        <w:t>edicinske præparaters virkninger</w:t>
                      </w:r>
                      <w:r>
                        <w:t xml:space="preserve">, </w:t>
                      </w:r>
                      <w:r w:rsidRPr="00607250">
                        <w:t>bivirkninger</w:t>
                      </w:r>
                      <w:r>
                        <w:t xml:space="preserve">, </w:t>
                      </w:r>
                      <w:r w:rsidRPr="00607250">
                        <w:t xml:space="preserve">interaktioner og kontraindikationer </w:t>
                      </w:r>
                    </w:p>
                    <w:p w14:paraId="38855B5C" w14:textId="77777777" w:rsidR="00740C65" w:rsidRPr="00607250" w:rsidRDefault="00740C65" w:rsidP="00740C65">
                      <w:pPr>
                        <w:pStyle w:val="Opstilling-punkttegn"/>
                      </w:pPr>
                      <w:r w:rsidRPr="00607250">
                        <w:t xml:space="preserve">Relevante juridiske retningslinjer </w:t>
                      </w:r>
                    </w:p>
                    <w:p w14:paraId="6F0EA2D3" w14:textId="77777777" w:rsidR="00740C65" w:rsidRPr="00607250" w:rsidRDefault="00740C65" w:rsidP="00740C65">
                      <w:pPr>
                        <w:pStyle w:val="Opstilling-punkttegn"/>
                      </w:pPr>
                      <w:r>
                        <w:t>E</w:t>
                      </w:r>
                      <w:r w:rsidRPr="00607250">
                        <w:t xml:space="preserve">get ansvarsområde som sygeplejestuderende </w:t>
                      </w:r>
                    </w:p>
                    <w:p w14:paraId="1F8960A8" w14:textId="77777777" w:rsidR="00740C65" w:rsidRDefault="00740C65" w:rsidP="00740C65">
                      <w:pPr>
                        <w:pStyle w:val="Opstilling-punkttegn"/>
                      </w:pPr>
                      <w:r w:rsidRPr="00607250">
                        <w:t>Reflek</w:t>
                      </w:r>
                      <w:r>
                        <w:t>sioner</w:t>
                      </w:r>
                      <w:r w:rsidRPr="00607250">
                        <w:t xml:space="preserve"> over</w:t>
                      </w:r>
                      <w:r>
                        <w:t>:</w:t>
                      </w:r>
                      <w:r w:rsidRPr="00607250">
                        <w:t xml:space="preserve"> </w:t>
                      </w:r>
                    </w:p>
                    <w:p w14:paraId="744DC500" w14:textId="77777777" w:rsidR="00740C65" w:rsidRDefault="00740C65" w:rsidP="00740C65">
                      <w:pPr>
                        <w:pStyle w:val="Opstilling-punkttegn"/>
                        <w:numPr>
                          <w:ilvl w:val="2"/>
                          <w:numId w:val="10"/>
                        </w:numPr>
                      </w:pPr>
                      <w:r w:rsidRPr="00607250">
                        <w:t xml:space="preserve">inddragelsen og samarbejdet med patient/borger </w:t>
                      </w:r>
                    </w:p>
                    <w:p w14:paraId="668B8523" w14:textId="77777777" w:rsidR="00740C65" w:rsidRDefault="00740C65" w:rsidP="00740C65">
                      <w:pPr>
                        <w:pStyle w:val="Opstilling-punkttegn"/>
                        <w:numPr>
                          <w:ilvl w:val="2"/>
                          <w:numId w:val="10"/>
                        </w:numPr>
                      </w:pPr>
                      <w:r>
                        <w:t xml:space="preserve">samarbejde med </w:t>
                      </w:r>
                      <w:r w:rsidRPr="00607250">
                        <w:t>tværprofessionelle samarbejdspartnere</w:t>
                      </w:r>
                    </w:p>
                    <w:p w14:paraId="117F7E89" w14:textId="77777777" w:rsidR="00740C65" w:rsidRPr="00607250" w:rsidRDefault="00740C65" w:rsidP="00740C65">
                      <w:pPr>
                        <w:pStyle w:val="Opstilling-punkttegn"/>
                        <w:numPr>
                          <w:ilvl w:val="2"/>
                          <w:numId w:val="10"/>
                        </w:numPr>
                      </w:pPr>
                      <w:r w:rsidRPr="00607250">
                        <w:t xml:space="preserve">pædagogiske og kommunikative overvejelser </w:t>
                      </w:r>
                    </w:p>
                    <w:p w14:paraId="63261A0B" w14:textId="73349146" w:rsidR="00740C65" w:rsidRDefault="00740C65" w:rsidP="00740C65">
                      <w:pPr>
                        <w:pStyle w:val="Opstilling-punkttegn"/>
                      </w:pPr>
                      <w:r w:rsidRPr="00607250">
                        <w:t>Reflek</w:t>
                      </w:r>
                      <w:r>
                        <w:t>sioner</w:t>
                      </w:r>
                      <w:r w:rsidRPr="00607250">
                        <w:t xml:space="preserve"> over</w:t>
                      </w:r>
                      <w:r>
                        <w:t xml:space="preserve"> </w:t>
                      </w:r>
                      <w:r w:rsidRPr="00607250">
                        <w:t xml:space="preserve">ordinationer der overstiger anbefalet dosis, </w:t>
                      </w:r>
                      <w:proofErr w:type="spellStart"/>
                      <w:r w:rsidRPr="00607250">
                        <w:t>cave</w:t>
                      </w:r>
                      <w:proofErr w:type="spellEnd"/>
                      <w:r w:rsidR="00051C30">
                        <w:t>,</w:t>
                      </w:r>
                      <w:r w:rsidRPr="00607250">
                        <w:t xml:space="preserve"> kontraindikationer</w:t>
                      </w:r>
                      <w:r>
                        <w:t xml:space="preserve"> </w:t>
                      </w:r>
                      <w:r w:rsidR="00051C30">
                        <w:t xml:space="preserve">eller anafylaksi </w:t>
                      </w:r>
                      <w:r>
                        <w:t>samt handlemuligheder</w:t>
                      </w:r>
                    </w:p>
                    <w:p w14:paraId="47C214C0" w14:textId="77777777" w:rsidR="00740C65" w:rsidRPr="00607250" w:rsidRDefault="00740C65" w:rsidP="00740C65">
                      <w:pPr>
                        <w:pStyle w:val="Opstilling-punkttegn"/>
                      </w:pPr>
                      <w:r>
                        <w:t>Refleksion over etiske og juridiske dilemmaer</w:t>
                      </w:r>
                    </w:p>
                    <w:p w14:paraId="7BA2F425" w14:textId="77777777" w:rsidR="00740C65" w:rsidRPr="00607250" w:rsidRDefault="00740C65" w:rsidP="00740C65">
                      <w:pPr>
                        <w:rPr>
                          <w:rFonts w:eastAsia="Georgia" w:cs="Georgia"/>
                          <w:szCs w:val="20"/>
                        </w:rPr>
                      </w:pPr>
                      <w:r w:rsidRPr="00607250">
                        <w:rPr>
                          <w:rFonts w:eastAsia="Georgia" w:cs="Georgia"/>
                          <w:szCs w:val="20"/>
                        </w:rPr>
                        <w:t xml:space="preserve"> </w:t>
                      </w:r>
                    </w:p>
                    <w:p w14:paraId="357D2CF3" w14:textId="77777777" w:rsidR="00740C65" w:rsidRPr="008F47A1" w:rsidRDefault="00740C65" w:rsidP="00740C65">
                      <w:pPr>
                        <w:spacing w:line="276" w:lineRule="auto"/>
                        <w:rPr>
                          <w:rFonts w:eastAsia="Georgia" w:cs="Georgia"/>
                          <w:szCs w:val="18"/>
                        </w:rPr>
                      </w:pPr>
                      <w:r w:rsidRPr="008F47A1">
                        <w:rPr>
                          <w:rFonts w:eastAsia="Georgia" w:cs="Georgia"/>
                          <w:szCs w:val="18"/>
                        </w:rPr>
                        <w:t xml:space="preserve">Du får feedback af den kliniske underviser/vejleder. </w:t>
                      </w:r>
                    </w:p>
                    <w:p w14:paraId="1E322359" w14:textId="77777777" w:rsidR="00740C65" w:rsidRPr="00C3363D" w:rsidRDefault="00740C65" w:rsidP="00740C65">
                      <w:pPr>
                        <w:pStyle w:val="Opstilling-punkttegn"/>
                        <w:numPr>
                          <w:ilvl w:val="0"/>
                          <w:numId w:val="0"/>
                        </w:numPr>
                        <w:spacing w:line="276" w:lineRule="auto"/>
                        <w:ind w:left="221" w:hanging="221"/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  <w:r w:rsidRPr="00C3363D">
                        <w:rPr>
                          <w:rFonts w:eastAsia="Georgia" w:cs="Georgia"/>
                          <w:color w:val="000000" w:themeColor="text1"/>
                          <w:szCs w:val="18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  <w:t xml:space="preserve"> </w:t>
                      </w:r>
                    </w:p>
                    <w:p w14:paraId="0482C23C" w14:textId="77777777" w:rsidR="00740C65" w:rsidRPr="00BE53DD" w:rsidRDefault="00740C65" w:rsidP="00740C65">
                      <w:pPr>
                        <w:jc w:val="center"/>
                        <w:rPr>
                          <w:color w:val="000000" w:themeColor="text1"/>
                          <w14:shadow w14:blurRad="38100" w14:dist="19050" w14:dir="2700000" w14:sx="100000" w14:sy="100000" w14:kx="0" w14:ky="0" w14:algn="tl">
                            <w14:schemeClr w14:val="dk1">
                              <w14:alpha w14:val="60000"/>
                            </w14:schemeClr>
                          </w14:shadow>
                          <w14:textOutline w14:w="0" w14:cap="flat" w14:cmpd="sng" w14:algn="ctr">
                            <w14:noFill/>
                            <w14:prstDash w14:val="solid"/>
                            <w14:round/>
                          </w14:textOutline>
                        </w:rPr>
                      </w:pPr>
                    </w:p>
                  </w:txbxContent>
                </v:textbox>
                <w10:anchorlock/>
              </v:roundrect>
            </w:pict>
          </mc:Fallback>
        </mc:AlternateContent>
      </w:r>
      <w:r w:rsidR="00457D78" w:rsidRPr="315D0A4C">
        <w:rPr>
          <w:rFonts w:cs="Arial"/>
          <w:b/>
          <w:bCs/>
        </w:rPr>
        <w:br w:type="page"/>
      </w:r>
    </w:p>
    <w:p w14:paraId="4BDB5498" w14:textId="59EE3F91" w:rsidR="003D3D71" w:rsidRPr="00FA73F5" w:rsidRDefault="00F22DA3" w:rsidP="0020677F">
      <w:pPr>
        <w:rPr>
          <w:b/>
          <w:szCs w:val="20"/>
        </w:rPr>
      </w:pPr>
      <w:r w:rsidRPr="00FA73F5">
        <w:rPr>
          <w:b/>
          <w:szCs w:val="20"/>
        </w:rPr>
        <w:t xml:space="preserve">Dokumentationsark </w:t>
      </w:r>
      <w:r w:rsidR="000C02E8" w:rsidRPr="00FA73F5">
        <w:rPr>
          <w:b/>
          <w:szCs w:val="20"/>
        </w:rPr>
        <w:t xml:space="preserve">– </w:t>
      </w:r>
      <w:r w:rsidRPr="00FA73F5">
        <w:rPr>
          <w:b/>
          <w:szCs w:val="20"/>
        </w:rPr>
        <w:t>6. semester</w:t>
      </w:r>
    </w:p>
    <w:p w14:paraId="71C835CB" w14:textId="595626DE" w:rsidR="000C02E8" w:rsidRPr="00FA73F5" w:rsidRDefault="000C02E8" w:rsidP="0020677F">
      <w:pPr>
        <w:rPr>
          <w:rFonts w:cstheme="minorHAnsi"/>
          <w:b/>
          <w:szCs w:val="20"/>
        </w:rPr>
      </w:pPr>
      <w:r w:rsidRPr="00FA73F5">
        <w:rPr>
          <w:rFonts w:cstheme="minorHAnsi"/>
          <w:b/>
          <w:noProof/>
          <w:szCs w:val="20"/>
          <w:lang w:eastAsia="da-DK"/>
        </w:rPr>
        <w:t xml:space="preserve">Tema: </w:t>
      </w:r>
      <w:r w:rsidRPr="00FA73F5">
        <w:rPr>
          <w:rFonts w:cstheme="minorHAnsi"/>
          <w:b/>
          <w:szCs w:val="20"/>
        </w:rPr>
        <w:t>Selvstændig sygeplejepraksis</w:t>
      </w:r>
    </w:p>
    <w:p w14:paraId="608B9422" w14:textId="55CE37DE" w:rsidR="000C02E8" w:rsidRPr="00FA73F5" w:rsidRDefault="000C02E8" w:rsidP="000C02E8">
      <w:pPr>
        <w:rPr>
          <w:rFonts w:cstheme="minorHAnsi"/>
          <w:sz w:val="22"/>
        </w:rPr>
      </w:pPr>
    </w:p>
    <w:tbl>
      <w:tblPr>
        <w:tblStyle w:val="Tabel-Gitter"/>
        <w:tblpPr w:leftFromText="141" w:rightFromText="141" w:vertAnchor="text" w:horzAnchor="margin" w:tblpY="39"/>
        <w:tblW w:w="9923" w:type="dxa"/>
        <w:tblLook w:val="04A0" w:firstRow="1" w:lastRow="0" w:firstColumn="1" w:lastColumn="0" w:noHBand="0" w:noVBand="1"/>
      </w:tblPr>
      <w:tblGrid>
        <w:gridCol w:w="4957"/>
        <w:gridCol w:w="4966"/>
      </w:tblGrid>
      <w:tr w:rsidR="00607250" w:rsidRPr="00607250" w14:paraId="7601AAEF" w14:textId="77777777" w:rsidTr="390F5C01">
        <w:tc>
          <w:tcPr>
            <w:tcW w:w="9923" w:type="dxa"/>
            <w:gridSpan w:val="2"/>
            <w:shd w:val="clear" w:color="auto" w:fill="FFFFFF" w:themeFill="background2"/>
          </w:tcPr>
          <w:p w14:paraId="01A01992" w14:textId="4F0347E9" w:rsidR="00F22DA3" w:rsidRPr="00607250" w:rsidRDefault="00F22DA3" w:rsidP="00436236">
            <w:pPr>
              <w:rPr>
                <w:b/>
              </w:rPr>
            </w:pPr>
            <w:r w:rsidRPr="00607250">
              <w:rPr>
                <w:b/>
              </w:rPr>
              <w:t xml:space="preserve">Navn                                                                </w:t>
            </w:r>
            <w:r w:rsidR="00436236" w:rsidRPr="00607250">
              <w:rPr>
                <w:b/>
              </w:rPr>
              <w:t>S</w:t>
            </w:r>
            <w:r w:rsidRPr="00607250">
              <w:rPr>
                <w:b/>
              </w:rPr>
              <w:t xml:space="preserve">tudienummer                                                     </w:t>
            </w:r>
            <w:r w:rsidR="00436236" w:rsidRPr="00607250">
              <w:rPr>
                <w:b/>
              </w:rPr>
              <w:t>D</w:t>
            </w:r>
            <w:r w:rsidRPr="00607250">
              <w:rPr>
                <w:b/>
              </w:rPr>
              <w:t>ato</w:t>
            </w:r>
          </w:p>
        </w:tc>
      </w:tr>
      <w:tr w:rsidR="00607250" w:rsidRPr="00607250" w14:paraId="37F5E8AE" w14:textId="77777777" w:rsidTr="004D2E67">
        <w:tc>
          <w:tcPr>
            <w:tcW w:w="9923" w:type="dxa"/>
            <w:gridSpan w:val="2"/>
            <w:shd w:val="clear" w:color="auto" w:fill="CCECFF"/>
          </w:tcPr>
          <w:p w14:paraId="748D8AA9" w14:textId="77777777" w:rsidR="00BE4D96" w:rsidRPr="00542A99" w:rsidRDefault="390F5C01" w:rsidP="006A48EB">
            <w:pPr>
              <w:spacing w:line="240" w:lineRule="auto"/>
              <w:rPr>
                <w:sz w:val="18"/>
                <w:szCs w:val="20"/>
              </w:rPr>
            </w:pPr>
            <w:r w:rsidRPr="00607250">
              <w:t>Med udgangspunkt i et patient-/borgerforløb analyser</w:t>
            </w:r>
            <w:r w:rsidR="007B624D" w:rsidRPr="00607250">
              <w:t>er</w:t>
            </w:r>
            <w:r w:rsidRPr="00607250">
              <w:t xml:space="preserve"> og reflekterer du over medicinhåndtering. </w:t>
            </w:r>
            <w:r w:rsidR="00457D78" w:rsidRPr="00D76F6C">
              <w:rPr>
                <w:color w:val="FF0000"/>
                <w:szCs w:val="20"/>
              </w:rPr>
              <w:t xml:space="preserve"> </w:t>
            </w:r>
            <w:r w:rsidR="00457D78" w:rsidRPr="00542A99">
              <w:rPr>
                <w:szCs w:val="20"/>
              </w:rPr>
              <w:t>Det danner grundlag for refleksionssamtalen med din kliniske underviser/vejleder.</w:t>
            </w:r>
            <w:r w:rsidR="00457D78" w:rsidRPr="00542A99">
              <w:rPr>
                <w:sz w:val="18"/>
                <w:szCs w:val="20"/>
              </w:rPr>
              <w:t xml:space="preserve"> </w:t>
            </w:r>
          </w:p>
          <w:p w14:paraId="1CB38AF4" w14:textId="77777777" w:rsidR="00BE4D96" w:rsidRPr="00542A99" w:rsidRDefault="390F5C01" w:rsidP="006A48EB">
            <w:pPr>
              <w:spacing w:line="240" w:lineRule="auto"/>
            </w:pPr>
            <w:r w:rsidRPr="00607250">
              <w:t xml:space="preserve">Det skriftlige omfang er </w:t>
            </w:r>
            <w:r w:rsidRPr="00542A99">
              <w:t xml:space="preserve">max </w:t>
            </w:r>
            <w:r w:rsidR="00BE4D96" w:rsidRPr="00542A99">
              <w:t>7200</w:t>
            </w:r>
            <w:r w:rsidRPr="00542A99">
              <w:t xml:space="preserve"> </w:t>
            </w:r>
            <w:r w:rsidR="00927EC7" w:rsidRPr="00542A99">
              <w:t xml:space="preserve">tegn inkl. mellemrum. </w:t>
            </w:r>
            <w:r w:rsidRPr="00542A99">
              <w:t xml:space="preserve"> </w:t>
            </w:r>
          </w:p>
          <w:p w14:paraId="18D82AFD" w14:textId="750D5CF1" w:rsidR="00D70EA3" w:rsidRPr="00607250" w:rsidRDefault="00F22DA3" w:rsidP="006A48EB">
            <w:pPr>
              <w:spacing w:line="240" w:lineRule="auto"/>
              <w:rPr>
                <w:rFonts w:cstheme="minorHAnsi"/>
                <w:szCs w:val="20"/>
              </w:rPr>
            </w:pPr>
            <w:r w:rsidRPr="00542A99">
              <w:rPr>
                <w:rFonts w:cstheme="minorHAnsi"/>
                <w:szCs w:val="20"/>
              </w:rPr>
              <w:t xml:space="preserve">Du udarbejder </w:t>
            </w:r>
            <w:r w:rsidR="000B644F" w:rsidRPr="00542A99">
              <w:rPr>
                <w:rFonts w:cstheme="minorHAnsi"/>
                <w:szCs w:val="20"/>
              </w:rPr>
              <w:t xml:space="preserve">og uploader </w:t>
            </w:r>
            <w:r w:rsidR="00BE4D96" w:rsidRPr="00542A99">
              <w:rPr>
                <w:rFonts w:cstheme="minorHAnsi"/>
                <w:szCs w:val="20"/>
              </w:rPr>
              <w:t>ét</w:t>
            </w:r>
            <w:r w:rsidRPr="00542A99">
              <w:rPr>
                <w:rFonts w:cstheme="minorHAnsi"/>
                <w:szCs w:val="20"/>
              </w:rPr>
              <w:t xml:space="preserve"> </w:t>
            </w:r>
            <w:r w:rsidR="000B644F" w:rsidRPr="00542A99">
              <w:rPr>
                <w:rFonts w:cstheme="minorHAnsi"/>
                <w:szCs w:val="20"/>
              </w:rPr>
              <w:t xml:space="preserve">dokumentationsark </w:t>
            </w:r>
            <w:r w:rsidR="000B644F" w:rsidRPr="00607250">
              <w:rPr>
                <w:rFonts w:cstheme="minorHAnsi"/>
                <w:szCs w:val="20"/>
              </w:rPr>
              <w:t xml:space="preserve">på </w:t>
            </w:r>
            <w:r w:rsidRPr="00607250">
              <w:rPr>
                <w:rFonts w:cstheme="minorHAnsi"/>
                <w:szCs w:val="20"/>
              </w:rPr>
              <w:t>6. semester</w:t>
            </w:r>
            <w:r w:rsidR="005F0C8F" w:rsidRPr="00607250">
              <w:rPr>
                <w:rFonts w:cstheme="minorHAnsi"/>
                <w:szCs w:val="20"/>
              </w:rPr>
              <w:t xml:space="preserve">. </w:t>
            </w:r>
          </w:p>
        </w:tc>
      </w:tr>
      <w:tr w:rsidR="00607250" w:rsidRPr="00607250" w14:paraId="05DEDAFF" w14:textId="77777777" w:rsidTr="00BE4D96">
        <w:trPr>
          <w:trHeight w:val="920"/>
        </w:trPr>
        <w:tc>
          <w:tcPr>
            <w:tcW w:w="4957" w:type="dxa"/>
            <w:shd w:val="clear" w:color="auto" w:fill="CCECFF"/>
          </w:tcPr>
          <w:p w14:paraId="7B5C1EB0" w14:textId="35924334" w:rsidR="00246E60" w:rsidRDefault="00246E60" w:rsidP="006A48EB">
            <w:pPr>
              <w:spacing w:line="240" w:lineRule="auto"/>
              <w:rPr>
                <w:b/>
              </w:rPr>
            </w:pPr>
            <w:r w:rsidRPr="00607250">
              <w:rPr>
                <w:b/>
              </w:rPr>
              <w:t>Beskrivelse af en patient- /borger</w:t>
            </w:r>
            <w:r w:rsidR="00B51403" w:rsidRPr="00607250">
              <w:rPr>
                <w:b/>
              </w:rPr>
              <w:t>-</w:t>
            </w:r>
            <w:r w:rsidR="00B51403" w:rsidRPr="00607250">
              <w:rPr>
                <w:b/>
              </w:rPr>
              <w:br/>
            </w:r>
            <w:r w:rsidRPr="00607250">
              <w:rPr>
                <w:b/>
              </w:rPr>
              <w:t>situation</w:t>
            </w:r>
          </w:p>
          <w:p w14:paraId="632A050D" w14:textId="77777777" w:rsidR="006A48EB" w:rsidRPr="00607250" w:rsidRDefault="006A48EB" w:rsidP="006A48EB">
            <w:pPr>
              <w:spacing w:line="240" w:lineRule="auto"/>
              <w:rPr>
                <w:b/>
              </w:rPr>
            </w:pPr>
          </w:p>
          <w:p w14:paraId="4FC5530C" w14:textId="4F549D81" w:rsidR="00F22DA3" w:rsidRPr="00607250" w:rsidRDefault="00246E60" w:rsidP="006A48EB">
            <w:pPr>
              <w:spacing w:line="240" w:lineRule="auto"/>
              <w:rPr>
                <w:rFonts w:cstheme="minorHAnsi"/>
                <w:b/>
                <w:szCs w:val="20"/>
              </w:rPr>
            </w:pPr>
            <w:r w:rsidRPr="00607250">
              <w:rPr>
                <w:rFonts w:cstheme="minorHAnsi"/>
                <w:szCs w:val="20"/>
              </w:rPr>
              <w:t>Kort præsentation af patient/borger og det aktuelle sygdomsforløb</w:t>
            </w:r>
            <w:r w:rsidR="00F4261D" w:rsidRPr="00607250">
              <w:t xml:space="preserve"> med inddragelse af patientens/borgerens perspektiv</w:t>
            </w:r>
            <w:r w:rsidRPr="00607250">
              <w:rPr>
                <w:rFonts w:cstheme="minorHAnsi"/>
                <w:szCs w:val="20"/>
              </w:rPr>
              <w:t>.</w:t>
            </w:r>
          </w:p>
        </w:tc>
        <w:tc>
          <w:tcPr>
            <w:tcW w:w="4966" w:type="dxa"/>
          </w:tcPr>
          <w:p w14:paraId="4FF85B99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433C60B6" w14:textId="77777777" w:rsidTr="00BE4D96">
        <w:tc>
          <w:tcPr>
            <w:tcW w:w="4957" w:type="dxa"/>
            <w:shd w:val="clear" w:color="auto" w:fill="CCECFF"/>
          </w:tcPr>
          <w:p w14:paraId="51841704" w14:textId="77777777" w:rsidR="00861F07" w:rsidRDefault="00861F07" w:rsidP="006A48EB">
            <w:pPr>
              <w:spacing w:line="240" w:lineRule="auto"/>
              <w:rPr>
                <w:rFonts w:cstheme="minorHAnsi"/>
                <w:b/>
                <w:szCs w:val="20"/>
              </w:rPr>
            </w:pPr>
            <w:r w:rsidRPr="00607250">
              <w:rPr>
                <w:rFonts w:cstheme="minorHAnsi"/>
                <w:b/>
                <w:szCs w:val="20"/>
              </w:rPr>
              <w:t>Patient/borgers aktuelle medicin</w:t>
            </w:r>
          </w:p>
          <w:p w14:paraId="3EEC69D0" w14:textId="77777777" w:rsidR="006A48EB" w:rsidRPr="00607250" w:rsidRDefault="006A48EB" w:rsidP="006A48EB">
            <w:pPr>
              <w:spacing w:line="240" w:lineRule="auto"/>
              <w:rPr>
                <w:rFonts w:cstheme="minorHAnsi"/>
                <w:b/>
                <w:szCs w:val="20"/>
              </w:rPr>
            </w:pPr>
          </w:p>
          <w:p w14:paraId="575ABD0D" w14:textId="77777777" w:rsidR="00DB1015" w:rsidRPr="00607250" w:rsidRDefault="00DB1015" w:rsidP="006A48EB">
            <w:pPr>
              <w:spacing w:line="240" w:lineRule="auto"/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 xml:space="preserve">Du dispenserer og administrerer medicin hos en patient/borger, samt observerer patient/borger i relation til medicinhåndtering. </w:t>
            </w:r>
          </w:p>
          <w:p w14:paraId="386BBC82" w14:textId="77777777" w:rsidR="00BE4D96" w:rsidRDefault="00BE4D96" w:rsidP="006A48EB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</w:p>
          <w:p w14:paraId="4B5A2261" w14:textId="182BA5F0" w:rsidR="0027784D" w:rsidRPr="00BE4D96" w:rsidRDefault="003E430D" w:rsidP="006A48EB">
            <w:pPr>
              <w:spacing w:line="240" w:lineRule="auto"/>
              <w:contextualSpacing/>
              <w:rPr>
                <w:rFonts w:cstheme="minorHAnsi"/>
                <w:szCs w:val="20"/>
              </w:rPr>
            </w:pPr>
            <w:r w:rsidRPr="00607250">
              <w:rPr>
                <w:rFonts w:cstheme="minorHAnsi"/>
                <w:szCs w:val="20"/>
              </w:rPr>
              <w:t>Du indsætter en liste med alle de lægemidler, som patienten/borgeren får</w:t>
            </w:r>
            <w:r w:rsidR="002A502A" w:rsidRPr="00607250">
              <w:rPr>
                <w:rFonts w:cstheme="minorHAnsi"/>
                <w:szCs w:val="20"/>
              </w:rPr>
              <w:t xml:space="preserve"> (vedlæg som bilag)</w:t>
            </w:r>
            <w:r w:rsidRPr="00607250">
              <w:rPr>
                <w:rFonts w:cstheme="minorHAnsi"/>
                <w:szCs w:val="20"/>
              </w:rPr>
              <w:t xml:space="preserve">. Ud fra den samlede liste </w:t>
            </w:r>
            <w:r w:rsidRPr="0058783E">
              <w:rPr>
                <w:rFonts w:cstheme="minorHAnsi"/>
                <w:b/>
                <w:bCs/>
                <w:szCs w:val="20"/>
              </w:rPr>
              <w:t>argumenterer</w:t>
            </w:r>
            <w:r w:rsidRPr="00607250">
              <w:rPr>
                <w:rFonts w:cstheme="minorHAnsi"/>
                <w:szCs w:val="20"/>
              </w:rPr>
              <w:t xml:space="preserve"> du for udvælgelsen af de præparater, </w:t>
            </w:r>
            <w:r w:rsidR="0041534C" w:rsidRPr="00607250">
              <w:rPr>
                <w:rFonts w:cstheme="minorHAnsi"/>
                <w:szCs w:val="20"/>
              </w:rPr>
              <w:t xml:space="preserve">du </w:t>
            </w:r>
            <w:r w:rsidR="0041534C" w:rsidRPr="0058783E">
              <w:rPr>
                <w:rFonts w:cstheme="minorHAnsi"/>
                <w:b/>
                <w:bCs/>
                <w:szCs w:val="20"/>
              </w:rPr>
              <w:t>analyserer</w:t>
            </w:r>
            <w:r w:rsidR="0041534C" w:rsidRPr="00607250">
              <w:rPr>
                <w:rFonts w:cstheme="minorHAnsi"/>
                <w:szCs w:val="20"/>
              </w:rPr>
              <w:t xml:space="preserve"> ift. </w:t>
            </w:r>
            <w:r w:rsidR="00861F07" w:rsidRPr="00607250">
              <w:rPr>
                <w:rFonts w:cstheme="minorHAnsi"/>
                <w:szCs w:val="20"/>
              </w:rPr>
              <w:t>indikation, virkning, bivirkning</w:t>
            </w:r>
            <w:r w:rsidR="00A548E6" w:rsidRPr="00607250">
              <w:rPr>
                <w:rFonts w:cstheme="minorHAnsi"/>
                <w:szCs w:val="20"/>
              </w:rPr>
              <w:t>, interaktion</w:t>
            </w:r>
            <w:r w:rsidR="00861F07" w:rsidRPr="00607250">
              <w:rPr>
                <w:rFonts w:cstheme="minorHAnsi"/>
                <w:szCs w:val="20"/>
              </w:rPr>
              <w:t xml:space="preserve"> og evt. </w:t>
            </w:r>
            <w:r w:rsidR="007B624D" w:rsidRPr="00607250">
              <w:rPr>
                <w:rFonts w:cstheme="minorHAnsi"/>
                <w:szCs w:val="20"/>
              </w:rPr>
              <w:t xml:space="preserve">kontraindikationer </w:t>
            </w:r>
            <w:r w:rsidR="00BC544C" w:rsidRPr="00607250">
              <w:rPr>
                <w:rFonts w:cstheme="minorHAnsi"/>
                <w:szCs w:val="20"/>
              </w:rPr>
              <w:t xml:space="preserve">samt </w:t>
            </w:r>
            <w:proofErr w:type="spellStart"/>
            <w:r w:rsidR="00861F07" w:rsidRPr="00607250">
              <w:rPr>
                <w:rFonts w:cstheme="minorHAnsi"/>
                <w:szCs w:val="20"/>
              </w:rPr>
              <w:t>cave</w:t>
            </w:r>
            <w:proofErr w:type="spellEnd"/>
            <w:r w:rsidR="00861F07" w:rsidRPr="00607250">
              <w:rPr>
                <w:rFonts w:cstheme="minorHAnsi"/>
                <w:szCs w:val="20"/>
              </w:rPr>
              <w:t xml:space="preserve"> set i sammenhæng med patientens/borgerens </w:t>
            </w:r>
            <w:r w:rsidR="00BC544C" w:rsidRPr="00607250">
              <w:rPr>
                <w:rFonts w:cstheme="minorHAnsi"/>
                <w:szCs w:val="20"/>
              </w:rPr>
              <w:t>samlede medicin</w:t>
            </w:r>
            <w:r w:rsidR="00164D23" w:rsidRPr="00607250">
              <w:rPr>
                <w:rFonts w:cstheme="minorHAnsi"/>
                <w:szCs w:val="20"/>
              </w:rPr>
              <w:t xml:space="preserve"> og aktuelle situation</w:t>
            </w:r>
            <w:r w:rsidR="00BC544C" w:rsidRPr="00607250">
              <w:rPr>
                <w:rFonts w:cstheme="minorHAnsi"/>
                <w:szCs w:val="20"/>
              </w:rPr>
              <w:t>.</w:t>
            </w:r>
          </w:p>
        </w:tc>
        <w:tc>
          <w:tcPr>
            <w:tcW w:w="4966" w:type="dxa"/>
          </w:tcPr>
          <w:p w14:paraId="5BE5B848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16DB8238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7E1F4C92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11C98004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7A40E068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25EDF683" w14:textId="77777777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  <w:p w14:paraId="3516B577" w14:textId="5C51F33B" w:rsidR="00F22DA3" w:rsidRPr="00607250" w:rsidRDefault="00F22DA3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3CE8608E" w14:textId="77777777" w:rsidTr="00BE4D96">
        <w:trPr>
          <w:trHeight w:val="3009"/>
        </w:trPr>
        <w:tc>
          <w:tcPr>
            <w:tcW w:w="4957" w:type="dxa"/>
            <w:shd w:val="clear" w:color="auto" w:fill="CCECFF"/>
          </w:tcPr>
          <w:p w14:paraId="0AA0622B" w14:textId="0A95E360" w:rsidR="000E2BE8" w:rsidRDefault="000E2BE8" w:rsidP="006A48EB">
            <w:pPr>
              <w:spacing w:line="240" w:lineRule="auto"/>
              <w:contextualSpacing/>
              <w:rPr>
                <w:rFonts w:cstheme="minorHAnsi"/>
                <w:b/>
                <w:szCs w:val="20"/>
              </w:rPr>
            </w:pPr>
            <w:r w:rsidRPr="00607250">
              <w:rPr>
                <w:rFonts w:cstheme="minorHAnsi"/>
                <w:b/>
                <w:szCs w:val="20"/>
              </w:rPr>
              <w:t xml:space="preserve">Refleksion over medicinhåndtering i det udvalgte </w:t>
            </w:r>
            <w:r w:rsidRPr="00050DC9">
              <w:rPr>
                <w:rFonts w:cstheme="minorHAnsi"/>
                <w:b/>
                <w:szCs w:val="20"/>
              </w:rPr>
              <w:t>patient</w:t>
            </w:r>
            <w:r w:rsidR="00B51403" w:rsidRPr="00050DC9">
              <w:rPr>
                <w:rFonts w:cstheme="minorHAnsi"/>
                <w:b/>
                <w:szCs w:val="20"/>
              </w:rPr>
              <w:t>-</w:t>
            </w:r>
            <w:r w:rsidRPr="00050DC9">
              <w:rPr>
                <w:rFonts w:cstheme="minorHAnsi"/>
                <w:b/>
                <w:szCs w:val="20"/>
              </w:rPr>
              <w:t>/borgerforløb</w:t>
            </w:r>
          </w:p>
          <w:p w14:paraId="49355786" w14:textId="77777777" w:rsidR="006A48EB" w:rsidRPr="00050DC9" w:rsidRDefault="006A48EB" w:rsidP="006A48EB">
            <w:pPr>
              <w:spacing w:line="240" w:lineRule="auto"/>
              <w:contextualSpacing/>
              <w:rPr>
                <w:rFonts w:cstheme="minorHAnsi"/>
                <w:b/>
                <w:szCs w:val="20"/>
              </w:rPr>
            </w:pPr>
          </w:p>
          <w:p w14:paraId="7B55F0F4" w14:textId="4F425704" w:rsidR="005E47E2" w:rsidRPr="00050DC9" w:rsidRDefault="005E47E2" w:rsidP="006A48EB">
            <w:pPr>
              <w:pStyle w:val="Opstilling-punkttegn"/>
              <w:numPr>
                <w:ilvl w:val="0"/>
                <w:numId w:val="0"/>
              </w:numPr>
              <w:spacing w:line="240" w:lineRule="auto"/>
              <w:rPr>
                <w:rFonts w:cstheme="minorHAnsi"/>
                <w:szCs w:val="20"/>
              </w:rPr>
            </w:pPr>
            <w:r w:rsidRPr="00050DC9">
              <w:rPr>
                <w:rFonts w:cstheme="minorHAnsi"/>
                <w:szCs w:val="20"/>
              </w:rPr>
              <w:t xml:space="preserve">Du reflekterer over klinisk beslutningstagen og </w:t>
            </w:r>
            <w:r w:rsidR="008058FF" w:rsidRPr="00050DC9">
              <w:rPr>
                <w:rFonts w:cstheme="minorHAnsi"/>
                <w:szCs w:val="20"/>
              </w:rPr>
              <w:t xml:space="preserve">klinisk </w:t>
            </w:r>
            <w:r w:rsidRPr="00050DC9">
              <w:rPr>
                <w:rFonts w:cstheme="minorHAnsi"/>
                <w:szCs w:val="20"/>
              </w:rPr>
              <w:t xml:space="preserve">lederskab i relation til medicinhåndtering. </w:t>
            </w:r>
            <w:r w:rsidRPr="00FB3A7F">
              <w:rPr>
                <w:rFonts w:cstheme="minorHAnsi"/>
                <w:b/>
                <w:bCs/>
                <w:szCs w:val="20"/>
              </w:rPr>
              <w:t>Udvælg</w:t>
            </w:r>
            <w:r w:rsidRPr="00050DC9">
              <w:rPr>
                <w:rFonts w:cstheme="minorHAnsi"/>
                <w:szCs w:val="20"/>
              </w:rPr>
              <w:t xml:space="preserve"> de punkter der er </w:t>
            </w:r>
            <w:r w:rsidRPr="00FB3A7F">
              <w:rPr>
                <w:rFonts w:cstheme="minorHAnsi"/>
                <w:b/>
                <w:bCs/>
                <w:szCs w:val="20"/>
              </w:rPr>
              <w:t>relevant</w:t>
            </w:r>
            <w:r w:rsidRPr="00050DC9">
              <w:rPr>
                <w:rFonts w:cstheme="minorHAnsi"/>
                <w:szCs w:val="20"/>
              </w:rPr>
              <w:t xml:space="preserve"> i patient-/borgerforløbet:</w:t>
            </w:r>
          </w:p>
          <w:p w14:paraId="16F579FE" w14:textId="67A0B366" w:rsidR="005F0C8F" w:rsidRDefault="005F0C8F" w:rsidP="006A48EB">
            <w:pPr>
              <w:pStyle w:val="Opstilling-punkttegn"/>
              <w:spacing w:line="240" w:lineRule="auto"/>
            </w:pPr>
            <w:r w:rsidRPr="00050DC9">
              <w:t>Risikosituationslægemidler</w:t>
            </w:r>
          </w:p>
          <w:p w14:paraId="7CC40D5E" w14:textId="21EF3615" w:rsidR="0023721C" w:rsidRPr="00050DC9" w:rsidRDefault="0023721C" w:rsidP="006A48EB">
            <w:pPr>
              <w:pStyle w:val="Opstilling-punkttegn"/>
              <w:spacing w:line="240" w:lineRule="auto"/>
            </w:pPr>
            <w:r>
              <w:t>Anafylaksi</w:t>
            </w:r>
          </w:p>
          <w:p w14:paraId="55F7B020" w14:textId="77777777" w:rsidR="00735B66" w:rsidRPr="00050DC9" w:rsidRDefault="00735B66" w:rsidP="006A48EB">
            <w:pPr>
              <w:pStyle w:val="Opstilling-punkttegn"/>
              <w:spacing w:line="240" w:lineRule="auto"/>
            </w:pPr>
            <w:r w:rsidRPr="00050DC9">
              <w:t>Rapporteringspligt</w:t>
            </w:r>
          </w:p>
          <w:p w14:paraId="42F55A00" w14:textId="7D148E72" w:rsidR="00F22DA3" w:rsidRPr="00050DC9" w:rsidRDefault="00735B66" w:rsidP="006A48EB">
            <w:pPr>
              <w:pStyle w:val="Opstilling-punkttegn"/>
              <w:spacing w:line="240" w:lineRule="auto"/>
            </w:pPr>
            <w:r w:rsidRPr="00050DC9">
              <w:t>Egen og tværprofessionelle faggruppers ansvars- og kompetence områder</w:t>
            </w:r>
          </w:p>
          <w:p w14:paraId="13262530" w14:textId="339E2618" w:rsidR="007B624D" w:rsidRPr="00050DC9" w:rsidRDefault="00735B66" w:rsidP="006A48EB">
            <w:pPr>
              <w:pStyle w:val="Opstilling-punkttegn"/>
              <w:spacing w:line="240" w:lineRule="auto"/>
              <w:rPr>
                <w:rFonts w:asciiTheme="minorHAnsi" w:hAnsiTheme="minorHAnsi"/>
              </w:rPr>
            </w:pPr>
            <w:r w:rsidRPr="00050DC9">
              <w:t xml:space="preserve">Modtagelse og bortskaffelse af medicin </w:t>
            </w:r>
            <w:r w:rsidR="00F22DA3" w:rsidRPr="00050DC9">
              <w:t xml:space="preserve"> </w:t>
            </w:r>
          </w:p>
          <w:p w14:paraId="5E130B98" w14:textId="5837656B" w:rsidR="00414E7C" w:rsidRPr="00735B66" w:rsidRDefault="007B624D" w:rsidP="006A48EB">
            <w:pPr>
              <w:pStyle w:val="Opstilling-punkttegn"/>
              <w:spacing w:line="240" w:lineRule="auto"/>
              <w:rPr>
                <w:rFonts w:asciiTheme="minorHAnsi" w:hAnsiTheme="minorHAnsi"/>
              </w:rPr>
            </w:pPr>
            <w:r w:rsidRPr="00607250">
              <w:t>A</w:t>
            </w:r>
            <w:r w:rsidR="00F22DA3" w:rsidRPr="00607250">
              <w:t>rbejdsmiljø</w:t>
            </w:r>
            <w:r w:rsidR="00BE4D96">
              <w:t xml:space="preserve"> </w:t>
            </w:r>
            <w:r w:rsidR="00BE4D96" w:rsidRPr="00542A99">
              <w:t>og hygiejne</w:t>
            </w:r>
          </w:p>
        </w:tc>
        <w:tc>
          <w:tcPr>
            <w:tcW w:w="4966" w:type="dxa"/>
          </w:tcPr>
          <w:p w14:paraId="642C97C5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Cs/>
                <w:szCs w:val="20"/>
              </w:rPr>
            </w:pPr>
          </w:p>
          <w:p w14:paraId="1DC75E39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Cs/>
                <w:szCs w:val="20"/>
              </w:rPr>
            </w:pPr>
          </w:p>
          <w:p w14:paraId="04767BA4" w14:textId="0478C466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Cs/>
                <w:szCs w:val="20"/>
              </w:rPr>
            </w:pPr>
          </w:p>
          <w:p w14:paraId="5071E844" w14:textId="77777777" w:rsidR="00F22DA3" w:rsidRPr="00607250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Cs/>
                <w:szCs w:val="20"/>
              </w:rPr>
            </w:pPr>
          </w:p>
        </w:tc>
      </w:tr>
      <w:tr w:rsidR="00607250" w:rsidRPr="00607250" w14:paraId="43F7FC36" w14:textId="77777777" w:rsidTr="00BE4D96">
        <w:trPr>
          <w:trHeight w:val="457"/>
        </w:trPr>
        <w:tc>
          <w:tcPr>
            <w:tcW w:w="4957" w:type="dxa"/>
            <w:shd w:val="clear" w:color="auto" w:fill="CCECFF"/>
          </w:tcPr>
          <w:p w14:paraId="2D85CF8B" w14:textId="77777777" w:rsidR="00FF7C03" w:rsidRDefault="00FF7C03" w:rsidP="006A48EB">
            <w:pPr>
              <w:spacing w:before="60" w:line="240" w:lineRule="auto"/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</w:pPr>
            <w:r w:rsidRPr="003870A6"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  <w:t>Litteratur</w:t>
            </w:r>
          </w:p>
          <w:p w14:paraId="1E4E0794" w14:textId="77777777" w:rsidR="006A48EB" w:rsidRPr="003870A6" w:rsidRDefault="006A48EB" w:rsidP="006A48EB">
            <w:pPr>
              <w:spacing w:before="60" w:line="240" w:lineRule="auto"/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</w:pPr>
          </w:p>
          <w:p w14:paraId="253B5358" w14:textId="13A30BE2" w:rsidR="005E47E2" w:rsidRPr="003870A6" w:rsidRDefault="00FF7C03" w:rsidP="006A48EB">
            <w:pPr>
              <w:spacing w:before="60" w:line="240" w:lineRule="auto"/>
              <w:contextualSpacing/>
              <w:rPr>
                <w:rFonts w:cstheme="minorHAnsi"/>
                <w:szCs w:val="20"/>
              </w:rPr>
            </w:pPr>
            <w:r w:rsidRPr="003870A6">
              <w:rPr>
                <w:rFonts w:eastAsia="Calibri" w:cs="Calibri"/>
                <w:szCs w:val="20"/>
              </w:rPr>
              <w:t>Hvilken litteratur har du anvendt?  Herunder kliniske retningslinjer, vejledninger, instrukser, politikker og faglige artikler</w:t>
            </w:r>
          </w:p>
        </w:tc>
        <w:tc>
          <w:tcPr>
            <w:tcW w:w="4966" w:type="dxa"/>
          </w:tcPr>
          <w:p w14:paraId="6FF92471" w14:textId="77777777" w:rsidR="00F22DA3" w:rsidRPr="003870A6" w:rsidRDefault="00F22DA3" w:rsidP="00AA25BB">
            <w:pPr>
              <w:rPr>
                <w:rFonts w:cstheme="minorHAnsi"/>
                <w:szCs w:val="20"/>
              </w:rPr>
            </w:pPr>
          </w:p>
        </w:tc>
      </w:tr>
      <w:tr w:rsidR="00607250" w:rsidRPr="00607250" w14:paraId="1FAEADAD" w14:textId="77777777" w:rsidTr="00BE4D96">
        <w:tc>
          <w:tcPr>
            <w:tcW w:w="4957" w:type="dxa"/>
            <w:shd w:val="clear" w:color="auto" w:fill="CCECFF"/>
          </w:tcPr>
          <w:p w14:paraId="6465F7B5" w14:textId="77777777" w:rsidR="008328D7" w:rsidRDefault="008328D7" w:rsidP="006A48EB">
            <w:pPr>
              <w:spacing w:before="60" w:line="240" w:lineRule="auto"/>
              <w:rPr>
                <w:b/>
                <w:bCs/>
                <w:color w:val="000000" w:themeColor="text1"/>
                <w:szCs w:val="20"/>
              </w:rPr>
            </w:pPr>
            <w:r w:rsidRPr="003870A6">
              <w:rPr>
                <w:b/>
                <w:bCs/>
                <w:color w:val="000000" w:themeColor="text1"/>
                <w:szCs w:val="20"/>
              </w:rPr>
              <w:t>Mundtlig refleksion med vejleder</w:t>
            </w:r>
          </w:p>
          <w:p w14:paraId="445F8F24" w14:textId="77777777" w:rsidR="006A48EB" w:rsidRPr="003870A6" w:rsidRDefault="006A48EB" w:rsidP="006A48EB">
            <w:pPr>
              <w:spacing w:before="60" w:line="240" w:lineRule="auto"/>
              <w:rPr>
                <w:b/>
                <w:bCs/>
                <w:color w:val="000000" w:themeColor="text1"/>
                <w:szCs w:val="20"/>
              </w:rPr>
            </w:pPr>
          </w:p>
          <w:p w14:paraId="36DCD5B6" w14:textId="77777777" w:rsidR="008328D7" w:rsidRPr="003870A6" w:rsidRDefault="008328D7" w:rsidP="006A48EB">
            <w:pPr>
              <w:tabs>
                <w:tab w:val="num" w:pos="340"/>
              </w:tabs>
              <w:spacing w:line="240" w:lineRule="auto"/>
              <w:ind w:left="221" w:hanging="221"/>
              <w:rPr>
                <w:color w:val="000000" w:themeColor="text1"/>
                <w:szCs w:val="20"/>
              </w:rPr>
            </w:pPr>
            <w:r w:rsidRPr="003870A6">
              <w:rPr>
                <w:color w:val="000000" w:themeColor="text1"/>
                <w:szCs w:val="20"/>
              </w:rPr>
              <w:t>Skriv væsentlige pointer ned fra refleksionen</w:t>
            </w:r>
          </w:p>
          <w:p w14:paraId="3DD4227B" w14:textId="5296F941" w:rsidR="005E47E2" w:rsidRPr="003870A6" w:rsidRDefault="008328D7" w:rsidP="006A48EB">
            <w:pPr>
              <w:tabs>
                <w:tab w:val="clear" w:pos="221"/>
              </w:tabs>
              <w:spacing w:line="240" w:lineRule="auto"/>
            </w:pPr>
            <w:r w:rsidRPr="003870A6">
              <w:rPr>
                <w:color w:val="000000" w:themeColor="text1"/>
                <w:szCs w:val="20"/>
              </w:rPr>
              <w:t>Hvad har du lært i arbejdet med denne patient/borger og hvordan kan du bruge det fremadrettet?</w:t>
            </w:r>
          </w:p>
        </w:tc>
        <w:tc>
          <w:tcPr>
            <w:tcW w:w="4966" w:type="dxa"/>
          </w:tcPr>
          <w:p w14:paraId="0E3B9ACF" w14:textId="77777777" w:rsidR="00F22DA3" w:rsidRPr="003870A6" w:rsidRDefault="00F22DA3" w:rsidP="00AA25BB">
            <w:pPr>
              <w:keepNext/>
              <w:keepLines/>
              <w:spacing w:before="200"/>
              <w:outlineLvl w:val="2"/>
              <w:rPr>
                <w:rFonts w:eastAsiaTheme="majorEastAsia" w:cstheme="minorHAnsi"/>
                <w:bCs/>
                <w:szCs w:val="20"/>
              </w:rPr>
            </w:pPr>
          </w:p>
        </w:tc>
      </w:tr>
      <w:tr w:rsidR="00607250" w:rsidRPr="00607250" w14:paraId="31DAE7B2" w14:textId="77777777" w:rsidTr="00A548E6">
        <w:tc>
          <w:tcPr>
            <w:tcW w:w="9923" w:type="dxa"/>
            <w:gridSpan w:val="2"/>
          </w:tcPr>
          <w:p w14:paraId="36714117" w14:textId="759007AE" w:rsidR="00F22DA3" w:rsidRPr="003870A6" w:rsidRDefault="00CE034C" w:rsidP="00A548E6">
            <w:pPr>
              <w:rPr>
                <w:rFonts w:cstheme="minorHAnsi"/>
                <w:szCs w:val="20"/>
              </w:rPr>
            </w:pPr>
            <w:r w:rsidRPr="003870A6">
              <w:rPr>
                <w:rFonts w:cstheme="minorHAnsi"/>
                <w:noProof/>
                <w:szCs w:val="20"/>
                <w:lang w:eastAsia="da-DK"/>
              </w:rPr>
              <w:t>Dette dokumentation</w:t>
            </w:r>
            <w:r w:rsidR="00BC619E" w:rsidRPr="003870A6">
              <w:rPr>
                <w:rFonts w:cstheme="minorHAnsi"/>
                <w:noProof/>
                <w:szCs w:val="20"/>
                <w:lang w:eastAsia="da-DK"/>
              </w:rPr>
              <w:t>s</w:t>
            </w:r>
            <w:r w:rsidRPr="003870A6">
              <w:rPr>
                <w:rFonts w:cstheme="minorHAnsi"/>
                <w:noProof/>
                <w:szCs w:val="20"/>
                <w:lang w:eastAsia="da-DK"/>
              </w:rPr>
              <w:t xml:space="preserve">ark indgår i 2. del af Logbog i medicinhåndtering og er en </w:t>
            </w:r>
            <w:r w:rsidRPr="003870A6">
              <w:rPr>
                <w:noProof/>
                <w:lang w:eastAsia="da-DK"/>
              </w:rPr>
              <w:t xml:space="preserve">del af forudsætningskravet på </w:t>
            </w:r>
            <w:r w:rsidR="00BE4D96" w:rsidRPr="003870A6">
              <w:rPr>
                <w:noProof/>
                <w:lang w:eastAsia="da-DK"/>
              </w:rPr>
              <w:t>7</w:t>
            </w:r>
            <w:r w:rsidRPr="003870A6">
              <w:rPr>
                <w:noProof/>
                <w:lang w:eastAsia="da-DK"/>
              </w:rPr>
              <w:t>. semester</w:t>
            </w:r>
            <w:r w:rsidRPr="003870A6">
              <w:rPr>
                <w:rFonts w:cstheme="minorHAnsi"/>
                <w:noProof/>
                <w:szCs w:val="20"/>
                <w:lang w:eastAsia="da-DK"/>
              </w:rPr>
              <w:t xml:space="preserve">. </w:t>
            </w:r>
            <w:r w:rsidR="0044471E" w:rsidRPr="003870A6">
              <w:rPr>
                <w:rFonts w:cstheme="minorHAnsi"/>
                <w:noProof/>
                <w:szCs w:val="20"/>
                <w:lang w:eastAsia="da-DK"/>
              </w:rPr>
              <w:t xml:space="preserve"> D</w:t>
            </w:r>
            <w:r w:rsidR="0044471E">
              <w:rPr>
                <w:rFonts w:cstheme="minorHAnsi"/>
                <w:noProof/>
                <w:szCs w:val="20"/>
                <w:lang w:eastAsia="da-DK"/>
              </w:rPr>
              <w:t>okumentationsark lægges i p</w:t>
            </w:r>
            <w:r w:rsidR="0044471E" w:rsidRPr="003870A6">
              <w:rPr>
                <w:rFonts w:cstheme="minorHAnsi"/>
                <w:noProof/>
                <w:szCs w:val="20"/>
                <w:lang w:eastAsia="da-DK"/>
              </w:rPr>
              <w:t>raktikportalen</w:t>
            </w:r>
            <w:r w:rsidR="0044471E">
              <w:rPr>
                <w:rFonts w:cstheme="minorHAnsi"/>
                <w:noProof/>
                <w:szCs w:val="20"/>
                <w:lang w:eastAsia="da-DK"/>
              </w:rPr>
              <w:t>.</w:t>
            </w:r>
          </w:p>
        </w:tc>
      </w:tr>
    </w:tbl>
    <w:p w14:paraId="509F6D5D" w14:textId="77777777" w:rsidR="0031106C" w:rsidRDefault="0031106C" w:rsidP="315D0A4C">
      <w:pPr>
        <w:pStyle w:val="2Overskrift2Udennummer"/>
      </w:pPr>
      <w:bookmarkStart w:id="17" w:name="_Toc170899211"/>
    </w:p>
    <w:p w14:paraId="40950EB8" w14:textId="77777777" w:rsidR="0031106C" w:rsidRDefault="0031106C">
      <w:pPr>
        <w:tabs>
          <w:tab w:val="clear" w:pos="221"/>
        </w:tabs>
        <w:spacing w:after="200" w:line="276" w:lineRule="auto"/>
        <w:rPr>
          <w:rFonts w:ascii="Arial" w:eastAsiaTheme="majorEastAsia" w:hAnsi="Arial" w:cstheme="majorBidi"/>
          <w:b/>
          <w:bCs/>
          <w:sz w:val="28"/>
          <w:szCs w:val="26"/>
        </w:rPr>
      </w:pPr>
      <w:r>
        <w:br w:type="page"/>
      </w:r>
    </w:p>
    <w:p w14:paraId="35F19BA3" w14:textId="0F335D75" w:rsidR="005016A6" w:rsidRPr="00542A99" w:rsidRDefault="315D0A4C" w:rsidP="315D0A4C">
      <w:pPr>
        <w:pStyle w:val="2Overskrift2Udennummer"/>
      </w:pPr>
      <w:r w:rsidRPr="00542A99">
        <w:t>7. semester – Tema: Selvstændig sygeplejepraksis</w:t>
      </w:r>
      <w:bookmarkEnd w:id="17"/>
      <w:r w:rsidRPr="00542A99">
        <w:t xml:space="preserve"> </w:t>
      </w:r>
    </w:p>
    <w:p w14:paraId="11AA029C" w14:textId="333DF15F" w:rsidR="315D0A4C" w:rsidRPr="00542A99" w:rsidRDefault="315D0A4C" w:rsidP="315D0A4C">
      <w:pPr>
        <w:pStyle w:val="RKBrdtekst"/>
        <w:rPr>
          <w:rFonts w:ascii="Georgia" w:hAnsi="Georgia"/>
          <w:sz w:val="20"/>
        </w:rPr>
      </w:pPr>
      <w:r w:rsidRPr="00542A99">
        <w:rPr>
          <w:rFonts w:ascii="Georgia" w:hAnsi="Georgia"/>
          <w:sz w:val="20"/>
        </w:rPr>
        <w:t>På 7. semester er fokus rettet mod selvstændighed i dit kliniske lederskab i samspil med patienter, borgere og pårørende og i den konkrete praksis, du er en del af. Du skal med stigende selvstændighed udøve klinisk lederskab på baggrund af faglig dømmekraft, hvor du trækker på flere former for viden. I arbejdet med logbog i medicinhåndtering arbejder du særligt med følgende kompetencemål for læringsudbytte:</w:t>
      </w:r>
    </w:p>
    <w:p w14:paraId="19E8E2E4" w14:textId="00298023" w:rsidR="315D0A4C" w:rsidRPr="00542A99" w:rsidRDefault="315D0A4C" w:rsidP="315D0A4C">
      <w:pPr>
        <w:pStyle w:val="Opstilling-punkttegn"/>
      </w:pPr>
      <w:r w:rsidRPr="00542A99">
        <w:t xml:space="preserve">Kritisk vurdere og udøve medicinhåndtering, samt inden for en rammedelegering og altid sammen med en sygeplejerske, </w:t>
      </w:r>
      <w:r w:rsidR="00751AAB" w:rsidRPr="00542A99">
        <w:t>ordinerer</w:t>
      </w:r>
      <w:r w:rsidRPr="00542A99">
        <w:t xml:space="preserve"> medicin i stabile, akutte og komplekse pleje- og behandlingsforløb.</w:t>
      </w:r>
    </w:p>
    <w:p w14:paraId="65375AD5" w14:textId="3E1E542D" w:rsidR="315D0A4C" w:rsidRPr="00542A99" w:rsidRDefault="315D0A4C" w:rsidP="315D0A4C">
      <w:pPr>
        <w:rPr>
          <w:b/>
          <w:bCs/>
        </w:rPr>
      </w:pPr>
    </w:p>
    <w:p w14:paraId="27AA55B8" w14:textId="62916F8F" w:rsidR="315D0A4C" w:rsidRPr="00542A99" w:rsidRDefault="315D0A4C" w:rsidP="315D0A4C">
      <w:pPr>
        <w:rPr>
          <w:rFonts w:eastAsia="Times New Roman"/>
        </w:rPr>
      </w:pPr>
      <w:r w:rsidRPr="00542A99">
        <w:rPr>
          <w:rFonts w:eastAsia="Times New Roman"/>
        </w:rPr>
        <w:t xml:space="preserve">Du introduceres til og oplæres i </w:t>
      </w:r>
      <w:r w:rsidRPr="00542A99">
        <w:rPr>
          <w:rFonts w:cs="Arial"/>
        </w:rPr>
        <w:t>det kliniske undervisningssteds medicineringsprocesser herunder:</w:t>
      </w:r>
    </w:p>
    <w:p w14:paraId="3726D92D" w14:textId="522E8875" w:rsidR="315D0A4C" w:rsidRPr="00542A99" w:rsidRDefault="315D0A4C" w:rsidP="315D0A4C">
      <w:pPr>
        <w:pStyle w:val="Opstilling-punkttegn"/>
      </w:pPr>
      <w:r w:rsidRPr="00542A99">
        <w:t>Lovgivning, vejledninger og instrukser, herunder rammedelegation</w:t>
      </w:r>
    </w:p>
    <w:p w14:paraId="3EDEEAF6" w14:textId="579F58E6" w:rsidR="315D0A4C" w:rsidRPr="00542A99" w:rsidRDefault="315D0A4C" w:rsidP="315D0A4C">
      <w:pPr>
        <w:pStyle w:val="Opstilling-punkttegn"/>
        <w:rPr>
          <w:rFonts w:eastAsia="Arial"/>
          <w:szCs w:val="20"/>
        </w:rPr>
      </w:pPr>
      <w:r w:rsidRPr="00542A99">
        <w:rPr>
          <w:rFonts w:eastAsia="Arial"/>
          <w:szCs w:val="20"/>
        </w:rPr>
        <w:t>Sundhedspædagogiske initiativer</w:t>
      </w:r>
    </w:p>
    <w:p w14:paraId="579369AF" w14:textId="68089FEC" w:rsidR="315D0A4C" w:rsidRPr="00542A99" w:rsidRDefault="315D0A4C" w:rsidP="315D0A4C">
      <w:pPr>
        <w:pStyle w:val="Opstilling-punkttegn"/>
      </w:pPr>
      <w:r w:rsidRPr="00542A99">
        <w:t xml:space="preserve">Retningslinjer for stedets medicinhåndtering, uddelegering mm. </w:t>
      </w:r>
    </w:p>
    <w:p w14:paraId="65D85DE0" w14:textId="5F39C19E" w:rsidR="315D0A4C" w:rsidRPr="00542A99" w:rsidRDefault="315D0A4C" w:rsidP="315D0A4C">
      <w:pPr>
        <w:pStyle w:val="Opstilling-punkttegn"/>
      </w:pPr>
      <w:r w:rsidRPr="00542A99">
        <w:t xml:space="preserve">Patientsikkerhed, arbejdsmiljø og hygiejne </w:t>
      </w:r>
    </w:p>
    <w:p w14:paraId="03FEA860" w14:textId="379903E0" w:rsidR="315D0A4C" w:rsidRPr="00542A99" w:rsidRDefault="315D0A4C" w:rsidP="315D0A4C">
      <w:pPr>
        <w:pStyle w:val="Opstilling-punkttegn"/>
      </w:pPr>
      <w:r w:rsidRPr="00542A99">
        <w:t>De på det kliniske uddannelsessted hyppigt anvendte lægemiddelshovedgrupper</w:t>
      </w:r>
    </w:p>
    <w:p w14:paraId="32F90B61" w14:textId="77777777" w:rsidR="315D0A4C" w:rsidRPr="00542A99" w:rsidRDefault="315D0A4C" w:rsidP="315D0A4C">
      <w:pPr>
        <w:pStyle w:val="Opstilling-punkttegn"/>
      </w:pPr>
      <w:r w:rsidRPr="00542A99">
        <w:t xml:space="preserve">Dispensering og administration af lægemidler, herunder </w:t>
      </w:r>
      <w:proofErr w:type="spellStart"/>
      <w:r w:rsidRPr="00542A99">
        <w:t>s.c</w:t>
      </w:r>
      <w:proofErr w:type="spellEnd"/>
      <w:r w:rsidRPr="00542A99">
        <w:t xml:space="preserve">., </w:t>
      </w:r>
      <w:proofErr w:type="spellStart"/>
      <w:r w:rsidRPr="00542A99">
        <w:t>i.m</w:t>
      </w:r>
      <w:proofErr w:type="spellEnd"/>
      <w:r w:rsidRPr="00542A99">
        <w:t xml:space="preserve">. og </w:t>
      </w:r>
      <w:proofErr w:type="spellStart"/>
      <w:r w:rsidRPr="00542A99">
        <w:t>i.v</w:t>
      </w:r>
      <w:proofErr w:type="spellEnd"/>
      <w:r w:rsidRPr="00542A99">
        <w:t>.</w:t>
      </w:r>
    </w:p>
    <w:p w14:paraId="2CB548CB" w14:textId="6A4482C8" w:rsidR="315D0A4C" w:rsidRPr="00542A99" w:rsidRDefault="315D0A4C" w:rsidP="315D0A4C">
      <w:pPr>
        <w:pStyle w:val="Opstilling-punkttegn"/>
      </w:pPr>
      <w:r w:rsidRPr="00542A99">
        <w:t>Intravenøs administration og basal væsketerapi, hvis det indgår i sygeplejerskens normale arbejdsområde på det pågældende kliniske undervisningssted</w:t>
      </w:r>
    </w:p>
    <w:p w14:paraId="7A63C256" w14:textId="5A5863BA" w:rsidR="315D0A4C" w:rsidRPr="00542A99" w:rsidRDefault="315D0A4C" w:rsidP="315D0A4C">
      <w:pPr>
        <w:pStyle w:val="Opstilling-punkttegn"/>
      </w:pPr>
      <w:r w:rsidRPr="00542A99">
        <w:t>Risikosituationslægemidler</w:t>
      </w:r>
    </w:p>
    <w:p w14:paraId="458F01FE" w14:textId="2AA0641A" w:rsidR="315D0A4C" w:rsidRPr="00542A99" w:rsidRDefault="315D0A4C" w:rsidP="315D0A4C">
      <w:pPr>
        <w:pStyle w:val="Opstilling-punkttegn"/>
      </w:pPr>
      <w:r w:rsidRPr="00542A99">
        <w:t xml:space="preserve">Lægemiddelregning og medicinhåndtering som f.eks. op- og nedtrapning af dosis, </w:t>
      </w:r>
      <w:proofErr w:type="spellStart"/>
      <w:r w:rsidRPr="00542A99">
        <w:t>p.n</w:t>
      </w:r>
      <w:proofErr w:type="spellEnd"/>
      <w:r w:rsidRPr="00542A99">
        <w:t>. medicin, infusionshastigheder, fortyndinger, dosering efter vægt og/eller legemsoverflade</w:t>
      </w:r>
    </w:p>
    <w:p w14:paraId="2E819DF2" w14:textId="10E9B045" w:rsidR="315D0A4C" w:rsidRPr="00542A99" w:rsidRDefault="315D0A4C" w:rsidP="315D0A4C">
      <w:pPr>
        <w:pStyle w:val="Opstilling-punkttegn"/>
      </w:pPr>
      <w:r w:rsidRPr="00542A99">
        <w:t>Inddragelse af særlige patientgruppers perspektiv i medicinhåndtering</w:t>
      </w:r>
    </w:p>
    <w:p w14:paraId="1B62671A" w14:textId="481AE29A" w:rsidR="315D0A4C" w:rsidRPr="00050DC9" w:rsidRDefault="315D0A4C" w:rsidP="315D0A4C">
      <w:pPr>
        <w:rPr>
          <w:b/>
          <w:bCs/>
        </w:rPr>
      </w:pPr>
    </w:p>
    <w:p w14:paraId="3AD45386" w14:textId="77777777" w:rsidR="002177AF" w:rsidRPr="00050DC9" w:rsidRDefault="002177AF" w:rsidP="002177AF">
      <w:pPr>
        <w:pStyle w:val="Opstilling-punkttegn"/>
        <w:numPr>
          <w:ilvl w:val="0"/>
          <w:numId w:val="0"/>
        </w:numPr>
        <w:rPr>
          <w:b/>
          <w:bCs/>
        </w:rPr>
      </w:pPr>
      <w:r w:rsidRPr="00050DC9">
        <w:rPr>
          <w:b/>
          <w:bCs/>
        </w:rPr>
        <w:t>På dette semester udviser du klinisk lederskab i forhold til tidligere semesters refleksion over medicinhåndtering stadig under vejledning af den kliniske underviser/vejleder.</w:t>
      </w:r>
    </w:p>
    <w:p w14:paraId="69BEB640" w14:textId="77777777" w:rsidR="002177AF" w:rsidRPr="00050DC9" w:rsidRDefault="002177AF" w:rsidP="315D0A4C">
      <w:pPr>
        <w:rPr>
          <w:b/>
          <w:bCs/>
        </w:rPr>
      </w:pPr>
    </w:p>
    <w:p w14:paraId="1C85E469" w14:textId="3EAA513E" w:rsidR="00457D78" w:rsidRPr="00050DC9" w:rsidRDefault="315D0A4C" w:rsidP="315D0A4C">
      <w:pPr>
        <w:rPr>
          <w:b/>
          <w:bCs/>
        </w:rPr>
      </w:pPr>
      <w:r w:rsidRPr="00050DC9">
        <w:rPr>
          <w:b/>
          <w:bCs/>
        </w:rPr>
        <w:t>Forudsætningskrav</w:t>
      </w:r>
    </w:p>
    <w:p w14:paraId="5798554D" w14:textId="7F9E10E2" w:rsidR="00457D78" w:rsidRPr="00542A99" w:rsidRDefault="315D0A4C" w:rsidP="00457D78">
      <w:r w:rsidRPr="00050DC9">
        <w:t xml:space="preserve">Ved afslutning af 7. semester skal du have opfyldt og dokumenteret 2. del af Logbog i medicinhåndtering for at kunne gå til </w:t>
      </w:r>
      <w:r w:rsidRPr="00542A99">
        <w:t xml:space="preserve">prøve på 7. semester. </w:t>
      </w:r>
    </w:p>
    <w:p w14:paraId="0A0D5DEB" w14:textId="77777777" w:rsidR="00457D78" w:rsidRPr="00542A99" w:rsidRDefault="00457D78" w:rsidP="00457D78"/>
    <w:p w14:paraId="3DD8A5E9" w14:textId="46428965" w:rsidR="00457D78" w:rsidRPr="00542A99" w:rsidRDefault="315D0A4C" w:rsidP="00457D78">
      <w:r w:rsidRPr="00542A99">
        <w:t xml:space="preserve">Godkendelse af forudsætningskravet på 7. semester omfatter: </w:t>
      </w:r>
    </w:p>
    <w:p w14:paraId="3B61B58F" w14:textId="77777777" w:rsidR="00457D78" w:rsidRPr="00542A99" w:rsidRDefault="315D0A4C" w:rsidP="00457D78">
      <w:pPr>
        <w:pStyle w:val="Opstilling-punkttegn"/>
      </w:pPr>
      <w:r w:rsidRPr="00542A99">
        <w:t>Godkendt dokumentationsark for 5. semester, som uploades på Praktikportalen forud for første studiesamtale</w:t>
      </w:r>
    </w:p>
    <w:p w14:paraId="2E7F0797" w14:textId="5AE41FFF" w:rsidR="00457D78" w:rsidRPr="00542A99" w:rsidRDefault="315D0A4C" w:rsidP="00457D78">
      <w:pPr>
        <w:pStyle w:val="Opstilling-punkttegn"/>
      </w:pPr>
      <w:r w:rsidRPr="00542A99">
        <w:t>Godkendte dokumentationsark for 6. semester</w:t>
      </w:r>
    </w:p>
    <w:p w14:paraId="5A53011F" w14:textId="4E217D04" w:rsidR="00457D78" w:rsidRPr="00542A99" w:rsidRDefault="315D0A4C" w:rsidP="315D0A4C">
      <w:pPr>
        <w:pStyle w:val="Opstilling-punkttegn"/>
        <w:rPr>
          <w:rFonts w:cs="Arial"/>
        </w:rPr>
      </w:pPr>
      <w:r w:rsidRPr="00542A99">
        <w:rPr>
          <w:rFonts w:cs="Arial"/>
        </w:rPr>
        <w:t>Godkendt praktisk gennemførelse af: Medicinaktivitet med fokus på klinisk beslutningstagen og klinisk lederskab for 6. semester</w:t>
      </w:r>
    </w:p>
    <w:p w14:paraId="165355F8" w14:textId="5F758815" w:rsidR="00940F1C" w:rsidRPr="00542A99" w:rsidRDefault="315D0A4C" w:rsidP="00940F1C">
      <w:pPr>
        <w:pStyle w:val="Opstilling-punkttegn"/>
      </w:pPr>
      <w:r w:rsidRPr="00542A99">
        <w:t>Godkendte dokumentationsark for 7. semester</w:t>
      </w:r>
    </w:p>
    <w:p w14:paraId="51C92AB1" w14:textId="77777777" w:rsidR="00740C65" w:rsidRPr="00542A99" w:rsidRDefault="00740C65" w:rsidP="315D0A4C">
      <w:pPr>
        <w:pStyle w:val="Opstilling-punkttegn"/>
        <w:numPr>
          <w:ilvl w:val="0"/>
          <w:numId w:val="0"/>
        </w:numPr>
        <w:rPr>
          <w:b/>
          <w:bCs/>
        </w:rPr>
      </w:pPr>
    </w:p>
    <w:p w14:paraId="1D452C65" w14:textId="77777777" w:rsidR="008B78A6" w:rsidRPr="00215BDC" w:rsidRDefault="008B78A6" w:rsidP="008B78A6">
      <w:pPr>
        <w:rPr>
          <w:rFonts w:asciiTheme="minorHAnsi" w:hAnsiTheme="minorHAnsi"/>
          <w:b/>
          <w:bCs/>
        </w:rPr>
      </w:pPr>
      <w:r w:rsidRPr="00215BDC">
        <w:rPr>
          <w:b/>
          <w:bCs/>
        </w:rPr>
        <w:t>Enhed for Klinisk Træning: Intravenøs administration og håndtering af komplikationer</w:t>
      </w:r>
    </w:p>
    <w:p w14:paraId="5247B2F2" w14:textId="77777777" w:rsidR="006F3F57" w:rsidRPr="00215BDC" w:rsidRDefault="006F3F57" w:rsidP="006F3F57">
      <w:r w:rsidRPr="00215BDC">
        <w:t>På 6./7. semester er der et tilbud målrettet dig, som</w:t>
      </w:r>
      <w:r>
        <w:t xml:space="preserve"> gerne vil træne kliniske færdigheder i</w:t>
      </w:r>
      <w:r w:rsidRPr="00215BDC">
        <w:t xml:space="preserve"> </w:t>
      </w:r>
      <w:proofErr w:type="spellStart"/>
      <w:r w:rsidRPr="00215BDC">
        <w:t>i.v</w:t>
      </w:r>
      <w:proofErr w:type="spellEnd"/>
      <w:r w:rsidRPr="00215BDC">
        <w:t>.-medicinhåndtering</w:t>
      </w:r>
      <w:r>
        <w:t>, sygepleje ved anafylaksi, samt observationer og pleje ved CVK</w:t>
      </w:r>
      <w:r w:rsidRPr="00215BDC">
        <w:t>.</w:t>
      </w:r>
      <w:r>
        <w:t xml:space="preserve"> Der er et begrænset antal pladser, og tilmelding foregår efter ” først til mølle” princippet. </w:t>
      </w:r>
    </w:p>
    <w:p w14:paraId="23A8C06A" w14:textId="77777777" w:rsidR="006F3F57" w:rsidRDefault="006F3F57" w:rsidP="006F3F57">
      <w:r w:rsidRPr="00215BDC">
        <w:t xml:space="preserve">Du aftaler deltagelse med din vejleder på dit kliniksted, og du kan finde mere information her:  </w:t>
      </w:r>
    </w:p>
    <w:p w14:paraId="7A828D78" w14:textId="1BEA5576" w:rsidR="008B78A6" w:rsidRDefault="006F3F57" w:rsidP="006F3F57">
      <w:hyperlink r:id="rId45" w:history="1">
        <w:r>
          <w:rPr>
            <w:rStyle w:val="Hyperlink"/>
            <w:bCs/>
            <w:color w:val="auto"/>
            <w:szCs w:val="20"/>
          </w:rPr>
          <w:t>Enhed for Klinisk Træning 6./7. semester</w:t>
        </w:r>
      </w:hyperlink>
    </w:p>
    <w:p w14:paraId="222C38C7" w14:textId="77777777" w:rsidR="00B42E02" w:rsidRPr="00215BDC" w:rsidRDefault="00B42E02" w:rsidP="00B42E02"/>
    <w:p w14:paraId="77163E45" w14:textId="77777777" w:rsidR="008B78A6" w:rsidRDefault="008B78A6" w:rsidP="315D0A4C">
      <w:pPr>
        <w:pStyle w:val="Opstilling-punkttegn"/>
        <w:numPr>
          <w:ilvl w:val="0"/>
          <w:numId w:val="0"/>
        </w:numPr>
        <w:rPr>
          <w:b/>
          <w:bCs/>
        </w:rPr>
      </w:pPr>
    </w:p>
    <w:p w14:paraId="7A7D5C51" w14:textId="77777777" w:rsidR="00215BDC" w:rsidRDefault="00215BDC">
      <w:pPr>
        <w:tabs>
          <w:tab w:val="clear" w:pos="221"/>
        </w:tabs>
        <w:spacing w:after="200" w:line="276" w:lineRule="auto"/>
        <w:rPr>
          <w:b/>
          <w:bCs/>
        </w:rPr>
      </w:pPr>
      <w:r>
        <w:rPr>
          <w:b/>
          <w:bCs/>
        </w:rPr>
        <w:br w:type="page"/>
      </w:r>
    </w:p>
    <w:p w14:paraId="65573EAF" w14:textId="1550B702" w:rsidR="00940F1C" w:rsidRPr="00542A99" w:rsidRDefault="315D0A4C" w:rsidP="315D0A4C">
      <w:pPr>
        <w:pStyle w:val="Opstilling-punkttegn"/>
        <w:numPr>
          <w:ilvl w:val="0"/>
          <w:numId w:val="0"/>
        </w:numPr>
      </w:pPr>
      <w:r w:rsidRPr="00542A99">
        <w:rPr>
          <w:b/>
          <w:bCs/>
        </w:rPr>
        <w:t xml:space="preserve">Dokumentationsark </w:t>
      </w:r>
      <w:r w:rsidR="00940F1C" w:rsidRPr="00542A99">
        <w:br/>
      </w:r>
      <w:r w:rsidRPr="00542A99">
        <w:t>Dokumentationsark</w:t>
      </w:r>
      <w:r w:rsidR="006A48EB">
        <w:t>et</w:t>
      </w:r>
      <w:r w:rsidRPr="00542A99">
        <w:t xml:space="preserve"> på 7. semester indgår i 2. del af Logbog i medicinhåndtering. </w:t>
      </w:r>
      <w:r w:rsidR="00740C65" w:rsidRPr="00542A99">
        <w:t xml:space="preserve">Arbejdet med dokumentationsark er et forudsætningskrav for at gå til prøve på 7. semester. </w:t>
      </w:r>
      <w:r w:rsidRPr="00542A99">
        <w:t>På 7.semester skal du arbejde med ét dokumentationsark.</w:t>
      </w:r>
    </w:p>
    <w:p w14:paraId="2202C5F4" w14:textId="1E982C9F" w:rsidR="00940F1C" w:rsidRDefault="315D0A4C" w:rsidP="315D0A4C">
      <w:pPr>
        <w:pStyle w:val="Opstilling-punkttegn"/>
        <w:contextualSpacing/>
      </w:pPr>
      <w:r w:rsidRPr="00542A99">
        <w:t>Du udvælger i samarbejde med den kliniske underviser/vejleder en patient-/borgergruppe, hvor du har dispenseret og administreret medicin samt observeret patient/borger, og hvor du har undret dig eller bemærket en særlig indsats for medicinhåndteringen</w:t>
      </w:r>
    </w:p>
    <w:p w14:paraId="7C69D7FA" w14:textId="77777777" w:rsidR="00676FB5" w:rsidRDefault="00676FB5" w:rsidP="00676FB5">
      <w:pPr>
        <w:pStyle w:val="Opstilling-punkttegn"/>
        <w:numPr>
          <w:ilvl w:val="0"/>
          <w:numId w:val="0"/>
        </w:numPr>
        <w:ind w:left="221" w:hanging="221"/>
        <w:contextualSpacing/>
      </w:pPr>
    </w:p>
    <w:p w14:paraId="54E55F56" w14:textId="77777777" w:rsidR="00676FB5" w:rsidRPr="00BD0136" w:rsidRDefault="00676FB5" w:rsidP="00676FB5">
      <w:pPr>
        <w:rPr>
          <w:szCs w:val="20"/>
        </w:rPr>
      </w:pPr>
      <w:r w:rsidRPr="00BD0136">
        <w:rPr>
          <w:szCs w:val="20"/>
        </w:rPr>
        <w:t>Du reflekterer individuelt eller i gruppe sammen med din kliniske underviser/vejleder. Derefter skriver du dine refleksioner i dokumentationsarket og beskriver, hvordan du kan bruge dem fremadrettet.</w:t>
      </w:r>
    </w:p>
    <w:p w14:paraId="7CEC0225" w14:textId="77777777" w:rsidR="00676FB5" w:rsidRDefault="00676FB5" w:rsidP="00740C65">
      <w:pPr>
        <w:pStyle w:val="Opstilling-punkttegn"/>
        <w:numPr>
          <w:ilvl w:val="0"/>
          <w:numId w:val="0"/>
        </w:numPr>
        <w:ind w:left="221" w:hanging="221"/>
      </w:pPr>
    </w:p>
    <w:p w14:paraId="4C174EA6" w14:textId="2DF7224F" w:rsidR="00740C65" w:rsidRPr="00542A99" w:rsidRDefault="315D0A4C" w:rsidP="00740C65">
      <w:pPr>
        <w:pStyle w:val="Opstilling-punkttegn"/>
        <w:numPr>
          <w:ilvl w:val="0"/>
          <w:numId w:val="0"/>
        </w:numPr>
        <w:ind w:left="221" w:hanging="221"/>
      </w:pPr>
      <w:r w:rsidRPr="00542A99">
        <w:t xml:space="preserve">I dokumentationsarket for 7. semester finder du flere oplysninger om indholdet. </w:t>
      </w:r>
    </w:p>
    <w:p w14:paraId="5CCC9919" w14:textId="301A321E" w:rsidR="00940F1C" w:rsidRPr="00542A99" w:rsidRDefault="00940F1C">
      <w:pPr>
        <w:tabs>
          <w:tab w:val="clear" w:pos="221"/>
        </w:tabs>
        <w:spacing w:after="200" w:line="276" w:lineRule="auto"/>
        <w:rPr>
          <w:rFonts w:cs="Arial"/>
          <w:szCs w:val="20"/>
        </w:rPr>
      </w:pPr>
      <w:r w:rsidRPr="00542A99">
        <w:rPr>
          <w:rFonts w:cs="Arial"/>
          <w:szCs w:val="20"/>
        </w:rPr>
        <w:br w:type="page"/>
      </w:r>
    </w:p>
    <w:p w14:paraId="6CC5010C" w14:textId="77777777" w:rsidR="00940F1C" w:rsidRPr="00FA73F5" w:rsidRDefault="00940F1C" w:rsidP="00940F1C">
      <w:pPr>
        <w:rPr>
          <w:rFonts w:eastAsia="Arial" w:cs="Times New Roman"/>
          <w:b/>
        </w:rPr>
      </w:pPr>
      <w:r w:rsidRPr="00FA73F5">
        <w:rPr>
          <w:rFonts w:eastAsia="Arial" w:cs="Times New Roman"/>
          <w:b/>
        </w:rPr>
        <w:t>Dokumentationsark – 7. semester</w:t>
      </w:r>
    </w:p>
    <w:p w14:paraId="5CC60CA3" w14:textId="1ECC479E" w:rsidR="00940F1C" w:rsidRPr="00FA73F5" w:rsidRDefault="00940F1C" w:rsidP="00940F1C">
      <w:pPr>
        <w:rPr>
          <w:rFonts w:eastAsia="Arial" w:cs="Arial"/>
          <w:b/>
        </w:rPr>
      </w:pPr>
      <w:r w:rsidRPr="00FA73F5">
        <w:rPr>
          <w:rFonts w:eastAsia="Arial" w:cs="Arial"/>
          <w:b/>
          <w:noProof/>
          <w:szCs w:val="32"/>
          <w:lang w:eastAsia="da-DK"/>
        </w:rPr>
        <w:t xml:space="preserve">Tema: </w:t>
      </w:r>
      <w:r w:rsidRPr="00FA73F5">
        <w:rPr>
          <w:rFonts w:eastAsia="Arial" w:cs="Arial"/>
          <w:b/>
        </w:rPr>
        <w:t>Selvstændig sygeplejepraksis</w:t>
      </w:r>
    </w:p>
    <w:p w14:paraId="0661B504" w14:textId="114A572A" w:rsidR="00940F1C" w:rsidRPr="00542A99" w:rsidRDefault="00940F1C" w:rsidP="00940F1C">
      <w:pPr>
        <w:rPr>
          <w:rFonts w:ascii="Arial" w:eastAsia="Arial" w:hAnsi="Arial" w:cs="Arial"/>
        </w:rPr>
      </w:pPr>
    </w:p>
    <w:tbl>
      <w:tblPr>
        <w:tblStyle w:val="Tabel-Gitter1"/>
        <w:tblpPr w:leftFromText="141" w:rightFromText="141" w:vertAnchor="text" w:horzAnchor="margin" w:tblpY="39"/>
        <w:tblW w:w="9923" w:type="dxa"/>
        <w:tblLook w:val="04A0" w:firstRow="1" w:lastRow="0" w:firstColumn="1" w:lastColumn="0" w:noHBand="0" w:noVBand="1"/>
      </w:tblPr>
      <w:tblGrid>
        <w:gridCol w:w="4106"/>
        <w:gridCol w:w="5817"/>
      </w:tblGrid>
      <w:tr w:rsidR="00542A99" w:rsidRPr="00542A99" w14:paraId="179CC109" w14:textId="77777777" w:rsidTr="001B047E">
        <w:tc>
          <w:tcPr>
            <w:tcW w:w="9923" w:type="dxa"/>
            <w:gridSpan w:val="2"/>
            <w:shd w:val="clear" w:color="auto" w:fill="FFFFFF"/>
          </w:tcPr>
          <w:p w14:paraId="6D6A0708" w14:textId="77777777" w:rsidR="00940F1C" w:rsidRPr="00542A99" w:rsidRDefault="00940F1C" w:rsidP="001B047E">
            <w:pPr>
              <w:rPr>
                <w:rFonts w:eastAsia="Arial" w:cs="Times New Roman"/>
                <w:b/>
              </w:rPr>
            </w:pPr>
            <w:r w:rsidRPr="00542A99">
              <w:rPr>
                <w:rFonts w:eastAsia="Arial" w:cs="Times New Roman"/>
                <w:b/>
              </w:rPr>
              <w:t>Navn                                                                Studienummer                                                     Dato</w:t>
            </w:r>
          </w:p>
        </w:tc>
      </w:tr>
      <w:tr w:rsidR="00542A99" w:rsidRPr="00542A99" w14:paraId="7267F718" w14:textId="77777777" w:rsidTr="001B047E">
        <w:tc>
          <w:tcPr>
            <w:tcW w:w="9923" w:type="dxa"/>
            <w:gridSpan w:val="2"/>
            <w:shd w:val="clear" w:color="auto" w:fill="CCECFF"/>
          </w:tcPr>
          <w:p w14:paraId="3E432603" w14:textId="177A1474" w:rsidR="00940F1C" w:rsidRPr="00542A99" w:rsidRDefault="00940F1C" w:rsidP="006A48EB">
            <w:pPr>
              <w:spacing w:line="240" w:lineRule="auto"/>
              <w:rPr>
                <w:sz w:val="18"/>
                <w:szCs w:val="20"/>
              </w:rPr>
            </w:pPr>
            <w:r w:rsidRPr="00542A99">
              <w:rPr>
                <w:rFonts w:eastAsia="Arial" w:cs="Times New Roman"/>
              </w:rPr>
              <w:t>Med udgangspunkt i e</w:t>
            </w:r>
            <w:r w:rsidR="00FA73F5">
              <w:rPr>
                <w:rFonts w:eastAsia="Arial" w:cs="Times New Roman"/>
              </w:rPr>
              <w:t>n gruppe af</w:t>
            </w:r>
            <w:r w:rsidRPr="00542A99">
              <w:rPr>
                <w:rFonts w:eastAsia="Arial" w:cs="Times New Roman"/>
              </w:rPr>
              <w:t xml:space="preserve"> patient</w:t>
            </w:r>
            <w:r w:rsidR="00FA73F5">
              <w:rPr>
                <w:rFonts w:eastAsia="Arial" w:cs="Times New Roman"/>
              </w:rPr>
              <w:t>er</w:t>
            </w:r>
            <w:r w:rsidRPr="00542A99">
              <w:rPr>
                <w:rFonts w:eastAsia="Arial" w:cs="Times New Roman"/>
              </w:rPr>
              <w:t>/borger</w:t>
            </w:r>
            <w:r w:rsidR="003B0933">
              <w:rPr>
                <w:rFonts w:eastAsia="Arial" w:cs="Times New Roman"/>
              </w:rPr>
              <w:t>e</w:t>
            </w:r>
            <w:r w:rsidR="00FA73F5">
              <w:rPr>
                <w:rFonts w:eastAsia="Arial" w:cs="Times New Roman"/>
              </w:rPr>
              <w:t xml:space="preserve"> </w:t>
            </w:r>
            <w:r w:rsidRPr="00542A99">
              <w:rPr>
                <w:rFonts w:eastAsia="Arial" w:cs="Times New Roman"/>
              </w:rPr>
              <w:t>analyserer og reflekterer du over medicinhåndtering.</w:t>
            </w:r>
            <w:r w:rsidRPr="00542A99">
              <w:rPr>
                <w:szCs w:val="20"/>
              </w:rPr>
              <w:t xml:space="preserve"> Det danner grundlag for refleksionssamtalen med din kliniske underviser/vejleder.</w:t>
            </w:r>
            <w:r w:rsidRPr="00542A99">
              <w:rPr>
                <w:sz w:val="18"/>
                <w:szCs w:val="20"/>
              </w:rPr>
              <w:t xml:space="preserve"> </w:t>
            </w:r>
          </w:p>
          <w:p w14:paraId="47E45E56" w14:textId="77777777" w:rsidR="00940F1C" w:rsidRPr="00542A99" w:rsidRDefault="00940F1C" w:rsidP="006A48EB">
            <w:pPr>
              <w:spacing w:line="240" w:lineRule="auto"/>
              <w:rPr>
                <w:rFonts w:eastAsia="Arial" w:cs="Times New Roman"/>
              </w:rPr>
            </w:pPr>
            <w:r w:rsidRPr="00542A99">
              <w:rPr>
                <w:rFonts w:eastAsia="Arial" w:cs="Times New Roman"/>
              </w:rPr>
              <w:t xml:space="preserve">Det skriftlige omfang er max 7200 tegn inkl. mellemrum.  </w:t>
            </w:r>
          </w:p>
          <w:p w14:paraId="1F03DDFD" w14:textId="77777777" w:rsidR="00940F1C" w:rsidRPr="00542A99" w:rsidRDefault="00940F1C" w:rsidP="006A48EB">
            <w:pPr>
              <w:spacing w:line="240" w:lineRule="auto"/>
              <w:rPr>
                <w:rFonts w:eastAsia="Arial" w:cs="Arial"/>
                <w:szCs w:val="20"/>
              </w:rPr>
            </w:pPr>
            <w:r w:rsidRPr="00542A99">
              <w:rPr>
                <w:rFonts w:eastAsia="Arial" w:cs="Arial"/>
                <w:szCs w:val="20"/>
              </w:rPr>
              <w:t xml:space="preserve">Du udarbejder og uploader ét dokumentationsark på 7. semester. </w:t>
            </w:r>
          </w:p>
        </w:tc>
      </w:tr>
      <w:tr w:rsidR="00542A99" w:rsidRPr="00542A99" w14:paraId="63678AFF" w14:textId="77777777" w:rsidTr="001B047E">
        <w:trPr>
          <w:trHeight w:val="920"/>
        </w:trPr>
        <w:tc>
          <w:tcPr>
            <w:tcW w:w="4106" w:type="dxa"/>
            <w:shd w:val="clear" w:color="auto" w:fill="CCECFF"/>
          </w:tcPr>
          <w:p w14:paraId="197F38CD" w14:textId="0C0A03BB" w:rsidR="00940F1C" w:rsidRPr="00542A99" w:rsidRDefault="00940F1C" w:rsidP="006A48EB">
            <w:pPr>
              <w:spacing w:line="240" w:lineRule="auto"/>
              <w:rPr>
                <w:rFonts w:eastAsia="Arial" w:cs="Times New Roman"/>
                <w:b/>
              </w:rPr>
            </w:pPr>
            <w:r w:rsidRPr="00542A99">
              <w:rPr>
                <w:rFonts w:eastAsia="Arial" w:cs="Times New Roman"/>
                <w:b/>
              </w:rPr>
              <w:t>Beskriv en gruppe af patienter/borgere fra din klinik, som har fælles udfordring</w:t>
            </w:r>
            <w:r w:rsidR="00EE013E">
              <w:rPr>
                <w:rFonts w:eastAsia="Arial" w:cs="Times New Roman"/>
                <w:b/>
              </w:rPr>
              <w:t xml:space="preserve">er </w:t>
            </w:r>
            <w:r w:rsidRPr="00542A99">
              <w:rPr>
                <w:rFonts w:eastAsia="Arial" w:cs="Times New Roman"/>
                <w:b/>
              </w:rPr>
              <w:t>i forhold til medicinhåndtering</w:t>
            </w:r>
          </w:p>
          <w:p w14:paraId="5FB48EBF" w14:textId="2CD36D4F" w:rsidR="004A5F24" w:rsidRPr="003870A6" w:rsidRDefault="008C3A05" w:rsidP="006A48EB">
            <w:pPr>
              <w:spacing w:line="240" w:lineRule="auto"/>
              <w:rPr>
                <w:rFonts w:eastAsia="Arial" w:cs="Arial"/>
                <w:szCs w:val="20"/>
              </w:rPr>
            </w:pPr>
            <w:r w:rsidRPr="003870A6">
              <w:rPr>
                <w:rFonts w:eastAsia="Arial" w:cs="Arial"/>
                <w:szCs w:val="20"/>
              </w:rPr>
              <w:t>Eks. p</w:t>
            </w:r>
            <w:r w:rsidR="00781906" w:rsidRPr="003870A6">
              <w:rPr>
                <w:rFonts w:eastAsia="Arial" w:cs="Arial"/>
                <w:szCs w:val="20"/>
              </w:rPr>
              <w:t>atienter/borgere med</w:t>
            </w:r>
            <w:r w:rsidR="004A5F24" w:rsidRPr="003870A6">
              <w:rPr>
                <w:rFonts w:eastAsia="Arial" w:cs="Arial"/>
                <w:szCs w:val="20"/>
              </w:rPr>
              <w:t>:</w:t>
            </w:r>
          </w:p>
          <w:p w14:paraId="1423757E" w14:textId="15087E74" w:rsidR="000D01AE" w:rsidRPr="003870A6" w:rsidRDefault="00BD5E25" w:rsidP="006A48EB">
            <w:pPr>
              <w:spacing w:line="240" w:lineRule="auto"/>
              <w:rPr>
                <w:rFonts w:eastAsia="Arial" w:cs="Arial"/>
                <w:szCs w:val="20"/>
              </w:rPr>
            </w:pPr>
            <w:r w:rsidRPr="003870A6">
              <w:rPr>
                <w:rFonts w:eastAsia="Arial" w:cs="Arial"/>
                <w:szCs w:val="20"/>
              </w:rPr>
              <w:t>D</w:t>
            </w:r>
            <w:r w:rsidR="004A5F24" w:rsidRPr="003870A6">
              <w:rPr>
                <w:rFonts w:eastAsia="Arial" w:cs="Arial"/>
                <w:szCs w:val="20"/>
              </w:rPr>
              <w:t>iabetes</w:t>
            </w:r>
          </w:p>
          <w:p w14:paraId="6E7552F1" w14:textId="7FEA9B28" w:rsidR="000D01AE" w:rsidRPr="003870A6" w:rsidRDefault="00BD5E25" w:rsidP="006A48EB">
            <w:pPr>
              <w:spacing w:line="240" w:lineRule="auto"/>
              <w:rPr>
                <w:rFonts w:eastAsia="Arial" w:cs="Arial"/>
                <w:szCs w:val="20"/>
              </w:rPr>
            </w:pPr>
            <w:r w:rsidRPr="003870A6">
              <w:rPr>
                <w:rFonts w:eastAsia="Arial" w:cs="Arial"/>
                <w:szCs w:val="20"/>
              </w:rPr>
              <w:t>M</w:t>
            </w:r>
            <w:r w:rsidR="000D01AE" w:rsidRPr="003870A6">
              <w:rPr>
                <w:rFonts w:eastAsia="Arial" w:cs="Arial"/>
                <w:szCs w:val="20"/>
              </w:rPr>
              <w:t>anglende sygdomsindsigt</w:t>
            </w:r>
          </w:p>
          <w:p w14:paraId="5231FC61" w14:textId="35B7B3AF" w:rsidR="001F1366" w:rsidRPr="003870A6" w:rsidRDefault="00BD5E25" w:rsidP="006A48EB">
            <w:pPr>
              <w:spacing w:line="240" w:lineRule="auto"/>
              <w:rPr>
                <w:rFonts w:eastAsia="Arial" w:cs="Arial"/>
                <w:szCs w:val="20"/>
              </w:rPr>
            </w:pPr>
            <w:r w:rsidRPr="003870A6">
              <w:rPr>
                <w:rFonts w:eastAsia="Arial" w:cs="Arial"/>
                <w:szCs w:val="20"/>
              </w:rPr>
              <w:t>D</w:t>
            </w:r>
            <w:r w:rsidR="001F1366" w:rsidRPr="003870A6">
              <w:rPr>
                <w:rFonts w:eastAsia="Arial" w:cs="Arial"/>
                <w:szCs w:val="20"/>
              </w:rPr>
              <w:t>emens</w:t>
            </w:r>
          </w:p>
          <w:p w14:paraId="7B6EE90F" w14:textId="32BAA1B1" w:rsidR="001F1366" w:rsidRPr="003870A6" w:rsidRDefault="00BD5E25" w:rsidP="006A48EB">
            <w:pPr>
              <w:spacing w:line="240" w:lineRule="auto"/>
              <w:rPr>
                <w:rFonts w:eastAsia="Arial" w:cs="Arial"/>
                <w:szCs w:val="20"/>
              </w:rPr>
            </w:pPr>
            <w:r w:rsidRPr="003870A6">
              <w:rPr>
                <w:rFonts w:eastAsia="Arial" w:cs="Arial"/>
                <w:szCs w:val="20"/>
              </w:rPr>
              <w:t>D</w:t>
            </w:r>
            <w:r w:rsidR="001F1366" w:rsidRPr="003870A6">
              <w:rPr>
                <w:rFonts w:eastAsia="Arial" w:cs="Arial"/>
                <w:szCs w:val="20"/>
              </w:rPr>
              <w:t>årlig økonomi</w:t>
            </w:r>
          </w:p>
          <w:p w14:paraId="2547D0A0" w14:textId="77777777" w:rsidR="00940F1C" w:rsidRPr="00542A99" w:rsidRDefault="00940F1C" w:rsidP="006A48EB">
            <w:pPr>
              <w:spacing w:line="240" w:lineRule="auto"/>
              <w:rPr>
                <w:rFonts w:eastAsia="Arial" w:cs="Arial"/>
                <w:b/>
                <w:szCs w:val="20"/>
              </w:rPr>
            </w:pPr>
          </w:p>
        </w:tc>
        <w:tc>
          <w:tcPr>
            <w:tcW w:w="5817" w:type="dxa"/>
          </w:tcPr>
          <w:p w14:paraId="4F1B3FB3" w14:textId="77777777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</w:p>
        </w:tc>
      </w:tr>
      <w:tr w:rsidR="00542A99" w:rsidRPr="00542A99" w14:paraId="18DC4519" w14:textId="77777777" w:rsidTr="001B047E">
        <w:tc>
          <w:tcPr>
            <w:tcW w:w="4106" w:type="dxa"/>
            <w:shd w:val="clear" w:color="auto" w:fill="CCECFF"/>
          </w:tcPr>
          <w:p w14:paraId="6150DF77" w14:textId="3D33555A" w:rsidR="0021158C" w:rsidRPr="00090A68" w:rsidRDefault="0021158C" w:rsidP="006A48EB">
            <w:pPr>
              <w:spacing w:line="240" w:lineRule="auto"/>
              <w:rPr>
                <w:rFonts w:eastAsia="Arial" w:cs="Arial"/>
                <w:b/>
                <w:bCs/>
                <w:szCs w:val="20"/>
              </w:rPr>
            </w:pPr>
            <w:r w:rsidRPr="00090A68">
              <w:rPr>
                <w:rFonts w:eastAsia="Arial" w:cs="Arial"/>
                <w:b/>
                <w:bCs/>
                <w:szCs w:val="20"/>
              </w:rPr>
              <w:t>Hvilke</w:t>
            </w:r>
            <w:r w:rsidR="00090A68" w:rsidRPr="00090A68">
              <w:rPr>
                <w:rFonts w:eastAsia="Arial" w:cs="Arial"/>
                <w:b/>
                <w:bCs/>
                <w:szCs w:val="20"/>
              </w:rPr>
              <w:t>n</w:t>
            </w:r>
            <w:r w:rsidRPr="00090A68">
              <w:rPr>
                <w:rFonts w:eastAsia="Arial" w:cs="Arial"/>
                <w:b/>
                <w:bCs/>
                <w:szCs w:val="20"/>
              </w:rPr>
              <w:t xml:space="preserve"> </w:t>
            </w:r>
            <w:r w:rsidR="00090A68" w:rsidRPr="00090A68">
              <w:rPr>
                <w:rFonts w:eastAsia="Arial" w:cs="Arial"/>
                <w:b/>
                <w:bCs/>
                <w:szCs w:val="20"/>
              </w:rPr>
              <w:t xml:space="preserve">betydning </w:t>
            </w:r>
            <w:r w:rsidR="003B0933" w:rsidRPr="00090A68">
              <w:rPr>
                <w:rFonts w:eastAsia="Arial" w:cs="Arial"/>
                <w:b/>
                <w:bCs/>
                <w:szCs w:val="20"/>
              </w:rPr>
              <w:t>får den valgte medicinudfordring</w:t>
            </w:r>
            <w:r w:rsidR="00090A68" w:rsidRPr="00090A68">
              <w:rPr>
                <w:rFonts w:eastAsia="Arial" w:cs="Arial"/>
                <w:b/>
                <w:bCs/>
                <w:szCs w:val="20"/>
              </w:rPr>
              <w:t xml:space="preserve"> </w:t>
            </w:r>
            <w:r w:rsidR="003B0933" w:rsidRPr="00090A68">
              <w:rPr>
                <w:rFonts w:eastAsia="Arial" w:cs="Arial"/>
                <w:b/>
                <w:bCs/>
                <w:szCs w:val="20"/>
              </w:rPr>
              <w:t>for din</w:t>
            </w:r>
            <w:r w:rsidR="00090A68">
              <w:rPr>
                <w:rFonts w:eastAsia="Arial" w:cs="Arial"/>
                <w:b/>
                <w:bCs/>
                <w:szCs w:val="20"/>
              </w:rPr>
              <w:t>e</w:t>
            </w:r>
            <w:r w:rsidRPr="00090A68">
              <w:rPr>
                <w:rFonts w:eastAsia="Arial" w:cs="Arial"/>
                <w:b/>
                <w:bCs/>
                <w:szCs w:val="20"/>
              </w:rPr>
              <w:t xml:space="preserve"> </w:t>
            </w:r>
            <w:r w:rsidR="00090A68" w:rsidRPr="00090A68">
              <w:rPr>
                <w:rFonts w:eastAsia="Arial" w:cs="Arial"/>
                <w:b/>
                <w:bCs/>
                <w:szCs w:val="20"/>
              </w:rPr>
              <w:t>kliniske</w:t>
            </w:r>
            <w:r w:rsidR="003B0933" w:rsidRPr="00090A68">
              <w:rPr>
                <w:rFonts w:eastAsia="Arial" w:cs="Arial"/>
                <w:b/>
                <w:bCs/>
                <w:szCs w:val="20"/>
              </w:rPr>
              <w:t xml:space="preserve"> </w:t>
            </w:r>
            <w:r w:rsidRPr="00090A68">
              <w:rPr>
                <w:rFonts w:eastAsia="Arial" w:cs="Arial"/>
                <w:b/>
                <w:bCs/>
                <w:szCs w:val="20"/>
              </w:rPr>
              <w:t>beslutning</w:t>
            </w:r>
            <w:r w:rsidR="003B0933" w:rsidRPr="00090A68">
              <w:rPr>
                <w:rFonts w:eastAsia="Arial" w:cs="Arial"/>
                <w:b/>
                <w:bCs/>
                <w:szCs w:val="20"/>
              </w:rPr>
              <w:t>er</w:t>
            </w:r>
            <w:r w:rsidR="005A51FB" w:rsidRPr="00090A68">
              <w:rPr>
                <w:rFonts w:eastAsia="Arial" w:cs="Arial"/>
                <w:b/>
                <w:bCs/>
                <w:szCs w:val="20"/>
              </w:rPr>
              <w:t xml:space="preserve"> </w:t>
            </w:r>
            <w:r w:rsidRPr="00090A68">
              <w:rPr>
                <w:rFonts w:eastAsia="Arial" w:cs="Arial"/>
                <w:b/>
                <w:bCs/>
                <w:szCs w:val="20"/>
              </w:rPr>
              <w:t xml:space="preserve">og </w:t>
            </w:r>
            <w:r w:rsidR="00090A68">
              <w:rPr>
                <w:rFonts w:eastAsia="Arial" w:cs="Arial"/>
                <w:b/>
                <w:bCs/>
                <w:szCs w:val="20"/>
              </w:rPr>
              <w:t xml:space="preserve">dit </w:t>
            </w:r>
            <w:r w:rsidRPr="00090A68">
              <w:rPr>
                <w:rFonts w:eastAsia="Arial" w:cs="Arial"/>
                <w:b/>
                <w:bCs/>
                <w:szCs w:val="20"/>
              </w:rPr>
              <w:t>klinisk</w:t>
            </w:r>
            <w:r w:rsidR="00090A68">
              <w:rPr>
                <w:rFonts w:eastAsia="Arial" w:cs="Arial"/>
                <w:b/>
                <w:bCs/>
                <w:szCs w:val="20"/>
              </w:rPr>
              <w:t>e</w:t>
            </w:r>
            <w:r w:rsidRPr="00090A68">
              <w:rPr>
                <w:rFonts w:eastAsia="Arial" w:cs="Arial"/>
                <w:b/>
                <w:bCs/>
                <w:szCs w:val="20"/>
              </w:rPr>
              <w:t xml:space="preserve"> lederskab til den valgte gruppe</w:t>
            </w:r>
            <w:r w:rsidR="00090A68">
              <w:rPr>
                <w:rFonts w:eastAsia="Arial" w:cs="Arial"/>
                <w:b/>
                <w:bCs/>
                <w:szCs w:val="20"/>
              </w:rPr>
              <w:t xml:space="preserve"> patienter/borgere</w:t>
            </w:r>
          </w:p>
          <w:p w14:paraId="6E705833" w14:textId="77777777" w:rsidR="0021158C" w:rsidRDefault="0021158C" w:rsidP="006A48EB">
            <w:pPr>
              <w:spacing w:line="240" w:lineRule="auto"/>
              <w:rPr>
                <w:rFonts w:eastAsia="Arial" w:cs="Arial"/>
                <w:szCs w:val="20"/>
              </w:rPr>
            </w:pPr>
          </w:p>
          <w:p w14:paraId="7D0B2478" w14:textId="093D135C" w:rsidR="00950026" w:rsidRDefault="0021158C" w:rsidP="006A48EB">
            <w:p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Inddrag</w:t>
            </w:r>
            <w:r w:rsidR="005A51FB">
              <w:rPr>
                <w:rFonts w:eastAsia="Arial" w:cs="Arial"/>
                <w:szCs w:val="20"/>
              </w:rPr>
              <w:t xml:space="preserve"> fx</w:t>
            </w:r>
            <w:r>
              <w:rPr>
                <w:rFonts w:eastAsia="Arial" w:cs="Arial"/>
                <w:szCs w:val="20"/>
              </w:rPr>
              <w:t xml:space="preserve"> viden om</w:t>
            </w:r>
            <w:r w:rsidR="005A51FB">
              <w:rPr>
                <w:rFonts w:eastAsia="Arial" w:cs="Arial"/>
                <w:szCs w:val="20"/>
              </w:rPr>
              <w:t>:</w:t>
            </w:r>
            <w:r>
              <w:rPr>
                <w:rFonts w:eastAsia="Arial" w:cs="Arial"/>
                <w:szCs w:val="20"/>
              </w:rPr>
              <w:t xml:space="preserve"> </w:t>
            </w:r>
          </w:p>
          <w:p w14:paraId="52C15555" w14:textId="3E968C59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O</w:t>
            </w:r>
            <w:r w:rsidR="0021158C" w:rsidRPr="00950026">
              <w:rPr>
                <w:rFonts w:eastAsia="Arial" w:cs="Arial"/>
                <w:szCs w:val="20"/>
              </w:rPr>
              <w:t>rganisering af sygepleje</w:t>
            </w:r>
            <w:r>
              <w:rPr>
                <w:rFonts w:eastAsia="Arial" w:cs="Arial"/>
                <w:szCs w:val="20"/>
              </w:rPr>
              <w:t xml:space="preserve"> og/</w:t>
            </w:r>
            <w:r w:rsidR="0021158C" w:rsidRPr="00950026">
              <w:rPr>
                <w:rFonts w:eastAsia="Arial" w:cs="Arial"/>
                <w:szCs w:val="20"/>
              </w:rPr>
              <w:t xml:space="preserve"> eller medicinområdet</w:t>
            </w:r>
          </w:p>
          <w:p w14:paraId="2FD3C141" w14:textId="14B400BF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R</w:t>
            </w:r>
            <w:r w:rsidR="0021158C" w:rsidRPr="00950026">
              <w:rPr>
                <w:rFonts w:eastAsia="Arial" w:cs="Arial"/>
                <w:szCs w:val="20"/>
              </w:rPr>
              <w:t>ammedelegation</w:t>
            </w:r>
          </w:p>
          <w:p w14:paraId="70FF7A44" w14:textId="4026C02A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K</w:t>
            </w:r>
            <w:r w:rsidR="00940F1C" w:rsidRPr="00950026">
              <w:rPr>
                <w:rFonts w:eastAsia="Arial" w:cs="Arial"/>
                <w:szCs w:val="20"/>
              </w:rPr>
              <w:t>liniske</w:t>
            </w:r>
            <w:r w:rsidR="0021158C" w:rsidRPr="00950026">
              <w:rPr>
                <w:rFonts w:eastAsia="Arial" w:cs="Arial"/>
                <w:szCs w:val="20"/>
              </w:rPr>
              <w:t xml:space="preserve"> retningslinjer herunder</w:t>
            </w:r>
            <w:r w:rsidR="00940F1C" w:rsidRPr="00950026">
              <w:rPr>
                <w:rFonts w:eastAsia="Arial" w:cs="Arial"/>
                <w:szCs w:val="20"/>
              </w:rPr>
              <w:t xml:space="preserve"> lokale retningslinjer</w:t>
            </w:r>
          </w:p>
          <w:p w14:paraId="7E40DEB5" w14:textId="03847830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 xml:space="preserve">Egne og tværprofessionelle ansvarsområde </w:t>
            </w:r>
          </w:p>
          <w:p w14:paraId="7FC98CF1" w14:textId="77777777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 w:rsidRPr="00950026">
              <w:rPr>
                <w:rFonts w:eastAsia="Arial" w:cs="Arial"/>
                <w:szCs w:val="20"/>
              </w:rPr>
              <w:t>D</w:t>
            </w:r>
            <w:r w:rsidR="00940F1C" w:rsidRPr="00950026">
              <w:rPr>
                <w:rFonts w:eastAsia="Arial" w:cs="Arial"/>
                <w:szCs w:val="20"/>
              </w:rPr>
              <w:t>elegering</w:t>
            </w:r>
            <w:r w:rsidR="0021158C" w:rsidRPr="00950026">
              <w:rPr>
                <w:rFonts w:eastAsia="Arial" w:cs="Arial"/>
                <w:szCs w:val="20"/>
              </w:rPr>
              <w:t xml:space="preserve"> af medicin</w:t>
            </w:r>
          </w:p>
          <w:p w14:paraId="7D1878DD" w14:textId="530597D8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Dokumentation</w:t>
            </w:r>
          </w:p>
          <w:p w14:paraId="5FBE6A49" w14:textId="7230EFA3" w:rsidR="00950026" w:rsidRP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 w:rsidRPr="00950026">
              <w:rPr>
                <w:rFonts w:eastAsia="Arial" w:cs="Arial"/>
                <w:szCs w:val="20"/>
              </w:rPr>
              <w:t>P</w:t>
            </w:r>
            <w:r w:rsidR="00940F1C" w:rsidRPr="00950026">
              <w:rPr>
                <w:rFonts w:eastAsia="Arial" w:cs="Arial"/>
                <w:szCs w:val="20"/>
              </w:rPr>
              <w:t>atientsikkerhed</w:t>
            </w:r>
          </w:p>
          <w:p w14:paraId="3CD4F2D8" w14:textId="73A215A7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A</w:t>
            </w:r>
            <w:r w:rsidR="00940F1C" w:rsidRPr="00950026">
              <w:rPr>
                <w:rFonts w:eastAsia="Arial" w:cs="Arial"/>
                <w:szCs w:val="20"/>
              </w:rPr>
              <w:t>rbejdsmiljø</w:t>
            </w:r>
          </w:p>
          <w:p w14:paraId="53D82DBE" w14:textId="3C9FFC95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E</w:t>
            </w:r>
            <w:r w:rsidR="00940F1C" w:rsidRPr="00950026">
              <w:rPr>
                <w:rFonts w:eastAsia="Arial" w:cs="Arial"/>
                <w:szCs w:val="20"/>
              </w:rPr>
              <w:t>tiske dilemmaer</w:t>
            </w:r>
          </w:p>
          <w:p w14:paraId="040B015B" w14:textId="77777777" w:rsid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S</w:t>
            </w:r>
            <w:r w:rsidR="00940F1C" w:rsidRPr="00950026">
              <w:rPr>
                <w:rFonts w:eastAsia="Arial" w:cs="Arial"/>
                <w:szCs w:val="20"/>
              </w:rPr>
              <w:t>undhedspædagogik</w:t>
            </w:r>
          </w:p>
          <w:p w14:paraId="7EAC65F4" w14:textId="6A58D060" w:rsidR="00940F1C" w:rsidRPr="00950026" w:rsidRDefault="00950026" w:rsidP="006A48EB">
            <w:pPr>
              <w:pStyle w:val="Listeafsnit"/>
              <w:numPr>
                <w:ilvl w:val="0"/>
                <w:numId w:val="39"/>
              </w:numPr>
              <w:spacing w:line="240" w:lineRule="auto"/>
              <w:rPr>
                <w:rFonts w:eastAsia="Arial" w:cs="Arial"/>
                <w:szCs w:val="20"/>
              </w:rPr>
            </w:pPr>
            <w:r>
              <w:rPr>
                <w:rFonts w:eastAsia="Arial" w:cs="Arial"/>
                <w:szCs w:val="20"/>
              </w:rPr>
              <w:t>Osv.</w:t>
            </w:r>
          </w:p>
          <w:p w14:paraId="36D0309C" w14:textId="77777777" w:rsidR="00940F1C" w:rsidRPr="00542A99" w:rsidRDefault="00940F1C" w:rsidP="006A48EB">
            <w:pPr>
              <w:spacing w:line="240" w:lineRule="auto"/>
              <w:contextualSpacing/>
              <w:rPr>
                <w:rFonts w:eastAsia="Arial" w:cs="Arial"/>
                <w:b/>
                <w:szCs w:val="20"/>
              </w:rPr>
            </w:pPr>
          </w:p>
        </w:tc>
        <w:tc>
          <w:tcPr>
            <w:tcW w:w="5817" w:type="dxa"/>
          </w:tcPr>
          <w:p w14:paraId="6BE5AAF5" w14:textId="77777777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</w:p>
          <w:p w14:paraId="64DC747C" w14:textId="77777777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</w:p>
          <w:p w14:paraId="786DA012" w14:textId="77777777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</w:p>
          <w:p w14:paraId="20A2C961" w14:textId="77777777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</w:p>
          <w:p w14:paraId="20144503" w14:textId="77777777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</w:p>
          <w:p w14:paraId="44A85576" w14:textId="77777777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</w:p>
          <w:p w14:paraId="08E373C0" w14:textId="77777777" w:rsidR="00940F1C" w:rsidRPr="00542A99" w:rsidRDefault="00940F1C" w:rsidP="00614CAB">
            <w:pPr>
              <w:jc w:val="center"/>
              <w:rPr>
                <w:rFonts w:eastAsia="Arial" w:cs="Arial"/>
                <w:szCs w:val="20"/>
              </w:rPr>
            </w:pPr>
          </w:p>
        </w:tc>
      </w:tr>
      <w:tr w:rsidR="00542A99" w:rsidRPr="00542A99" w14:paraId="103F3C9A" w14:textId="77777777" w:rsidTr="006A48EB">
        <w:trPr>
          <w:trHeight w:val="1386"/>
        </w:trPr>
        <w:tc>
          <w:tcPr>
            <w:tcW w:w="4106" w:type="dxa"/>
            <w:shd w:val="clear" w:color="auto" w:fill="CCECFF"/>
          </w:tcPr>
          <w:p w14:paraId="1555CAFB" w14:textId="41FCC551" w:rsidR="005A51FB" w:rsidRDefault="005A51FB" w:rsidP="006A48EB">
            <w:pPr>
              <w:spacing w:line="240" w:lineRule="auto"/>
              <w:contextualSpacing/>
              <w:rPr>
                <w:rFonts w:eastAsia="Arial" w:cs="Arial"/>
                <w:b/>
                <w:szCs w:val="20"/>
              </w:rPr>
            </w:pPr>
            <w:r w:rsidRPr="00542A99">
              <w:rPr>
                <w:rFonts w:eastAsia="Arial" w:cs="Arial"/>
                <w:b/>
                <w:szCs w:val="20"/>
              </w:rPr>
              <w:t>Reflekter over</w:t>
            </w:r>
            <w:r>
              <w:rPr>
                <w:rFonts w:eastAsia="Arial" w:cs="Arial"/>
                <w:b/>
                <w:szCs w:val="20"/>
              </w:rPr>
              <w:t xml:space="preserve"> kvalitetssikring i relation til </w:t>
            </w:r>
            <w:r w:rsidRPr="00542A99">
              <w:rPr>
                <w:rFonts w:eastAsia="Arial" w:cs="Arial"/>
                <w:b/>
                <w:szCs w:val="20"/>
              </w:rPr>
              <w:t xml:space="preserve">medicinhåndteringen </w:t>
            </w:r>
            <w:r>
              <w:rPr>
                <w:rFonts w:eastAsia="Arial" w:cs="Arial"/>
                <w:b/>
                <w:szCs w:val="20"/>
              </w:rPr>
              <w:t>for</w:t>
            </w:r>
            <w:r w:rsidRPr="00542A99">
              <w:rPr>
                <w:rFonts w:eastAsia="Arial" w:cs="Arial"/>
                <w:b/>
                <w:szCs w:val="20"/>
              </w:rPr>
              <w:t xml:space="preserve"> den valgte </w:t>
            </w:r>
            <w:r w:rsidR="00090A68">
              <w:rPr>
                <w:rFonts w:eastAsia="Arial" w:cs="Arial"/>
                <w:b/>
                <w:szCs w:val="20"/>
              </w:rPr>
              <w:t xml:space="preserve">gruppe af </w:t>
            </w:r>
            <w:r w:rsidRPr="00542A99">
              <w:rPr>
                <w:rFonts w:eastAsia="Arial" w:cs="Arial"/>
                <w:b/>
                <w:szCs w:val="20"/>
              </w:rPr>
              <w:t>patient</w:t>
            </w:r>
            <w:r w:rsidR="00090A68">
              <w:rPr>
                <w:rFonts w:eastAsia="Arial" w:cs="Arial"/>
                <w:b/>
                <w:szCs w:val="20"/>
              </w:rPr>
              <w:t>er</w:t>
            </w:r>
            <w:r w:rsidRPr="00542A99">
              <w:rPr>
                <w:rFonts w:eastAsia="Arial" w:cs="Arial"/>
                <w:b/>
                <w:szCs w:val="20"/>
              </w:rPr>
              <w:t>/borge</w:t>
            </w:r>
            <w:r w:rsidR="00090A68">
              <w:rPr>
                <w:rFonts w:eastAsia="Arial" w:cs="Arial"/>
                <w:b/>
                <w:szCs w:val="20"/>
              </w:rPr>
              <w:t>re</w:t>
            </w:r>
          </w:p>
          <w:p w14:paraId="1D9FA78D" w14:textId="77777777" w:rsidR="0031106C" w:rsidRDefault="0031106C" w:rsidP="006A48EB">
            <w:pPr>
              <w:spacing w:line="240" w:lineRule="auto"/>
              <w:contextualSpacing/>
              <w:rPr>
                <w:rFonts w:eastAsia="Arial" w:cs="Arial"/>
                <w:szCs w:val="20"/>
              </w:rPr>
            </w:pPr>
          </w:p>
          <w:p w14:paraId="0354AF4F" w14:textId="6ACEE121" w:rsidR="00940F1C" w:rsidRPr="00542A99" w:rsidRDefault="00090A68" w:rsidP="006A48EB">
            <w:pPr>
              <w:spacing w:line="240" w:lineRule="auto"/>
              <w:contextualSpacing/>
              <w:rPr>
                <w:rFonts w:ascii="Arial" w:eastAsia="Arial" w:hAnsi="Arial" w:cs="Times New Roman"/>
              </w:rPr>
            </w:pPr>
            <w:r>
              <w:rPr>
                <w:rFonts w:eastAsia="Arial" w:cs="Arial"/>
                <w:szCs w:val="20"/>
              </w:rPr>
              <w:t>Kom med eksempler</w:t>
            </w:r>
            <w:r w:rsidR="00FA73F5">
              <w:rPr>
                <w:rFonts w:eastAsia="Arial" w:cs="Arial"/>
                <w:szCs w:val="20"/>
              </w:rPr>
              <w:t xml:space="preserve"> og </w:t>
            </w:r>
            <w:r w:rsidR="00940F1C" w:rsidRPr="00542A99">
              <w:rPr>
                <w:rFonts w:eastAsia="Arial" w:cs="Arial"/>
                <w:szCs w:val="20"/>
              </w:rPr>
              <w:t xml:space="preserve">argumenter </w:t>
            </w:r>
            <w:r w:rsidR="00FA73F5">
              <w:rPr>
                <w:rFonts w:eastAsia="Arial" w:cs="Arial"/>
                <w:szCs w:val="20"/>
              </w:rPr>
              <w:t xml:space="preserve">for </w:t>
            </w:r>
            <w:r w:rsidR="00940F1C" w:rsidRPr="00542A99">
              <w:rPr>
                <w:rFonts w:eastAsia="Arial" w:cs="Arial"/>
                <w:szCs w:val="20"/>
              </w:rPr>
              <w:t>dine ideer</w:t>
            </w:r>
          </w:p>
        </w:tc>
        <w:tc>
          <w:tcPr>
            <w:tcW w:w="5817" w:type="dxa"/>
          </w:tcPr>
          <w:p w14:paraId="62D629E9" w14:textId="77777777" w:rsidR="00940F1C" w:rsidRPr="00542A99" w:rsidRDefault="00940F1C" w:rsidP="001B047E">
            <w:pPr>
              <w:keepNext/>
              <w:keepLines/>
              <w:spacing w:before="200"/>
              <w:outlineLvl w:val="2"/>
              <w:rPr>
                <w:rFonts w:eastAsia="Times New Roman" w:cs="Arial"/>
                <w:bCs/>
                <w:szCs w:val="20"/>
              </w:rPr>
            </w:pPr>
          </w:p>
          <w:p w14:paraId="4D12C309" w14:textId="77777777" w:rsidR="00940F1C" w:rsidRPr="00542A99" w:rsidRDefault="00940F1C" w:rsidP="001B047E">
            <w:pPr>
              <w:keepNext/>
              <w:keepLines/>
              <w:spacing w:before="200"/>
              <w:outlineLvl w:val="2"/>
              <w:rPr>
                <w:rFonts w:eastAsia="Times New Roman" w:cs="Arial"/>
                <w:bCs/>
                <w:szCs w:val="20"/>
              </w:rPr>
            </w:pPr>
          </w:p>
          <w:p w14:paraId="63D1169F" w14:textId="77777777" w:rsidR="00940F1C" w:rsidRPr="00542A99" w:rsidRDefault="00940F1C" w:rsidP="001B047E">
            <w:pPr>
              <w:keepNext/>
              <w:keepLines/>
              <w:spacing w:before="200"/>
              <w:outlineLvl w:val="2"/>
              <w:rPr>
                <w:rFonts w:eastAsia="Times New Roman" w:cs="Arial"/>
                <w:bCs/>
                <w:szCs w:val="20"/>
              </w:rPr>
            </w:pPr>
          </w:p>
          <w:p w14:paraId="675DB03F" w14:textId="77777777" w:rsidR="00940F1C" w:rsidRPr="00542A99" w:rsidRDefault="00940F1C" w:rsidP="001B047E">
            <w:pPr>
              <w:keepNext/>
              <w:keepLines/>
              <w:spacing w:before="200"/>
              <w:outlineLvl w:val="2"/>
              <w:rPr>
                <w:rFonts w:eastAsia="Times New Roman" w:cs="Arial"/>
                <w:bCs/>
                <w:szCs w:val="20"/>
              </w:rPr>
            </w:pPr>
          </w:p>
        </w:tc>
      </w:tr>
      <w:tr w:rsidR="00542A99" w:rsidRPr="00542A99" w14:paraId="7F0C864C" w14:textId="77777777" w:rsidTr="001B047E">
        <w:trPr>
          <w:trHeight w:val="457"/>
        </w:trPr>
        <w:tc>
          <w:tcPr>
            <w:tcW w:w="4106" w:type="dxa"/>
            <w:shd w:val="clear" w:color="auto" w:fill="CCECFF"/>
          </w:tcPr>
          <w:p w14:paraId="75CFF55F" w14:textId="77777777" w:rsidR="001070EF" w:rsidRPr="003870A6" w:rsidRDefault="001070EF" w:rsidP="006A48EB">
            <w:pPr>
              <w:spacing w:before="60" w:line="240" w:lineRule="auto"/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</w:pPr>
            <w:r w:rsidRPr="003870A6">
              <w:rPr>
                <w:rFonts w:eastAsia="Calibri" w:cs="Calibri"/>
                <w:b/>
                <w:bCs/>
                <w:noProof/>
                <w:szCs w:val="20"/>
                <w:lang w:eastAsia="da-DK"/>
              </w:rPr>
              <w:t>Litteratur</w:t>
            </w:r>
          </w:p>
          <w:p w14:paraId="6504A002" w14:textId="0492AAEE" w:rsidR="00C96B57" w:rsidRPr="003870A6" w:rsidRDefault="001070EF" w:rsidP="006A48EB">
            <w:pPr>
              <w:spacing w:before="60" w:line="240" w:lineRule="auto"/>
              <w:contextualSpacing/>
              <w:rPr>
                <w:rFonts w:ascii="Arial" w:eastAsia="Arial" w:hAnsi="Arial" w:cs="Arial"/>
                <w:szCs w:val="20"/>
              </w:rPr>
            </w:pPr>
            <w:r w:rsidRPr="003870A6">
              <w:rPr>
                <w:rFonts w:eastAsia="Calibri" w:cs="Calibri"/>
                <w:szCs w:val="20"/>
              </w:rPr>
              <w:t>Hvilken litteratur har du anvendt?  Herunder kliniske retningslinjer, vejledninger, instrukser, politikker og faglige artikler</w:t>
            </w:r>
          </w:p>
        </w:tc>
        <w:tc>
          <w:tcPr>
            <w:tcW w:w="5817" w:type="dxa"/>
          </w:tcPr>
          <w:p w14:paraId="7D7B522D" w14:textId="77777777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</w:p>
        </w:tc>
      </w:tr>
      <w:tr w:rsidR="00542A99" w:rsidRPr="00542A99" w14:paraId="5B053BEB" w14:textId="77777777" w:rsidTr="001B047E">
        <w:tc>
          <w:tcPr>
            <w:tcW w:w="4106" w:type="dxa"/>
            <w:shd w:val="clear" w:color="auto" w:fill="CCECFF"/>
          </w:tcPr>
          <w:p w14:paraId="262F86DD" w14:textId="77777777" w:rsidR="000A65DC" w:rsidRPr="003870A6" w:rsidRDefault="000A65DC" w:rsidP="006A48EB">
            <w:pPr>
              <w:spacing w:before="60" w:line="240" w:lineRule="auto"/>
              <w:rPr>
                <w:b/>
                <w:bCs/>
                <w:color w:val="000000" w:themeColor="text1"/>
                <w:szCs w:val="20"/>
              </w:rPr>
            </w:pPr>
            <w:r w:rsidRPr="003870A6">
              <w:rPr>
                <w:b/>
                <w:bCs/>
                <w:color w:val="000000" w:themeColor="text1"/>
                <w:szCs w:val="20"/>
              </w:rPr>
              <w:t>Mundtlig refleksion med vejleder</w:t>
            </w:r>
          </w:p>
          <w:p w14:paraId="08559DBC" w14:textId="77777777" w:rsidR="000A65DC" w:rsidRPr="003870A6" w:rsidRDefault="000A65DC" w:rsidP="006A48EB">
            <w:pPr>
              <w:tabs>
                <w:tab w:val="num" w:pos="340"/>
              </w:tabs>
              <w:spacing w:line="240" w:lineRule="auto"/>
              <w:ind w:left="221" w:hanging="221"/>
              <w:rPr>
                <w:color w:val="000000" w:themeColor="text1"/>
                <w:szCs w:val="20"/>
              </w:rPr>
            </w:pPr>
            <w:r w:rsidRPr="003870A6">
              <w:rPr>
                <w:color w:val="000000" w:themeColor="text1"/>
                <w:szCs w:val="20"/>
              </w:rPr>
              <w:t>Skriv væsentlige pointer ned fra refleksionen</w:t>
            </w:r>
          </w:p>
          <w:p w14:paraId="4FA8F208" w14:textId="772E7AEA" w:rsidR="00940F1C" w:rsidRPr="006A48EB" w:rsidRDefault="000A65DC" w:rsidP="006A48EB">
            <w:pPr>
              <w:tabs>
                <w:tab w:val="clear" w:pos="221"/>
              </w:tabs>
              <w:spacing w:line="240" w:lineRule="auto"/>
              <w:rPr>
                <w:color w:val="000000" w:themeColor="text1"/>
                <w:szCs w:val="20"/>
              </w:rPr>
            </w:pPr>
            <w:r w:rsidRPr="003870A6">
              <w:rPr>
                <w:color w:val="000000" w:themeColor="text1"/>
                <w:szCs w:val="20"/>
              </w:rPr>
              <w:t>Hvad har du lært i arbejdet med denne patient/borger og hvordan kan du bruge det fremadrettet?</w:t>
            </w:r>
          </w:p>
        </w:tc>
        <w:tc>
          <w:tcPr>
            <w:tcW w:w="5817" w:type="dxa"/>
          </w:tcPr>
          <w:p w14:paraId="1F5A01D6" w14:textId="77777777" w:rsidR="00940F1C" w:rsidRPr="00542A99" w:rsidRDefault="00940F1C" w:rsidP="001B047E">
            <w:pPr>
              <w:keepNext/>
              <w:keepLines/>
              <w:spacing w:before="200"/>
              <w:outlineLvl w:val="2"/>
              <w:rPr>
                <w:rFonts w:eastAsia="Times New Roman" w:cs="Arial"/>
                <w:bCs/>
                <w:szCs w:val="20"/>
              </w:rPr>
            </w:pPr>
          </w:p>
        </w:tc>
      </w:tr>
      <w:tr w:rsidR="00542A99" w:rsidRPr="00542A99" w14:paraId="773FA356" w14:textId="77777777" w:rsidTr="001B047E">
        <w:tc>
          <w:tcPr>
            <w:tcW w:w="9923" w:type="dxa"/>
            <w:gridSpan w:val="2"/>
          </w:tcPr>
          <w:p w14:paraId="72D883A7" w14:textId="0A5A5CDE" w:rsidR="00940F1C" w:rsidRPr="00542A99" w:rsidRDefault="00940F1C" w:rsidP="001B047E">
            <w:pPr>
              <w:rPr>
                <w:rFonts w:eastAsia="Arial" w:cs="Arial"/>
                <w:szCs w:val="20"/>
              </w:rPr>
            </w:pPr>
            <w:r w:rsidRPr="00542A99">
              <w:rPr>
                <w:rFonts w:eastAsia="Arial" w:cs="Arial"/>
                <w:noProof/>
                <w:szCs w:val="20"/>
                <w:lang w:eastAsia="da-DK"/>
              </w:rPr>
              <w:t>Dette dokumentation</w:t>
            </w:r>
            <w:r w:rsidR="00BC619E" w:rsidRPr="00542A99">
              <w:rPr>
                <w:rFonts w:eastAsia="Arial" w:cs="Arial"/>
                <w:noProof/>
                <w:szCs w:val="20"/>
                <w:lang w:eastAsia="da-DK"/>
              </w:rPr>
              <w:t>s</w:t>
            </w:r>
            <w:r w:rsidRPr="00542A99">
              <w:rPr>
                <w:rFonts w:eastAsia="Arial" w:cs="Arial"/>
                <w:noProof/>
                <w:szCs w:val="20"/>
                <w:lang w:eastAsia="da-DK"/>
              </w:rPr>
              <w:t xml:space="preserve">ark indgår i 2. del af Logbog i medicinhåndtering og er en </w:t>
            </w:r>
            <w:r w:rsidRPr="00542A99">
              <w:rPr>
                <w:rFonts w:eastAsia="Arial" w:cs="Times New Roman"/>
                <w:noProof/>
                <w:lang w:eastAsia="da-DK"/>
              </w:rPr>
              <w:t>del af forudsætningskravet på 7. semester</w:t>
            </w:r>
            <w:r w:rsidRPr="00542A99">
              <w:rPr>
                <w:rFonts w:eastAsia="Arial" w:cs="Arial"/>
                <w:noProof/>
                <w:szCs w:val="20"/>
                <w:lang w:eastAsia="da-DK"/>
              </w:rPr>
              <w:t xml:space="preserve">. </w:t>
            </w:r>
            <w:r w:rsidR="0044471E" w:rsidRPr="003870A6">
              <w:rPr>
                <w:rFonts w:cstheme="minorHAnsi"/>
                <w:noProof/>
                <w:szCs w:val="20"/>
                <w:lang w:eastAsia="da-DK"/>
              </w:rPr>
              <w:t xml:space="preserve"> D</w:t>
            </w:r>
            <w:r w:rsidR="0044471E">
              <w:rPr>
                <w:rFonts w:cstheme="minorHAnsi"/>
                <w:noProof/>
                <w:szCs w:val="20"/>
                <w:lang w:eastAsia="da-DK"/>
              </w:rPr>
              <w:t>okumentationsark lægges i p</w:t>
            </w:r>
            <w:r w:rsidR="0044471E" w:rsidRPr="003870A6">
              <w:rPr>
                <w:rFonts w:cstheme="minorHAnsi"/>
                <w:noProof/>
                <w:szCs w:val="20"/>
                <w:lang w:eastAsia="da-DK"/>
              </w:rPr>
              <w:t>raktikportalen</w:t>
            </w:r>
            <w:r w:rsidR="0044471E">
              <w:rPr>
                <w:rFonts w:cstheme="minorHAnsi"/>
                <w:noProof/>
                <w:szCs w:val="20"/>
                <w:lang w:eastAsia="da-DK"/>
              </w:rPr>
              <w:t>.</w:t>
            </w:r>
          </w:p>
        </w:tc>
      </w:tr>
    </w:tbl>
    <w:p w14:paraId="298DEB8A" w14:textId="109C26DE" w:rsidR="00A01690" w:rsidRPr="00607250" w:rsidRDefault="005B0664" w:rsidP="00A01690">
      <w:pPr>
        <w:pStyle w:val="1Overskrift1UdenNummer"/>
      </w:pPr>
      <w:bookmarkStart w:id="18" w:name="_Toc409001609"/>
      <w:bookmarkStart w:id="19" w:name="_Toc523305308"/>
      <w:bookmarkStart w:id="20" w:name="_Toc170899212"/>
      <w:r>
        <w:t>L</w:t>
      </w:r>
      <w:r w:rsidR="00A01690" w:rsidRPr="00607250">
        <w:t>itteratur</w:t>
      </w:r>
      <w:bookmarkEnd w:id="18"/>
      <w:bookmarkEnd w:id="19"/>
      <w:bookmarkEnd w:id="20"/>
    </w:p>
    <w:p w14:paraId="4491CBEC" w14:textId="77777777" w:rsidR="00A01690" w:rsidRPr="008058FF" w:rsidRDefault="00A01690" w:rsidP="00A01690">
      <w:pPr>
        <w:spacing w:line="240" w:lineRule="auto"/>
        <w:rPr>
          <w:lang w:val="en-US"/>
        </w:rPr>
      </w:pPr>
      <w:r w:rsidRPr="008058FF">
        <w:t xml:space="preserve">Elliott, M. og Liu, Y., 2011. </w:t>
      </w:r>
      <w:r w:rsidRPr="008058FF">
        <w:rPr>
          <w:lang w:val="en-US"/>
        </w:rPr>
        <w:t xml:space="preserve">The nine rights of medication administration: an overview. </w:t>
      </w:r>
      <w:r w:rsidRPr="008058FF">
        <w:rPr>
          <w:i/>
          <w:iCs/>
          <w:lang w:val="en-US"/>
        </w:rPr>
        <w:t>British journal of nursing</w:t>
      </w:r>
      <w:r w:rsidRPr="008058FF">
        <w:rPr>
          <w:lang w:val="en-US"/>
        </w:rPr>
        <w:t>, 19(5), s. 300-305.</w:t>
      </w:r>
    </w:p>
    <w:p w14:paraId="2848FED1" w14:textId="77777777" w:rsidR="00A01690" w:rsidRPr="008058FF" w:rsidRDefault="00A01690" w:rsidP="00A01690">
      <w:pPr>
        <w:spacing w:line="240" w:lineRule="auto"/>
        <w:rPr>
          <w:lang w:val="en-US"/>
        </w:rPr>
      </w:pPr>
    </w:p>
    <w:p w14:paraId="68645FD0" w14:textId="77777777" w:rsidR="007D3199" w:rsidRPr="008058FF" w:rsidRDefault="00A01690" w:rsidP="007D3199">
      <w:pPr>
        <w:spacing w:line="240" w:lineRule="auto"/>
        <w:rPr>
          <w:rFonts w:cstheme="minorHAnsi"/>
        </w:rPr>
      </w:pPr>
      <w:r w:rsidRPr="0031106C">
        <w:rPr>
          <w:rFonts w:cstheme="minorHAnsi"/>
          <w:lang w:val="en-US"/>
        </w:rPr>
        <w:t xml:space="preserve">Hattie, J. og Timperley, H., 2015. </w:t>
      </w:r>
      <w:r w:rsidRPr="008058FF">
        <w:rPr>
          <w:rFonts w:cstheme="minorHAnsi"/>
        </w:rPr>
        <w:t xml:space="preserve">Styrken ved feedback I: R. Andreasen et al, red., Feedback og vurdering for læring. Frederikshavn: Dafolo. </w:t>
      </w:r>
    </w:p>
    <w:p w14:paraId="75734175" w14:textId="77777777" w:rsidR="007D3199" w:rsidRPr="008058FF" w:rsidRDefault="007D3199" w:rsidP="007D3199">
      <w:pPr>
        <w:spacing w:line="240" w:lineRule="auto"/>
        <w:rPr>
          <w:rFonts w:cstheme="minorHAnsi"/>
        </w:rPr>
      </w:pPr>
    </w:p>
    <w:p w14:paraId="345ADB70" w14:textId="79360257" w:rsidR="007D3199" w:rsidRDefault="007D3199" w:rsidP="007D3199">
      <w:pPr>
        <w:spacing w:line="240" w:lineRule="auto"/>
        <w:rPr>
          <w:rFonts w:eastAsia="Calibri" w:cstheme="minorHAnsi"/>
          <w:szCs w:val="20"/>
        </w:rPr>
      </w:pPr>
      <w:r w:rsidRPr="008058FF">
        <w:rPr>
          <w:rFonts w:cstheme="minorHAnsi"/>
          <w:szCs w:val="20"/>
        </w:rPr>
        <w:t>Indenrigs- og Sundhedsministeriet,</w:t>
      </w:r>
      <w:r w:rsidRPr="008058FF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202</w:t>
      </w:r>
      <w:r w:rsidR="000867CF">
        <w:rPr>
          <w:rStyle w:val="kortnavn2"/>
          <w:rFonts w:ascii="Georgia" w:hAnsi="Georgia" w:cstheme="minorHAnsi"/>
          <w:color w:val="auto"/>
          <w:sz w:val="20"/>
          <w:szCs w:val="20"/>
        </w:rPr>
        <w:t>4</w:t>
      </w:r>
      <w:r w:rsidR="00C07EC7">
        <w:rPr>
          <w:rStyle w:val="kortnavn2"/>
          <w:rFonts w:ascii="Georgia" w:hAnsi="Georgia" w:cstheme="minorHAnsi"/>
          <w:color w:val="auto"/>
          <w:sz w:val="20"/>
          <w:szCs w:val="20"/>
        </w:rPr>
        <w:t>a</w:t>
      </w:r>
      <w:r w:rsidRPr="008058FF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. </w:t>
      </w:r>
      <w:r w:rsidRPr="008058FF">
        <w:rPr>
          <w:rStyle w:val="kortnavn2"/>
          <w:rFonts w:ascii="Georgia" w:hAnsi="Georgia" w:cstheme="minorHAnsi"/>
          <w:i/>
          <w:color w:val="auto"/>
          <w:sz w:val="20"/>
          <w:szCs w:val="20"/>
        </w:rPr>
        <w:t>Bekendtgørelse af lov om autorisation af sundhedspersoner og om sundhedsfaglig virksomhed</w:t>
      </w:r>
      <w:r w:rsidRPr="008058FF">
        <w:rPr>
          <w:rFonts w:cstheme="minorHAnsi"/>
          <w:szCs w:val="20"/>
        </w:rPr>
        <w:t xml:space="preserve">. </w:t>
      </w:r>
      <w:r w:rsidRPr="008058FF">
        <w:rPr>
          <w:rFonts w:cs="Tahoma"/>
          <w:bCs/>
          <w:szCs w:val="20"/>
          <w:shd w:val="clear" w:color="auto" w:fill="FFFFFF"/>
        </w:rPr>
        <w:t xml:space="preserve">LBK </w:t>
      </w:r>
      <w:proofErr w:type="spellStart"/>
      <w:r w:rsidRPr="008058FF">
        <w:rPr>
          <w:rFonts w:cs="Tahoma"/>
          <w:bCs/>
          <w:szCs w:val="20"/>
          <w:shd w:val="clear" w:color="auto" w:fill="FFFFFF"/>
        </w:rPr>
        <w:t>nr</w:t>
      </w:r>
      <w:proofErr w:type="spellEnd"/>
      <w:r w:rsidRPr="008058FF">
        <w:rPr>
          <w:rFonts w:cs="Tahoma"/>
          <w:bCs/>
          <w:szCs w:val="20"/>
          <w:shd w:val="clear" w:color="auto" w:fill="FFFFFF"/>
        </w:rPr>
        <w:t xml:space="preserve"> </w:t>
      </w:r>
      <w:r w:rsidR="000867CF">
        <w:rPr>
          <w:rFonts w:cs="Tahoma"/>
          <w:bCs/>
          <w:szCs w:val="20"/>
          <w:shd w:val="clear" w:color="auto" w:fill="FFFFFF"/>
        </w:rPr>
        <w:t>895</w:t>
      </w:r>
      <w:r w:rsidRPr="008058FF">
        <w:rPr>
          <w:rFonts w:cs="Tahoma"/>
          <w:bCs/>
          <w:szCs w:val="20"/>
          <w:shd w:val="clear" w:color="auto" w:fill="FFFFFF"/>
        </w:rPr>
        <w:t xml:space="preserve"> af 2</w:t>
      </w:r>
      <w:r w:rsidR="000867CF">
        <w:rPr>
          <w:rFonts w:cs="Tahoma"/>
          <w:bCs/>
          <w:szCs w:val="20"/>
          <w:shd w:val="clear" w:color="auto" w:fill="FFFFFF"/>
        </w:rPr>
        <w:t>6</w:t>
      </w:r>
      <w:r w:rsidRPr="008058FF">
        <w:rPr>
          <w:rFonts w:cs="Tahoma"/>
          <w:bCs/>
          <w:szCs w:val="20"/>
          <w:shd w:val="clear" w:color="auto" w:fill="FFFFFF"/>
        </w:rPr>
        <w:t>/0</w:t>
      </w:r>
      <w:r w:rsidR="000867CF">
        <w:rPr>
          <w:rFonts w:cs="Tahoma"/>
          <w:bCs/>
          <w:szCs w:val="20"/>
          <w:shd w:val="clear" w:color="auto" w:fill="FFFFFF"/>
        </w:rPr>
        <w:t>6</w:t>
      </w:r>
      <w:r w:rsidRPr="008058FF">
        <w:rPr>
          <w:rFonts w:cs="Tahoma"/>
          <w:bCs/>
          <w:szCs w:val="20"/>
          <w:shd w:val="clear" w:color="auto" w:fill="FFFFFF"/>
        </w:rPr>
        <w:t>/202</w:t>
      </w:r>
      <w:r w:rsidR="000867CF">
        <w:rPr>
          <w:rFonts w:cs="Tahoma"/>
          <w:bCs/>
          <w:szCs w:val="20"/>
          <w:shd w:val="clear" w:color="auto" w:fill="FFFFFF"/>
        </w:rPr>
        <w:t>4</w:t>
      </w:r>
      <w:r w:rsidRPr="008058FF">
        <w:rPr>
          <w:rFonts w:cs="Tahoma"/>
          <w:bCs/>
          <w:szCs w:val="20"/>
          <w:shd w:val="clear" w:color="auto" w:fill="FFFFFF"/>
        </w:rPr>
        <w:t>.</w:t>
      </w:r>
      <w:r w:rsidRPr="008058FF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[online] Tilgængelig hos: </w:t>
      </w:r>
      <w:r w:rsidR="000867CF" w:rsidRPr="000867CF">
        <w:rPr>
          <w:rStyle w:val="kortnavn2"/>
          <w:rFonts w:ascii="Georgia" w:hAnsi="Georgia" w:cstheme="minorHAnsi"/>
          <w:color w:val="auto"/>
          <w:sz w:val="20"/>
          <w:szCs w:val="20"/>
        </w:rPr>
        <w:t>https://www.retsinformation.dk/eli/lta/2024/895</w:t>
      </w:r>
      <w:r w:rsidRPr="008058FF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</w:t>
      </w:r>
      <w:r w:rsidRPr="008058FF">
        <w:rPr>
          <w:rFonts w:eastAsia="Calibri" w:cstheme="minorHAnsi"/>
          <w:szCs w:val="20"/>
        </w:rPr>
        <w:t xml:space="preserve">[Åbnet </w:t>
      </w:r>
      <w:r w:rsidR="000867CF">
        <w:rPr>
          <w:rFonts w:cstheme="minorHAnsi"/>
          <w:szCs w:val="20"/>
        </w:rPr>
        <w:t>03</w:t>
      </w:r>
      <w:r w:rsidRPr="008058FF">
        <w:rPr>
          <w:rFonts w:cstheme="minorHAnsi"/>
          <w:szCs w:val="20"/>
        </w:rPr>
        <w:t>.0</w:t>
      </w:r>
      <w:r w:rsidR="000867CF">
        <w:rPr>
          <w:rFonts w:cstheme="minorHAnsi"/>
          <w:szCs w:val="20"/>
        </w:rPr>
        <w:t>7</w:t>
      </w:r>
      <w:r w:rsidRPr="008058FF">
        <w:rPr>
          <w:rFonts w:cstheme="minorHAnsi"/>
          <w:szCs w:val="20"/>
        </w:rPr>
        <w:t>.2024</w:t>
      </w:r>
      <w:r w:rsidRPr="008058FF">
        <w:rPr>
          <w:rFonts w:eastAsia="Calibri" w:cstheme="minorHAnsi"/>
          <w:szCs w:val="20"/>
        </w:rPr>
        <w:t>]</w:t>
      </w:r>
    </w:p>
    <w:p w14:paraId="64F14807" w14:textId="77777777" w:rsidR="00C07EC7" w:rsidRDefault="00C07EC7" w:rsidP="007D3199">
      <w:pPr>
        <w:spacing w:line="240" w:lineRule="auto"/>
        <w:rPr>
          <w:rFonts w:eastAsia="Calibri" w:cstheme="minorHAnsi"/>
          <w:szCs w:val="20"/>
        </w:rPr>
      </w:pPr>
    </w:p>
    <w:p w14:paraId="1B19672B" w14:textId="6AA098CA" w:rsidR="00C07EC7" w:rsidRPr="008058FF" w:rsidRDefault="00C07EC7" w:rsidP="00C07EC7">
      <w:pPr>
        <w:pStyle w:val="Opstilling-punkttegn"/>
        <w:numPr>
          <w:ilvl w:val="0"/>
          <w:numId w:val="0"/>
        </w:numPr>
        <w:rPr>
          <w:rFonts w:cstheme="minorHAnsi"/>
          <w:szCs w:val="20"/>
        </w:rPr>
      </w:pPr>
      <w:r>
        <w:t xml:space="preserve">Indenrigs- og </w:t>
      </w:r>
      <w:r w:rsidRPr="00607250">
        <w:t>Sundhedsministeriet</w:t>
      </w:r>
      <w:r w:rsidRPr="008058FF">
        <w:t>, 202</w:t>
      </w:r>
      <w:r>
        <w:t>4b</w:t>
      </w:r>
      <w:r w:rsidRPr="008058FF">
        <w:t xml:space="preserve">. </w:t>
      </w:r>
      <w:r w:rsidRPr="008058FF">
        <w:rPr>
          <w:i/>
        </w:rPr>
        <w:t>Bekendtgørelse om autoriserede sundhedspersoners patientjournaler (journalføring, opbevaring, videregivelse og overdragelse m.v.) (Journalføringsbekendtgørelsen)</w:t>
      </w:r>
      <w:r w:rsidRPr="008058FF">
        <w:t xml:space="preserve">. BEK nr. </w:t>
      </w:r>
      <w:r>
        <w:t>713</w:t>
      </w:r>
      <w:r w:rsidRPr="008058FF">
        <w:t xml:space="preserve"> af </w:t>
      </w:r>
      <w:r>
        <w:t>12</w:t>
      </w:r>
      <w:r w:rsidRPr="008058FF">
        <w:t>/06/202</w:t>
      </w:r>
      <w:r>
        <w:t>4</w:t>
      </w:r>
      <w:r w:rsidRPr="008058FF">
        <w:t xml:space="preserve">. </w:t>
      </w:r>
      <w:r w:rsidRPr="008058FF">
        <w:rPr>
          <w:rFonts w:cstheme="minorHAnsi"/>
          <w:szCs w:val="20"/>
        </w:rPr>
        <w:t xml:space="preserve">[online] Tilgængelig hos: </w:t>
      </w:r>
      <w:r w:rsidRPr="000867CF">
        <w:t>https://www.retsinformation.dk/eli/lta/2024/713</w:t>
      </w:r>
      <w:r w:rsidRPr="000867CF" w:rsidDel="000867CF">
        <w:t xml:space="preserve"> </w:t>
      </w:r>
      <w:r w:rsidRPr="008058FF">
        <w:rPr>
          <w:rFonts w:cstheme="minorHAnsi"/>
          <w:szCs w:val="20"/>
        </w:rPr>
        <w:t xml:space="preserve">[Åbnet </w:t>
      </w:r>
      <w:r>
        <w:rPr>
          <w:rFonts w:cstheme="minorHAnsi"/>
          <w:szCs w:val="20"/>
        </w:rPr>
        <w:t>03</w:t>
      </w:r>
      <w:r w:rsidRPr="008058FF">
        <w:rPr>
          <w:rFonts w:cstheme="minorHAnsi"/>
          <w:szCs w:val="20"/>
        </w:rPr>
        <w:t>.0</w:t>
      </w:r>
      <w:r>
        <w:rPr>
          <w:rFonts w:cstheme="minorHAnsi"/>
          <w:szCs w:val="20"/>
        </w:rPr>
        <w:t>7</w:t>
      </w:r>
      <w:r w:rsidRPr="008058FF">
        <w:rPr>
          <w:rFonts w:cstheme="minorHAnsi"/>
          <w:szCs w:val="20"/>
        </w:rPr>
        <w:t>.2024]</w:t>
      </w:r>
    </w:p>
    <w:p w14:paraId="4E08892B" w14:textId="77777777" w:rsidR="00C07EC7" w:rsidRPr="008058FF" w:rsidRDefault="00C07EC7" w:rsidP="007D3199">
      <w:pPr>
        <w:spacing w:line="240" w:lineRule="auto"/>
      </w:pPr>
    </w:p>
    <w:p w14:paraId="0E172D45" w14:textId="77777777" w:rsidR="00A01690" w:rsidRPr="008058FF" w:rsidRDefault="00A01690" w:rsidP="00A01690">
      <w:pPr>
        <w:spacing w:line="240" w:lineRule="auto"/>
        <w:rPr>
          <w:rFonts w:cstheme="minorHAnsi"/>
        </w:rPr>
      </w:pPr>
    </w:p>
    <w:p w14:paraId="1298D09A" w14:textId="63C7DC2A" w:rsidR="00417354" w:rsidRPr="008058FF" w:rsidRDefault="00C45CA5" w:rsidP="00C45CA5">
      <w:pPr>
        <w:spacing w:line="240" w:lineRule="auto"/>
      </w:pPr>
      <w:r w:rsidRPr="008058FF">
        <w:rPr>
          <w:rFonts w:cstheme="minorHAnsi"/>
        </w:rPr>
        <w:t>Justitsministeriet, 202</w:t>
      </w:r>
      <w:r w:rsidR="000867CF">
        <w:rPr>
          <w:rFonts w:cstheme="minorHAnsi"/>
        </w:rPr>
        <w:t>4</w:t>
      </w:r>
      <w:r w:rsidRPr="008058FF">
        <w:rPr>
          <w:rFonts w:cstheme="minorHAnsi"/>
        </w:rPr>
        <w:t xml:space="preserve">. </w:t>
      </w:r>
      <w:r w:rsidRPr="008058FF">
        <w:rPr>
          <w:rFonts w:cstheme="minorHAnsi"/>
          <w:i/>
        </w:rPr>
        <w:t>Bekendtgørelse af straffeloven</w:t>
      </w:r>
      <w:r w:rsidRPr="008058FF">
        <w:rPr>
          <w:rFonts w:cstheme="minorHAnsi"/>
        </w:rPr>
        <w:t xml:space="preserve">. </w:t>
      </w:r>
      <w:r w:rsidRPr="008058FF">
        <w:rPr>
          <w:rFonts w:eastAsia="Times New Roman" w:cstheme="minorHAnsi"/>
          <w:lang w:eastAsia="da-DK"/>
        </w:rPr>
        <w:t xml:space="preserve">LBK nr. </w:t>
      </w:r>
      <w:r w:rsidR="000867CF">
        <w:rPr>
          <w:rFonts w:eastAsia="Times New Roman" w:cstheme="minorHAnsi"/>
          <w:lang w:eastAsia="da-DK"/>
        </w:rPr>
        <w:t>434</w:t>
      </w:r>
      <w:r w:rsidRPr="008058FF">
        <w:rPr>
          <w:rFonts w:eastAsia="Times New Roman" w:cstheme="minorHAnsi"/>
          <w:lang w:eastAsia="da-DK"/>
        </w:rPr>
        <w:t xml:space="preserve"> af 2</w:t>
      </w:r>
      <w:r w:rsidR="000867CF">
        <w:rPr>
          <w:rFonts w:eastAsia="Times New Roman" w:cstheme="minorHAnsi"/>
          <w:lang w:eastAsia="da-DK"/>
        </w:rPr>
        <w:t>5</w:t>
      </w:r>
      <w:r w:rsidRPr="008058FF">
        <w:rPr>
          <w:rFonts w:eastAsia="Times New Roman" w:cstheme="minorHAnsi"/>
          <w:lang w:eastAsia="da-DK"/>
        </w:rPr>
        <w:t>/0</w:t>
      </w:r>
      <w:r w:rsidR="000867CF">
        <w:rPr>
          <w:rFonts w:eastAsia="Times New Roman" w:cstheme="minorHAnsi"/>
          <w:lang w:eastAsia="da-DK"/>
        </w:rPr>
        <w:t>4</w:t>
      </w:r>
      <w:r w:rsidRPr="008058FF">
        <w:rPr>
          <w:rFonts w:eastAsia="Times New Roman" w:cstheme="minorHAnsi"/>
          <w:lang w:eastAsia="da-DK"/>
        </w:rPr>
        <w:t>/202</w:t>
      </w:r>
      <w:r w:rsidR="000867CF">
        <w:rPr>
          <w:rFonts w:eastAsia="Times New Roman" w:cstheme="minorHAnsi"/>
          <w:lang w:eastAsia="da-DK"/>
        </w:rPr>
        <w:t>4</w:t>
      </w:r>
      <w:r w:rsidRPr="008058FF">
        <w:rPr>
          <w:rFonts w:eastAsia="Times New Roman" w:cstheme="minorHAnsi"/>
          <w:lang w:eastAsia="da-DK"/>
        </w:rPr>
        <w:t xml:space="preserve">, </w:t>
      </w:r>
      <w:r w:rsidRPr="008058FF">
        <w:t>§ 79, stk. 1, § 237, § 241, § 249.</w:t>
      </w:r>
      <w:r w:rsidRPr="008058FF">
        <w:rPr>
          <w:rFonts w:eastAsia="Times New Roman" w:cstheme="minorHAnsi"/>
          <w:lang w:eastAsia="da-DK"/>
        </w:rPr>
        <w:t xml:space="preserve"> [online] Tilgængelig hos: </w:t>
      </w:r>
      <w:r w:rsidR="000867CF" w:rsidRPr="000867CF">
        <w:t>https://www.retsinformation.dk/eli/lta/2024/434</w:t>
      </w:r>
    </w:p>
    <w:p w14:paraId="231C0F93" w14:textId="5A69D672" w:rsidR="00C45CA5" w:rsidRPr="008058FF" w:rsidRDefault="00C45CA5" w:rsidP="00C45CA5">
      <w:pPr>
        <w:spacing w:line="240" w:lineRule="auto"/>
      </w:pPr>
      <w:r w:rsidRPr="008058FF">
        <w:rPr>
          <w:rFonts w:eastAsia="Times New Roman" w:cstheme="minorHAnsi"/>
          <w:lang w:eastAsia="da-DK"/>
        </w:rPr>
        <w:t xml:space="preserve">[Åbnet </w:t>
      </w:r>
      <w:r w:rsidR="000867CF">
        <w:rPr>
          <w:rFonts w:eastAsia="Times New Roman" w:cstheme="minorHAnsi"/>
          <w:lang w:eastAsia="da-DK"/>
        </w:rPr>
        <w:t>03</w:t>
      </w:r>
      <w:r w:rsidRPr="008058FF">
        <w:rPr>
          <w:rFonts w:eastAsia="Times New Roman" w:cstheme="minorHAnsi"/>
          <w:lang w:eastAsia="da-DK"/>
        </w:rPr>
        <w:t>.</w:t>
      </w:r>
      <w:r w:rsidR="007D3199" w:rsidRPr="008058FF">
        <w:rPr>
          <w:rFonts w:eastAsia="Times New Roman" w:cstheme="minorHAnsi"/>
          <w:lang w:eastAsia="da-DK"/>
        </w:rPr>
        <w:t>0</w:t>
      </w:r>
      <w:r w:rsidR="000867CF">
        <w:rPr>
          <w:rFonts w:eastAsia="Times New Roman" w:cstheme="minorHAnsi"/>
          <w:lang w:eastAsia="da-DK"/>
        </w:rPr>
        <w:t>7</w:t>
      </w:r>
      <w:r w:rsidRPr="008058FF">
        <w:rPr>
          <w:rFonts w:eastAsia="Times New Roman" w:cstheme="minorHAnsi"/>
          <w:lang w:eastAsia="da-DK"/>
        </w:rPr>
        <w:t>.202</w:t>
      </w:r>
      <w:r w:rsidR="007D3199" w:rsidRPr="008058FF">
        <w:rPr>
          <w:rFonts w:eastAsia="Times New Roman" w:cstheme="minorHAnsi"/>
          <w:lang w:eastAsia="da-DK"/>
        </w:rPr>
        <w:t>4</w:t>
      </w:r>
      <w:r w:rsidRPr="008058FF">
        <w:rPr>
          <w:rFonts w:eastAsia="Times New Roman" w:cstheme="minorHAnsi"/>
          <w:lang w:eastAsia="da-DK"/>
        </w:rPr>
        <w:t>]</w:t>
      </w:r>
    </w:p>
    <w:p w14:paraId="1C174C4D" w14:textId="77777777" w:rsidR="00A01690" w:rsidRPr="008058FF" w:rsidRDefault="00A01690" w:rsidP="00A01690">
      <w:pPr>
        <w:spacing w:line="240" w:lineRule="auto"/>
        <w:rPr>
          <w:rFonts w:eastAsia="Times New Roman" w:cstheme="minorHAnsi"/>
          <w:lang w:eastAsia="da-DK"/>
        </w:rPr>
      </w:pPr>
    </w:p>
    <w:p w14:paraId="44D6EECE" w14:textId="77777777" w:rsidR="00A01690" w:rsidRPr="008058FF" w:rsidRDefault="00A01690" w:rsidP="00A01690">
      <w:pPr>
        <w:spacing w:line="240" w:lineRule="auto"/>
        <w:rPr>
          <w:rFonts w:eastAsia="Times New Roman" w:cstheme="minorHAnsi"/>
          <w:lang w:eastAsia="da-DK"/>
        </w:rPr>
      </w:pPr>
      <w:r w:rsidRPr="008058FF">
        <w:rPr>
          <w:rFonts w:cstheme="minorHAnsi"/>
        </w:rPr>
        <w:t xml:space="preserve">Københavns Professionshøjskole, Bornholms sundheds- og sygeplejeskole og UC Diakonissestiftelsen, 2019. </w:t>
      </w:r>
      <w:r w:rsidRPr="008058FF">
        <w:rPr>
          <w:rFonts w:cstheme="minorHAnsi"/>
          <w:i/>
        </w:rPr>
        <w:t>Studieordning sygeplejerskeuddannelsen, gældende fra 1. september 2019</w:t>
      </w:r>
      <w:r w:rsidRPr="008058FF">
        <w:rPr>
          <w:rFonts w:cstheme="minorHAnsi"/>
        </w:rPr>
        <w:t xml:space="preserve">. </w:t>
      </w:r>
    </w:p>
    <w:p w14:paraId="04941D98" w14:textId="77777777" w:rsidR="00A01690" w:rsidRPr="008058FF" w:rsidRDefault="00A01690" w:rsidP="00A01690"/>
    <w:p w14:paraId="41401202" w14:textId="04105986" w:rsidR="00A01690" w:rsidRPr="008058FF" w:rsidRDefault="00A01690" w:rsidP="00A01690">
      <w:r w:rsidRPr="008058FF">
        <w:t xml:space="preserve">Olsen, I. og </w:t>
      </w:r>
      <w:proofErr w:type="spellStart"/>
      <w:r w:rsidRPr="008058FF">
        <w:t>Hallin</w:t>
      </w:r>
      <w:proofErr w:type="spellEnd"/>
      <w:r w:rsidRPr="008058FF">
        <w:t>, S.P., 201</w:t>
      </w:r>
      <w:r w:rsidR="00D406C2" w:rsidRPr="008058FF">
        <w:t>9</w:t>
      </w:r>
      <w:r w:rsidRPr="008058FF">
        <w:t xml:space="preserve">. </w:t>
      </w:r>
      <w:r w:rsidRPr="008058FF">
        <w:rPr>
          <w:i/>
        </w:rPr>
        <w:t>Farmakologi – Hånden på hjertet</w:t>
      </w:r>
      <w:r w:rsidRPr="008058FF">
        <w:t xml:space="preserve">. </w:t>
      </w:r>
      <w:r w:rsidR="00AA618C" w:rsidRPr="008058FF">
        <w:t xml:space="preserve">3. udgave. </w:t>
      </w:r>
      <w:r w:rsidRPr="008058FF">
        <w:t xml:space="preserve">København: Munksgaard. </w:t>
      </w:r>
    </w:p>
    <w:p w14:paraId="51FF9CA2" w14:textId="77777777" w:rsidR="00A01690" w:rsidRPr="008058FF" w:rsidRDefault="00A01690" w:rsidP="00A01690"/>
    <w:p w14:paraId="5628DEBF" w14:textId="748C5D6A" w:rsidR="00A01690" w:rsidRPr="008058FF" w:rsidRDefault="00A01690" w:rsidP="00A01690">
      <w:proofErr w:type="spellStart"/>
      <w:r w:rsidRPr="008058FF">
        <w:t>Pro.medicin</w:t>
      </w:r>
      <w:proofErr w:type="spellEnd"/>
      <w:r w:rsidRPr="008058FF">
        <w:t>, 20</w:t>
      </w:r>
      <w:r w:rsidR="00334DA2" w:rsidRPr="008058FF">
        <w:t>2</w:t>
      </w:r>
      <w:r w:rsidR="00D837B5" w:rsidRPr="008058FF">
        <w:t>3</w:t>
      </w:r>
      <w:r w:rsidRPr="008058FF">
        <w:t xml:space="preserve">. </w:t>
      </w:r>
      <w:r w:rsidRPr="008058FF">
        <w:rPr>
          <w:i/>
        </w:rPr>
        <w:t>Patientsikkerhed og lægemidler</w:t>
      </w:r>
      <w:r w:rsidRPr="008058FF">
        <w:t xml:space="preserve">. [online] (Sidst opdateret </w:t>
      </w:r>
      <w:r w:rsidR="00D837B5" w:rsidRPr="008058FF">
        <w:t>2</w:t>
      </w:r>
      <w:r w:rsidR="007D3199" w:rsidRPr="008058FF">
        <w:t>9</w:t>
      </w:r>
      <w:r w:rsidRPr="008058FF">
        <w:t>.</w:t>
      </w:r>
      <w:r w:rsidR="00E14886" w:rsidRPr="008058FF">
        <w:t>0</w:t>
      </w:r>
      <w:r w:rsidR="007D3199" w:rsidRPr="008058FF">
        <w:t>9</w:t>
      </w:r>
      <w:r w:rsidRPr="008058FF">
        <w:t>.20</w:t>
      </w:r>
      <w:r w:rsidR="00334DA2" w:rsidRPr="008058FF">
        <w:t>2</w:t>
      </w:r>
      <w:r w:rsidR="00D837B5" w:rsidRPr="008058FF">
        <w:t>3</w:t>
      </w:r>
      <w:r w:rsidRPr="008058FF">
        <w:t xml:space="preserve">) Tilgængelig hos: </w:t>
      </w:r>
    </w:p>
    <w:p w14:paraId="78F634CD" w14:textId="7759E891" w:rsidR="00A01690" w:rsidRDefault="00256EF9" w:rsidP="00A01690">
      <w:hyperlink r:id="rId46" w:history="1">
        <w:r w:rsidRPr="008058FF">
          <w:rPr>
            <w:rStyle w:val="Hyperlink"/>
            <w:color w:val="auto"/>
          </w:rPr>
          <w:t>https://pro.medicin.dk/Specielleemner/Emner/550</w:t>
        </w:r>
      </w:hyperlink>
      <w:r w:rsidRPr="008058FF">
        <w:t xml:space="preserve"> </w:t>
      </w:r>
      <w:r w:rsidR="00A01690" w:rsidRPr="008058FF">
        <w:t xml:space="preserve">[Åbnet </w:t>
      </w:r>
      <w:r w:rsidR="007D3199" w:rsidRPr="008058FF">
        <w:t>1</w:t>
      </w:r>
      <w:r w:rsidR="00442DEA" w:rsidRPr="008058FF">
        <w:t>5.0</w:t>
      </w:r>
      <w:r w:rsidR="007D3199" w:rsidRPr="008058FF">
        <w:t>1</w:t>
      </w:r>
      <w:r w:rsidR="00C45CA5" w:rsidRPr="008058FF">
        <w:rPr>
          <w:rFonts w:eastAsia="Times New Roman" w:cstheme="minorHAnsi"/>
          <w:lang w:eastAsia="da-DK"/>
        </w:rPr>
        <w:t>.202</w:t>
      </w:r>
      <w:r w:rsidR="007D3199" w:rsidRPr="008058FF">
        <w:rPr>
          <w:rFonts w:eastAsia="Times New Roman" w:cstheme="minorHAnsi"/>
          <w:lang w:eastAsia="da-DK"/>
        </w:rPr>
        <w:t>4</w:t>
      </w:r>
      <w:r w:rsidR="00A01690" w:rsidRPr="008058FF">
        <w:t>]</w:t>
      </w:r>
    </w:p>
    <w:p w14:paraId="3F56E8B5" w14:textId="77777777" w:rsidR="00C16F2D" w:rsidRDefault="00C16F2D" w:rsidP="00A01690"/>
    <w:p w14:paraId="653169BB" w14:textId="560822DD" w:rsidR="00C16F2D" w:rsidRPr="00B1454D" w:rsidRDefault="00A4470C" w:rsidP="00A01690">
      <w:r w:rsidRPr="00B1454D">
        <w:t xml:space="preserve">Retsinformation VEJ </w:t>
      </w:r>
      <w:proofErr w:type="spellStart"/>
      <w:r w:rsidRPr="00B1454D">
        <w:t>nr</w:t>
      </w:r>
      <w:proofErr w:type="spellEnd"/>
      <w:r w:rsidRPr="00B1454D">
        <w:t xml:space="preserve"> 9001 af 20/12/2024</w:t>
      </w:r>
    </w:p>
    <w:p w14:paraId="3908C7B0" w14:textId="5AAE2E4F" w:rsidR="00A4470C" w:rsidRPr="00740CD5" w:rsidRDefault="00740CD5" w:rsidP="00A01690">
      <w:hyperlink r:id="rId47" w:history="1">
        <w:r w:rsidRPr="00B1454D">
          <w:rPr>
            <w:u w:val="single"/>
          </w:rPr>
          <w:t>Vejledning om sygeplejerskers forbeholdte virksomhedsområde</w:t>
        </w:r>
      </w:hyperlink>
      <w:r w:rsidRPr="00B1454D">
        <w:t xml:space="preserve"> </w:t>
      </w:r>
    </w:p>
    <w:p w14:paraId="43FE8FA6" w14:textId="77777777" w:rsidR="00D838CF" w:rsidRPr="008058FF" w:rsidRDefault="00D838CF" w:rsidP="00A01690"/>
    <w:p w14:paraId="7341DFE2" w14:textId="321C4890" w:rsidR="007A5775" w:rsidRPr="008058FF" w:rsidRDefault="00C45CA5" w:rsidP="00C45CA5">
      <w:r w:rsidRPr="008058FF">
        <w:rPr>
          <w:rFonts w:cstheme="minorHAnsi"/>
        </w:rPr>
        <w:t>Styrelsen for Patientsikkerhed, 202</w:t>
      </w:r>
      <w:r w:rsidR="000867CF">
        <w:rPr>
          <w:rFonts w:cstheme="minorHAnsi"/>
        </w:rPr>
        <w:t>4</w:t>
      </w:r>
      <w:r w:rsidRPr="008058FF">
        <w:rPr>
          <w:rFonts w:cstheme="minorHAnsi"/>
        </w:rPr>
        <w:t xml:space="preserve">. </w:t>
      </w:r>
      <w:r w:rsidRPr="008058FF">
        <w:rPr>
          <w:rFonts w:cstheme="minorHAnsi"/>
          <w:i/>
        </w:rPr>
        <w:t>Dansk Patientsikkerhedsdatabase årsberetning 202</w:t>
      </w:r>
      <w:r w:rsidR="000867CF">
        <w:rPr>
          <w:rFonts w:cstheme="minorHAnsi"/>
          <w:i/>
        </w:rPr>
        <w:t>3</w:t>
      </w:r>
      <w:r w:rsidRPr="008058FF">
        <w:rPr>
          <w:rFonts w:cstheme="minorHAnsi"/>
          <w:i/>
        </w:rPr>
        <w:t>.</w:t>
      </w:r>
      <w:r w:rsidRPr="008058FF">
        <w:rPr>
          <w:rFonts w:cstheme="minorHAnsi"/>
        </w:rPr>
        <w:t xml:space="preserve"> [pdf] tilgængelig hos: </w:t>
      </w:r>
      <w:r w:rsidR="000867CF" w:rsidRPr="000867CF">
        <w:t>https://stps.dk/Media/638549842110615643/Dansk%20Patientsikkerhedsdatabase%20%C3%85rsberetning%202023.pdf</w:t>
      </w:r>
    </w:p>
    <w:p w14:paraId="2F591307" w14:textId="064C9EE6" w:rsidR="00C45CA5" w:rsidRPr="008058FF" w:rsidRDefault="00C45CA5" w:rsidP="00C45CA5">
      <w:pPr>
        <w:rPr>
          <w:rFonts w:cstheme="minorHAnsi"/>
        </w:rPr>
      </w:pPr>
      <w:r w:rsidRPr="008058FF">
        <w:t xml:space="preserve">[Åbnet </w:t>
      </w:r>
      <w:r w:rsidR="000867CF">
        <w:t>03</w:t>
      </w:r>
      <w:r w:rsidRPr="008058FF">
        <w:rPr>
          <w:rFonts w:eastAsia="Times New Roman" w:cstheme="minorHAnsi"/>
          <w:lang w:eastAsia="da-DK"/>
        </w:rPr>
        <w:t>.</w:t>
      </w:r>
      <w:r w:rsidR="007A5775" w:rsidRPr="008058FF">
        <w:rPr>
          <w:rFonts w:eastAsia="Times New Roman" w:cstheme="minorHAnsi"/>
          <w:lang w:eastAsia="da-DK"/>
        </w:rPr>
        <w:t>0</w:t>
      </w:r>
      <w:r w:rsidR="000867CF">
        <w:rPr>
          <w:rFonts w:eastAsia="Times New Roman" w:cstheme="minorHAnsi"/>
          <w:lang w:eastAsia="da-DK"/>
        </w:rPr>
        <w:t>7</w:t>
      </w:r>
      <w:r w:rsidRPr="008058FF">
        <w:rPr>
          <w:rFonts w:eastAsia="Times New Roman" w:cstheme="minorHAnsi"/>
          <w:lang w:eastAsia="da-DK"/>
        </w:rPr>
        <w:t>.202</w:t>
      </w:r>
      <w:r w:rsidR="007A5775" w:rsidRPr="008058FF">
        <w:rPr>
          <w:rFonts w:eastAsia="Times New Roman" w:cstheme="minorHAnsi"/>
          <w:lang w:eastAsia="da-DK"/>
        </w:rPr>
        <w:t>4</w:t>
      </w:r>
      <w:r w:rsidRPr="008058FF">
        <w:t>]</w:t>
      </w:r>
    </w:p>
    <w:p w14:paraId="7689ED0F" w14:textId="245847F2" w:rsidR="007F44D4" w:rsidRPr="008058FF" w:rsidRDefault="007F44D4" w:rsidP="00A01690"/>
    <w:p w14:paraId="0C60450D" w14:textId="4AFDD758" w:rsidR="007D3199" w:rsidRPr="008058FF" w:rsidRDefault="007F44D4" w:rsidP="00A01690">
      <w:r w:rsidRPr="008058FF">
        <w:t xml:space="preserve">Styrelsen for Patientsikkerhed, </w:t>
      </w:r>
      <w:proofErr w:type="spellStart"/>
      <w:r w:rsidRPr="008058FF">
        <w:t>u.å</w:t>
      </w:r>
      <w:proofErr w:type="spellEnd"/>
      <w:r w:rsidRPr="008058FF">
        <w:t xml:space="preserve">. </w:t>
      </w:r>
      <w:r w:rsidRPr="008058FF">
        <w:rPr>
          <w:i/>
          <w:iCs/>
        </w:rPr>
        <w:t>Risikosituationslægemidler.</w:t>
      </w:r>
      <w:r w:rsidRPr="008058FF">
        <w:t xml:space="preserve"> [online] Tilgængelig hos: </w:t>
      </w:r>
      <w:hyperlink r:id="rId48" w:history="1">
        <w:r w:rsidR="007D3199" w:rsidRPr="008058FF">
          <w:rPr>
            <w:rStyle w:val="Hyperlink"/>
            <w:color w:val="auto"/>
          </w:rPr>
          <w:t>https://stps.dk/sundhedsfaglig/viola-viden-og-laering/risikoomraader/risikosituationslaegemidler</w:t>
        </w:r>
      </w:hyperlink>
    </w:p>
    <w:p w14:paraId="69CCCD2D" w14:textId="012C7A6B" w:rsidR="007F44D4" w:rsidRPr="008058FF" w:rsidRDefault="007F44D4" w:rsidP="00A01690">
      <w:pPr>
        <w:rPr>
          <w:rFonts w:cstheme="minorHAnsi"/>
        </w:rPr>
      </w:pPr>
      <w:r w:rsidRPr="008058FF">
        <w:t xml:space="preserve"> [Åbnet </w:t>
      </w:r>
      <w:r w:rsidR="009C1236" w:rsidRPr="008058FF">
        <w:t>1</w:t>
      </w:r>
      <w:r w:rsidR="007D3199" w:rsidRPr="008058FF">
        <w:t>5</w:t>
      </w:r>
      <w:r w:rsidRPr="008058FF">
        <w:t>.</w:t>
      </w:r>
      <w:r w:rsidR="007D3199" w:rsidRPr="008058FF">
        <w:t>0</w:t>
      </w:r>
      <w:r w:rsidR="009C1236" w:rsidRPr="008058FF">
        <w:t>1</w:t>
      </w:r>
      <w:r w:rsidRPr="008058FF">
        <w:t>.202</w:t>
      </w:r>
      <w:r w:rsidR="007D3199" w:rsidRPr="008058FF">
        <w:t>4</w:t>
      </w:r>
      <w:r w:rsidRPr="008058FF">
        <w:t>]</w:t>
      </w:r>
    </w:p>
    <w:p w14:paraId="6CB04C47" w14:textId="77777777" w:rsidR="00A01690" w:rsidRPr="008058FF" w:rsidRDefault="00A01690" w:rsidP="00A01690"/>
    <w:p w14:paraId="426B310C" w14:textId="65A8EDA1" w:rsidR="00A01690" w:rsidRPr="008058FF" w:rsidRDefault="00A01690" w:rsidP="00A01690">
      <w:pPr>
        <w:pStyle w:val="Opstilling-punkttegn"/>
        <w:numPr>
          <w:ilvl w:val="0"/>
          <w:numId w:val="0"/>
        </w:numPr>
        <w:rPr>
          <w:rFonts w:cstheme="minorHAnsi"/>
          <w:szCs w:val="20"/>
        </w:rPr>
      </w:pPr>
      <w:r w:rsidRPr="008058FF">
        <w:rPr>
          <w:rFonts w:cstheme="minorHAnsi"/>
          <w:szCs w:val="20"/>
        </w:rPr>
        <w:t xml:space="preserve">Sundhedsdatastyrelsen, </w:t>
      </w:r>
      <w:proofErr w:type="spellStart"/>
      <w:r w:rsidR="006C6346" w:rsidRPr="008058FF">
        <w:rPr>
          <w:rFonts w:cstheme="minorHAnsi"/>
          <w:szCs w:val="20"/>
        </w:rPr>
        <w:t>u.å</w:t>
      </w:r>
      <w:proofErr w:type="spellEnd"/>
      <w:r w:rsidR="006C6346" w:rsidRPr="008058FF">
        <w:rPr>
          <w:rFonts w:cstheme="minorHAnsi"/>
          <w:szCs w:val="20"/>
        </w:rPr>
        <w:t>.</w:t>
      </w:r>
      <w:r w:rsidRPr="008058FF">
        <w:rPr>
          <w:rFonts w:cstheme="minorHAnsi"/>
          <w:szCs w:val="20"/>
        </w:rPr>
        <w:t xml:space="preserve"> </w:t>
      </w:r>
      <w:r w:rsidRPr="008058FF">
        <w:rPr>
          <w:rFonts w:cstheme="minorHAnsi"/>
          <w:i/>
          <w:szCs w:val="20"/>
        </w:rPr>
        <w:t>Begrebsbasen - Medicineringsbegreber</w:t>
      </w:r>
      <w:r w:rsidRPr="008058FF">
        <w:rPr>
          <w:rFonts w:cstheme="minorHAnsi"/>
          <w:szCs w:val="20"/>
        </w:rPr>
        <w:t xml:space="preserve">. [online] Tilgængelig hos: </w:t>
      </w:r>
      <w:hyperlink r:id="rId49" w:history="1">
        <w:r w:rsidR="00A73DAF" w:rsidRPr="008058FF">
          <w:rPr>
            <w:rStyle w:val="Hyperlink"/>
            <w:rFonts w:cstheme="minorHAnsi"/>
            <w:color w:val="auto"/>
            <w:szCs w:val="20"/>
          </w:rPr>
          <w:t>http://sundhedsdata.iterm.dk/</w:t>
        </w:r>
      </w:hyperlink>
      <w:r w:rsidR="00A73DAF" w:rsidRPr="008058FF">
        <w:rPr>
          <w:rFonts w:cstheme="minorHAnsi"/>
          <w:szCs w:val="20"/>
        </w:rPr>
        <w:t xml:space="preserve"> </w:t>
      </w:r>
      <w:r w:rsidRPr="008058FF">
        <w:rPr>
          <w:rFonts w:cstheme="minorHAnsi"/>
          <w:szCs w:val="20"/>
        </w:rPr>
        <w:t xml:space="preserve">[Åbnet </w:t>
      </w:r>
      <w:r w:rsidR="006C6346" w:rsidRPr="008058FF">
        <w:rPr>
          <w:rFonts w:cstheme="minorHAnsi"/>
          <w:szCs w:val="20"/>
        </w:rPr>
        <w:t>1</w:t>
      </w:r>
      <w:r w:rsidR="007D3199" w:rsidRPr="008058FF">
        <w:rPr>
          <w:rFonts w:cstheme="minorHAnsi"/>
          <w:szCs w:val="20"/>
        </w:rPr>
        <w:t>5</w:t>
      </w:r>
      <w:r w:rsidR="00C45CA5" w:rsidRPr="008058FF">
        <w:rPr>
          <w:rFonts w:cstheme="minorHAnsi"/>
          <w:szCs w:val="20"/>
        </w:rPr>
        <w:t>.</w:t>
      </w:r>
      <w:r w:rsidR="007D3199" w:rsidRPr="008058FF">
        <w:rPr>
          <w:rFonts w:cstheme="minorHAnsi"/>
          <w:szCs w:val="20"/>
        </w:rPr>
        <w:t>0</w:t>
      </w:r>
      <w:r w:rsidR="006C6346" w:rsidRPr="008058FF">
        <w:rPr>
          <w:rFonts w:cstheme="minorHAnsi"/>
          <w:szCs w:val="20"/>
        </w:rPr>
        <w:t>1</w:t>
      </w:r>
      <w:r w:rsidR="00C45CA5" w:rsidRPr="008058FF">
        <w:rPr>
          <w:rFonts w:cstheme="minorHAnsi"/>
          <w:szCs w:val="20"/>
        </w:rPr>
        <w:t>.202</w:t>
      </w:r>
      <w:r w:rsidR="007D3199" w:rsidRPr="008058FF">
        <w:rPr>
          <w:rFonts w:cstheme="minorHAnsi"/>
          <w:szCs w:val="20"/>
        </w:rPr>
        <w:t>4</w:t>
      </w:r>
      <w:r w:rsidRPr="008058FF">
        <w:rPr>
          <w:rFonts w:cstheme="minorHAnsi"/>
          <w:szCs w:val="20"/>
        </w:rPr>
        <w:t>]</w:t>
      </w:r>
    </w:p>
    <w:p w14:paraId="25457526" w14:textId="77777777" w:rsidR="00A01690" w:rsidRPr="008058FF" w:rsidRDefault="00A01690" w:rsidP="00A01690">
      <w:pPr>
        <w:tabs>
          <w:tab w:val="clear" w:pos="221"/>
        </w:tabs>
        <w:spacing w:line="240" w:lineRule="auto"/>
        <w:rPr>
          <w:highlight w:val="yellow"/>
        </w:rPr>
      </w:pPr>
    </w:p>
    <w:p w14:paraId="7F5178F1" w14:textId="27FD2508" w:rsidR="00A01690" w:rsidRPr="008058FF" w:rsidRDefault="00A01690" w:rsidP="00A01690">
      <w:pPr>
        <w:pStyle w:val="Opstilling-punkttegn"/>
        <w:numPr>
          <w:ilvl w:val="0"/>
          <w:numId w:val="0"/>
        </w:numPr>
        <w:rPr>
          <w:rFonts w:cstheme="minorHAnsi"/>
          <w:szCs w:val="20"/>
        </w:rPr>
      </w:pPr>
      <w:r w:rsidRPr="008058FF">
        <w:rPr>
          <w:rFonts w:cstheme="minorHAnsi"/>
          <w:szCs w:val="20"/>
        </w:rPr>
        <w:t xml:space="preserve">Sundheds- og Ældreministeriet, 2009. </w:t>
      </w:r>
      <w:r w:rsidRPr="008058FF">
        <w:rPr>
          <w:rFonts w:cstheme="minorHAnsi"/>
          <w:i/>
          <w:szCs w:val="20"/>
        </w:rPr>
        <w:t>Vejledning om autoriserede sundhedspersoners benyttelse af medhjælp (delegation af forbeholdt sundhedsfaglig virksomhed)</w:t>
      </w:r>
      <w:r w:rsidRPr="008058FF">
        <w:rPr>
          <w:rFonts w:cstheme="minorHAnsi"/>
          <w:szCs w:val="20"/>
        </w:rPr>
        <w:t xml:space="preserve">. VEJ nr. 115 af 11/12/2009. [online] </w:t>
      </w:r>
      <w:r w:rsidRPr="008058FF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Tilgængelig hos: </w:t>
      </w:r>
      <w:hyperlink r:id="rId50" w:history="1">
        <w:r w:rsidR="00362F86" w:rsidRPr="008058FF">
          <w:rPr>
            <w:rStyle w:val="Hyperlink"/>
            <w:rFonts w:cstheme="minorHAnsi"/>
            <w:color w:val="auto"/>
            <w:szCs w:val="20"/>
          </w:rPr>
          <w:t>https://www.retsinformation.dk/Forms/R0710.aspx?id=129064</w:t>
        </w:r>
      </w:hyperlink>
      <w:r w:rsidR="00362F86" w:rsidRPr="008058FF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</w:t>
      </w:r>
      <w:r w:rsidRPr="008058FF">
        <w:rPr>
          <w:rFonts w:eastAsia="Calibri" w:cstheme="minorHAnsi"/>
          <w:szCs w:val="20"/>
        </w:rPr>
        <w:t xml:space="preserve">[Åbnet </w:t>
      </w:r>
      <w:r w:rsidR="006C6346" w:rsidRPr="008058FF">
        <w:rPr>
          <w:rFonts w:eastAsia="Calibri" w:cstheme="minorHAnsi"/>
          <w:szCs w:val="20"/>
        </w:rPr>
        <w:t>21</w:t>
      </w:r>
      <w:r w:rsidR="00AA146B" w:rsidRPr="008058FF">
        <w:rPr>
          <w:rFonts w:eastAsia="Times New Roman" w:cstheme="minorHAnsi"/>
          <w:lang w:eastAsia="da-DK"/>
        </w:rPr>
        <w:t>.</w:t>
      </w:r>
      <w:r w:rsidR="006C6346" w:rsidRPr="008058FF">
        <w:rPr>
          <w:rFonts w:eastAsia="Times New Roman" w:cstheme="minorHAnsi"/>
          <w:lang w:eastAsia="da-DK"/>
        </w:rPr>
        <w:t>11</w:t>
      </w:r>
      <w:r w:rsidR="00AA146B" w:rsidRPr="008058FF">
        <w:rPr>
          <w:rFonts w:eastAsia="Times New Roman" w:cstheme="minorHAnsi"/>
          <w:lang w:eastAsia="da-DK"/>
        </w:rPr>
        <w:t>.202</w:t>
      </w:r>
      <w:r w:rsidR="006C6346" w:rsidRPr="008058FF">
        <w:rPr>
          <w:rFonts w:eastAsia="Times New Roman" w:cstheme="minorHAnsi"/>
          <w:lang w:eastAsia="da-DK"/>
        </w:rPr>
        <w:t>2</w:t>
      </w:r>
      <w:r w:rsidRPr="008058FF">
        <w:rPr>
          <w:rFonts w:eastAsia="Calibri" w:cstheme="minorHAnsi"/>
          <w:szCs w:val="20"/>
        </w:rPr>
        <w:t>]</w:t>
      </w:r>
    </w:p>
    <w:p w14:paraId="73999FCC" w14:textId="77777777" w:rsidR="00A01690" w:rsidRPr="008058FF" w:rsidRDefault="00A01690" w:rsidP="00A01690">
      <w:pPr>
        <w:pStyle w:val="Opstilling-punkttegn"/>
        <w:numPr>
          <w:ilvl w:val="0"/>
          <w:numId w:val="0"/>
        </w:numPr>
        <w:rPr>
          <w:rFonts w:cstheme="minorHAnsi"/>
          <w:szCs w:val="20"/>
        </w:rPr>
      </w:pPr>
    </w:p>
    <w:p w14:paraId="679444D3" w14:textId="789F88A8" w:rsidR="00A01690" w:rsidRPr="008058FF" w:rsidRDefault="00A01690" w:rsidP="00A01690">
      <w:pPr>
        <w:pStyle w:val="Opstilling-punkttegn"/>
        <w:numPr>
          <w:ilvl w:val="0"/>
          <w:numId w:val="0"/>
        </w:numPr>
        <w:rPr>
          <w:rFonts w:cstheme="minorHAnsi"/>
          <w:szCs w:val="20"/>
        </w:rPr>
      </w:pPr>
      <w:r w:rsidRPr="008058FF">
        <w:rPr>
          <w:rFonts w:cstheme="minorHAnsi"/>
          <w:szCs w:val="20"/>
        </w:rPr>
        <w:t>Sundheds- og Ældreministeriet,</w:t>
      </w:r>
      <w:r w:rsidRPr="008058FF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2013. </w:t>
      </w:r>
      <w:r w:rsidRPr="008058FF">
        <w:rPr>
          <w:rFonts w:cstheme="minorHAnsi"/>
          <w:i/>
          <w:szCs w:val="20"/>
        </w:rPr>
        <w:t>Vejledning om identifikation af patienter og anden sikring mod forvekslinger i sundhedsvæsenet 2013.</w:t>
      </w:r>
      <w:r w:rsidRPr="008058FF">
        <w:rPr>
          <w:rFonts w:cstheme="minorHAnsi"/>
          <w:szCs w:val="20"/>
        </w:rPr>
        <w:t xml:space="preserve"> VEJ nr. 9808 af 13/12/2013. [online] Tilgængelig hos: </w:t>
      </w:r>
      <w:hyperlink r:id="rId51" w:history="1">
        <w:r w:rsidR="00362F86" w:rsidRPr="008058FF">
          <w:rPr>
            <w:rStyle w:val="Hyperlink"/>
            <w:rFonts w:cstheme="minorHAnsi"/>
            <w:color w:val="auto"/>
            <w:szCs w:val="20"/>
          </w:rPr>
          <w:t>https://www.retsinformation.dk/Forms/R0710.aspx?id=160895</w:t>
        </w:r>
      </w:hyperlink>
      <w:r w:rsidR="00362F86" w:rsidRPr="008058FF">
        <w:rPr>
          <w:rFonts w:cstheme="minorHAnsi"/>
          <w:szCs w:val="20"/>
        </w:rPr>
        <w:t xml:space="preserve"> </w:t>
      </w:r>
      <w:r w:rsidRPr="008058FF">
        <w:rPr>
          <w:rFonts w:cstheme="minorHAnsi"/>
          <w:szCs w:val="20"/>
        </w:rPr>
        <w:t xml:space="preserve">[Åbnet </w:t>
      </w:r>
      <w:r w:rsidR="00721D8F" w:rsidRPr="008058FF">
        <w:rPr>
          <w:rFonts w:cstheme="minorHAnsi"/>
          <w:szCs w:val="20"/>
        </w:rPr>
        <w:t>1</w:t>
      </w:r>
      <w:r w:rsidR="007D3199" w:rsidRPr="008058FF">
        <w:rPr>
          <w:rFonts w:cstheme="minorHAnsi"/>
          <w:szCs w:val="20"/>
        </w:rPr>
        <w:t>5</w:t>
      </w:r>
      <w:r w:rsidR="00C45CA5" w:rsidRPr="008058FF">
        <w:rPr>
          <w:rFonts w:cstheme="minorHAnsi"/>
          <w:szCs w:val="20"/>
        </w:rPr>
        <w:t>.</w:t>
      </w:r>
      <w:r w:rsidR="007D3199" w:rsidRPr="008058FF">
        <w:rPr>
          <w:rFonts w:cstheme="minorHAnsi"/>
          <w:szCs w:val="20"/>
        </w:rPr>
        <w:t>0</w:t>
      </w:r>
      <w:r w:rsidR="00721D8F" w:rsidRPr="008058FF">
        <w:rPr>
          <w:rFonts w:cstheme="minorHAnsi"/>
          <w:szCs w:val="20"/>
        </w:rPr>
        <w:t>1</w:t>
      </w:r>
      <w:r w:rsidR="00C45CA5" w:rsidRPr="008058FF">
        <w:rPr>
          <w:rFonts w:cstheme="minorHAnsi"/>
          <w:szCs w:val="20"/>
        </w:rPr>
        <w:t>.202</w:t>
      </w:r>
      <w:r w:rsidR="007D3199" w:rsidRPr="008058FF">
        <w:rPr>
          <w:rFonts w:cstheme="minorHAnsi"/>
          <w:szCs w:val="20"/>
        </w:rPr>
        <w:t>4</w:t>
      </w:r>
      <w:r w:rsidRPr="008058FF">
        <w:rPr>
          <w:rFonts w:cstheme="minorHAnsi"/>
          <w:szCs w:val="20"/>
        </w:rPr>
        <w:t>]</w:t>
      </w:r>
    </w:p>
    <w:p w14:paraId="3E214C43" w14:textId="77777777" w:rsidR="00A01690" w:rsidRPr="008058FF" w:rsidRDefault="00A01690" w:rsidP="00A01690">
      <w:pPr>
        <w:pStyle w:val="Opstilling-punkttegn"/>
        <w:numPr>
          <w:ilvl w:val="0"/>
          <w:numId w:val="0"/>
        </w:numPr>
        <w:ind w:left="221" w:hanging="221"/>
        <w:rPr>
          <w:highlight w:val="yellow"/>
        </w:rPr>
      </w:pPr>
    </w:p>
    <w:p w14:paraId="2283C28A" w14:textId="2E9A14E6" w:rsidR="00D712F0" w:rsidRPr="008058FF" w:rsidRDefault="00D712F0" w:rsidP="00D712F0">
      <w:pPr>
        <w:pStyle w:val="Opstilling-punkttegn"/>
        <w:numPr>
          <w:ilvl w:val="0"/>
          <w:numId w:val="0"/>
        </w:numPr>
        <w:rPr>
          <w:rFonts w:cstheme="minorHAnsi"/>
          <w:szCs w:val="20"/>
        </w:rPr>
      </w:pPr>
      <w:r w:rsidRPr="008058FF">
        <w:rPr>
          <w:rFonts w:cstheme="minorHAnsi"/>
          <w:szCs w:val="20"/>
        </w:rPr>
        <w:t>Sundheds- og Ældreministeriet,</w:t>
      </w:r>
      <w:r w:rsidRPr="008058FF">
        <w:rPr>
          <w:rStyle w:val="kortnavn2"/>
          <w:rFonts w:ascii="Georgia" w:hAnsi="Georgia" w:cstheme="minorHAnsi"/>
          <w:color w:val="auto"/>
          <w:sz w:val="20"/>
          <w:szCs w:val="20"/>
        </w:rPr>
        <w:t xml:space="preserve"> 2015.</w:t>
      </w:r>
      <w:r w:rsidRPr="008058FF">
        <w:rPr>
          <w:rFonts w:cstheme="minorHAnsi"/>
          <w:szCs w:val="20"/>
        </w:rPr>
        <w:t xml:space="preserve"> </w:t>
      </w:r>
      <w:r w:rsidRPr="008058FF">
        <w:rPr>
          <w:rFonts w:cstheme="minorHAnsi"/>
          <w:i/>
          <w:szCs w:val="20"/>
        </w:rPr>
        <w:t>Vejledning om ordination og håndtering af lægemidler (Lægemiddelhåndterings vejledningen)</w:t>
      </w:r>
      <w:r w:rsidRPr="008058FF">
        <w:rPr>
          <w:rFonts w:cstheme="minorHAnsi"/>
          <w:szCs w:val="20"/>
        </w:rPr>
        <w:t xml:space="preserve">. VEJ nr. 9079 af 12/02/2015. [online] Tilgængelig hos: </w:t>
      </w:r>
      <w:hyperlink r:id="rId52" w:history="1">
        <w:r w:rsidRPr="008058FF">
          <w:rPr>
            <w:rStyle w:val="Hyperlink"/>
            <w:rFonts w:cstheme="minorHAnsi"/>
            <w:color w:val="auto"/>
            <w:szCs w:val="20"/>
          </w:rPr>
          <w:t>https://www.retsinformation.dk/Forms/R0710.aspx?id=168156</w:t>
        </w:r>
      </w:hyperlink>
      <w:r w:rsidRPr="008058FF">
        <w:rPr>
          <w:rFonts w:cstheme="minorHAnsi"/>
          <w:szCs w:val="20"/>
        </w:rPr>
        <w:t xml:space="preserve"> </w:t>
      </w:r>
      <w:r w:rsidRPr="008058FF">
        <w:rPr>
          <w:rFonts w:eastAsia="Calibri" w:cstheme="minorHAnsi"/>
          <w:szCs w:val="20"/>
        </w:rPr>
        <w:t xml:space="preserve">[Åbnet </w:t>
      </w:r>
      <w:r w:rsidR="007D3199" w:rsidRPr="008058FF">
        <w:rPr>
          <w:rFonts w:cstheme="minorHAnsi"/>
          <w:szCs w:val="20"/>
        </w:rPr>
        <w:t>15.01.2024</w:t>
      </w:r>
      <w:r w:rsidRPr="008058FF">
        <w:rPr>
          <w:rFonts w:eastAsia="Calibri" w:cstheme="minorHAnsi"/>
          <w:szCs w:val="20"/>
        </w:rPr>
        <w:t>]</w:t>
      </w:r>
    </w:p>
    <w:p w14:paraId="685AE371" w14:textId="77777777" w:rsidR="00A01690" w:rsidRPr="008058FF" w:rsidRDefault="00A01690" w:rsidP="00A01690">
      <w:pPr>
        <w:pStyle w:val="Opstilling-punkttegn"/>
        <w:numPr>
          <w:ilvl w:val="0"/>
          <w:numId w:val="0"/>
        </w:numPr>
      </w:pPr>
    </w:p>
    <w:p w14:paraId="61103990" w14:textId="1ACDABB3" w:rsidR="00C45CA5" w:rsidRPr="008058FF" w:rsidRDefault="00C45CA5" w:rsidP="00C45CA5">
      <w:pPr>
        <w:pStyle w:val="Opstilling-punkttegn"/>
        <w:numPr>
          <w:ilvl w:val="0"/>
          <w:numId w:val="0"/>
        </w:numPr>
      </w:pPr>
      <w:r w:rsidRPr="008058FF">
        <w:t>Sundheds- og Ældreministeriet, 2022.</w:t>
      </w:r>
      <w:r w:rsidRPr="008058FF">
        <w:rPr>
          <w:rFonts w:cstheme="minorHAnsi"/>
          <w:szCs w:val="20"/>
        </w:rPr>
        <w:t xml:space="preserve"> </w:t>
      </w:r>
      <w:r w:rsidRPr="008058FF">
        <w:rPr>
          <w:rFonts w:cstheme="minorHAnsi"/>
          <w:i/>
          <w:szCs w:val="20"/>
        </w:rPr>
        <w:t>Bekendtgørelse af lov om anvendelse af tvang i psykiatrien (Psykiatriloven)</w:t>
      </w:r>
      <w:r w:rsidRPr="008058FF">
        <w:rPr>
          <w:rFonts w:cstheme="minorHAnsi"/>
          <w:szCs w:val="20"/>
        </w:rPr>
        <w:t xml:space="preserve">. </w:t>
      </w:r>
      <w:r w:rsidRPr="008058FF">
        <w:rPr>
          <w:rFonts w:cs="Tahoma"/>
          <w:bCs/>
          <w:szCs w:val="20"/>
          <w:shd w:val="clear" w:color="auto" w:fill="FFFFFF"/>
        </w:rPr>
        <w:t xml:space="preserve">LBK </w:t>
      </w:r>
      <w:proofErr w:type="spellStart"/>
      <w:r w:rsidRPr="008058FF">
        <w:rPr>
          <w:rFonts w:cs="Tahoma"/>
          <w:bCs/>
          <w:szCs w:val="20"/>
          <w:shd w:val="clear" w:color="auto" w:fill="FFFFFF"/>
        </w:rPr>
        <w:t>nr</w:t>
      </w:r>
      <w:proofErr w:type="spellEnd"/>
      <w:r w:rsidRPr="008058FF">
        <w:rPr>
          <w:rFonts w:cs="Tahoma"/>
          <w:bCs/>
          <w:szCs w:val="20"/>
          <w:shd w:val="clear" w:color="auto" w:fill="FFFFFF"/>
        </w:rPr>
        <w:t xml:space="preserve"> 185 af 01/02/2022</w:t>
      </w:r>
      <w:r w:rsidRPr="008058FF">
        <w:rPr>
          <w:rFonts w:cstheme="minorHAnsi"/>
          <w:szCs w:val="20"/>
        </w:rPr>
        <w:t xml:space="preserve">. [online] Tilgængelig hos: </w:t>
      </w:r>
      <w:hyperlink r:id="rId53" w:history="1">
        <w:r w:rsidR="00E41A3E" w:rsidRPr="008058FF">
          <w:rPr>
            <w:rStyle w:val="Hyperlink"/>
            <w:color w:val="auto"/>
          </w:rPr>
          <w:t>https://www.retsinformation.dk/eli/lta/2022/185</w:t>
        </w:r>
      </w:hyperlink>
      <w:r w:rsidR="00E41A3E" w:rsidRPr="008058FF">
        <w:t xml:space="preserve"> </w:t>
      </w:r>
      <w:r w:rsidRPr="008058FF">
        <w:rPr>
          <w:rFonts w:eastAsia="Calibri" w:cstheme="minorHAnsi"/>
          <w:szCs w:val="20"/>
        </w:rPr>
        <w:t>[Åbnet 2</w:t>
      </w:r>
      <w:r w:rsidR="00E41A3E" w:rsidRPr="008058FF">
        <w:rPr>
          <w:rFonts w:eastAsia="Calibri" w:cstheme="minorHAnsi"/>
          <w:szCs w:val="20"/>
        </w:rPr>
        <w:t>1</w:t>
      </w:r>
      <w:r w:rsidRPr="008058FF">
        <w:rPr>
          <w:rFonts w:eastAsia="Times New Roman" w:cstheme="minorHAnsi"/>
          <w:lang w:eastAsia="da-DK"/>
        </w:rPr>
        <w:t>.</w:t>
      </w:r>
      <w:r w:rsidR="00E41A3E" w:rsidRPr="008058FF">
        <w:rPr>
          <w:rFonts w:eastAsia="Times New Roman" w:cstheme="minorHAnsi"/>
          <w:lang w:eastAsia="da-DK"/>
        </w:rPr>
        <w:t>11</w:t>
      </w:r>
      <w:r w:rsidRPr="008058FF">
        <w:rPr>
          <w:rFonts w:eastAsia="Times New Roman" w:cstheme="minorHAnsi"/>
          <w:lang w:eastAsia="da-DK"/>
        </w:rPr>
        <w:t>.2022</w:t>
      </w:r>
      <w:r w:rsidRPr="008058FF">
        <w:rPr>
          <w:rFonts w:eastAsia="Calibri" w:cstheme="minorHAnsi"/>
          <w:szCs w:val="20"/>
        </w:rPr>
        <w:t>]</w:t>
      </w:r>
    </w:p>
    <w:p w14:paraId="260320DB" w14:textId="77777777" w:rsidR="00C45CA5" w:rsidRPr="008058FF" w:rsidRDefault="00C45CA5" w:rsidP="00A01690">
      <w:pPr>
        <w:pStyle w:val="Opstilling-punkttegn"/>
        <w:numPr>
          <w:ilvl w:val="0"/>
          <w:numId w:val="0"/>
        </w:numPr>
        <w:rPr>
          <w:rFonts w:eastAsia="Calibri" w:cstheme="minorHAnsi"/>
          <w:szCs w:val="20"/>
        </w:rPr>
      </w:pPr>
    </w:p>
    <w:p w14:paraId="42D1211E" w14:textId="76E3D9BC" w:rsidR="00A01690" w:rsidRPr="008058FF" w:rsidRDefault="00A01690" w:rsidP="00A01690">
      <w:r w:rsidRPr="008058FF">
        <w:t>Sundhedsstyrelsen og Ministeriet for sundhed og forebyggelse, 20</w:t>
      </w:r>
      <w:r w:rsidR="00515190" w:rsidRPr="008058FF">
        <w:t>19</w:t>
      </w:r>
      <w:r w:rsidRPr="008058FF">
        <w:t xml:space="preserve">. </w:t>
      </w:r>
      <w:r w:rsidRPr="008058FF">
        <w:rPr>
          <w:i/>
        </w:rPr>
        <w:t>Korrekt håndtering af medicin. Et værktøj for plejehjem, hjemmepleje og bosteder - ansvar, sikkerhed og opgaver</w:t>
      </w:r>
      <w:r w:rsidRPr="008058FF">
        <w:t xml:space="preserve">. </w:t>
      </w:r>
      <w:r w:rsidR="00515190" w:rsidRPr="008058FF">
        <w:t xml:space="preserve">2. udgave. </w:t>
      </w:r>
      <w:r w:rsidRPr="008058FF">
        <w:t>København: Sundhedsstyrelsen.</w:t>
      </w:r>
    </w:p>
    <w:p w14:paraId="1E2509D2" w14:textId="0DF66EF8" w:rsidR="00F44CE3" w:rsidRPr="008058FF" w:rsidRDefault="00F44CE3" w:rsidP="00A01690"/>
    <w:p w14:paraId="420BE3FB" w14:textId="7E5F7D07" w:rsidR="00F44CE3" w:rsidRPr="008058FF" w:rsidRDefault="00F44CE3" w:rsidP="00A01690">
      <w:proofErr w:type="spellStart"/>
      <w:r w:rsidRPr="008058FF">
        <w:t>ViBIS</w:t>
      </w:r>
      <w:proofErr w:type="spellEnd"/>
      <w:r w:rsidRPr="008058FF">
        <w:t xml:space="preserve">, 2019. </w:t>
      </w:r>
      <w:r w:rsidRPr="008058FF">
        <w:rPr>
          <w:i/>
          <w:iCs/>
        </w:rPr>
        <w:t>Oversigt over brugerinddragelse i sundhedsvæsenet</w:t>
      </w:r>
      <w:r w:rsidRPr="008058FF">
        <w:t xml:space="preserve">. [online] Tilgængelig hos: </w:t>
      </w:r>
      <w:hyperlink r:id="rId54" w:history="1">
        <w:r w:rsidRPr="008058FF">
          <w:rPr>
            <w:rStyle w:val="Hyperlink"/>
            <w:color w:val="auto"/>
          </w:rPr>
          <w:t>https://danskepatienter.dk/publikationer/oversigt-over-brugerinddragelse-i-sundhedsvaesenet</w:t>
        </w:r>
      </w:hyperlink>
      <w:r w:rsidRPr="008058FF">
        <w:t xml:space="preserve"> [Åbnet 2</w:t>
      </w:r>
      <w:r w:rsidR="000F515F" w:rsidRPr="008058FF">
        <w:t>1</w:t>
      </w:r>
      <w:r w:rsidRPr="008058FF">
        <w:t>.</w:t>
      </w:r>
      <w:r w:rsidR="000F515F" w:rsidRPr="008058FF">
        <w:t>11</w:t>
      </w:r>
      <w:r w:rsidRPr="008058FF">
        <w:t>.2022]</w:t>
      </w:r>
    </w:p>
    <w:p w14:paraId="1B7F1DF8" w14:textId="77777777" w:rsidR="00F44CE3" w:rsidRPr="008058FF" w:rsidRDefault="00F44CE3" w:rsidP="00A01690"/>
    <w:p w14:paraId="168B5713" w14:textId="77777777" w:rsidR="002F13D2" w:rsidRPr="008058FF" w:rsidRDefault="002F13D2" w:rsidP="0070591A">
      <w:pPr>
        <w:tabs>
          <w:tab w:val="clear" w:pos="221"/>
        </w:tabs>
        <w:spacing w:after="200" w:line="276" w:lineRule="auto"/>
        <w:rPr>
          <w:rFonts w:ascii="Arial" w:eastAsiaTheme="majorEastAsia" w:hAnsi="Arial" w:cstheme="majorBidi"/>
          <w:b/>
          <w:bCs/>
          <w:sz w:val="32"/>
          <w:szCs w:val="26"/>
        </w:rPr>
      </w:pPr>
    </w:p>
    <w:sectPr w:rsidR="002F13D2" w:rsidRPr="008058FF" w:rsidSect="0063164E">
      <w:pgSz w:w="11906" w:h="16838" w:code="9"/>
      <w:pgMar w:top="1276" w:right="1134" w:bottom="1134" w:left="1134" w:header="709" w:footer="62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4DE0E0C" w14:textId="77777777" w:rsidR="005A7D97" w:rsidRDefault="005A7D97" w:rsidP="006D58D6">
      <w:pPr>
        <w:spacing w:line="240" w:lineRule="auto"/>
      </w:pPr>
      <w:r>
        <w:separator/>
      </w:r>
    </w:p>
  </w:endnote>
  <w:endnote w:type="continuationSeparator" w:id="0">
    <w:p w14:paraId="4822C522" w14:textId="77777777" w:rsidR="005A7D97" w:rsidRDefault="005A7D97" w:rsidP="006D58D6">
      <w:pPr>
        <w:spacing w:line="240" w:lineRule="auto"/>
      </w:pPr>
      <w:r>
        <w:continuationSeparator/>
      </w:r>
    </w:p>
  </w:endnote>
  <w:endnote w:type="continuationNotice" w:id="1">
    <w:p w14:paraId="6537157A" w14:textId="77777777" w:rsidR="005A7D97" w:rsidRDefault="005A7D97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inionPro-Regular"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B860455" w14:textId="77777777" w:rsidR="00E61653" w:rsidRPr="00340178" w:rsidRDefault="00E61653" w:rsidP="00340178">
    <w:pPr>
      <w:pStyle w:val="Sidefod"/>
    </w:pPr>
    <w:r w:rsidRPr="00340178">
      <w:rPr>
        <w:noProof/>
        <w:lang w:eastAsia="da-DK"/>
      </w:rPr>
      <w:drawing>
        <wp:anchor distT="0" distB="0" distL="114300" distR="114300" simplePos="0" relativeHeight="251661316" behindDoc="0" locked="0" layoutInCell="1" allowOverlap="1" wp14:anchorId="17BEDAAE" wp14:editId="0FD80760">
          <wp:simplePos x="0" y="0"/>
          <wp:positionH relativeFrom="page">
            <wp:posOffset>403786</wp:posOffset>
          </wp:positionH>
          <wp:positionV relativeFrom="page">
            <wp:posOffset>10057898</wp:posOffset>
          </wp:positionV>
          <wp:extent cx="1041477" cy="373217"/>
          <wp:effectExtent l="0" t="0" r="6350" b="8255"/>
          <wp:wrapNone/>
          <wp:docPr id="13" name="Billede 1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KP_logotype_DK_Black_RGB.p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41477" cy="37321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94150E1" w14:textId="77777777" w:rsidR="00E61653" w:rsidRPr="00522162" w:rsidRDefault="00E61653" w:rsidP="00340178">
    <w:pPr>
      <w:pStyle w:val="Sidefod"/>
    </w:pPr>
    <w:r>
      <w:rPr>
        <w:noProof/>
        <w:lang w:eastAsia="da-DK"/>
      </w:rPr>
      <w:drawing>
        <wp:anchor distT="0" distB="0" distL="114300" distR="114300" simplePos="0" relativeHeight="251663364" behindDoc="0" locked="0" layoutInCell="1" allowOverlap="1" wp14:anchorId="3720137F" wp14:editId="6498BFFC">
          <wp:simplePos x="0" y="0"/>
          <wp:positionH relativeFrom="column">
            <wp:posOffset>-2782301</wp:posOffset>
          </wp:positionH>
          <wp:positionV relativeFrom="paragraph">
            <wp:posOffset>-272415</wp:posOffset>
          </wp:positionV>
          <wp:extent cx="1646238" cy="589370"/>
          <wp:effectExtent l="0" t="0" r="0" b="1270"/>
          <wp:wrapNone/>
          <wp:docPr id="15" name="Billede 1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0" name="KP_logotype_DK_Red_RGB.p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646238" cy="58937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59C8B701" w14:textId="77777777" w:rsidR="00E61653" w:rsidRDefault="00E61653">
    <w:pPr>
      <w:pStyle w:val="Sidefod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707585" w14:textId="77777777" w:rsidR="00E61653" w:rsidRPr="00522162" w:rsidRDefault="00E61653" w:rsidP="00340178">
    <w:pPr>
      <w:pStyle w:val="Sidefod"/>
    </w:pPr>
    <w:r w:rsidRPr="00340178">
      <w:rPr>
        <w:noProof/>
        <w:lang w:eastAsia="da-DK"/>
      </w:rPr>
      <w:drawing>
        <wp:anchor distT="0" distB="0" distL="114300" distR="114300" simplePos="0" relativeHeight="251658242" behindDoc="0" locked="0" layoutInCell="1" allowOverlap="1" wp14:anchorId="69FF2D59" wp14:editId="125C5D66">
          <wp:simplePos x="0" y="0"/>
          <wp:positionH relativeFrom="page">
            <wp:posOffset>360045</wp:posOffset>
          </wp:positionH>
          <wp:positionV relativeFrom="page">
            <wp:posOffset>9976189</wp:posOffset>
          </wp:positionV>
          <wp:extent cx="1180800" cy="424800"/>
          <wp:effectExtent l="0" t="0" r="635" b="0"/>
          <wp:wrapNone/>
          <wp:docPr id="1742645358" name="Billede 174264535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KP_logotype_DK_Black_RGB.p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180800" cy="4248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1A939487" w14:textId="77777777" w:rsidR="00E61653" w:rsidRDefault="00E61653">
    <w:pPr>
      <w:pStyle w:val="Sidefod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DD950A4" w14:textId="76F88BB4" w:rsidR="00E61653" w:rsidRPr="00522162" w:rsidRDefault="00E61653" w:rsidP="00522162">
    <w:pPr>
      <w:pStyle w:val="Sidefod"/>
    </w:pPr>
    <w:r>
      <w:tab/>
    </w:r>
    <w:r>
      <w:tab/>
    </w:r>
    <w:sdt>
      <w:sdtPr>
        <w:id w:val="1734433760"/>
        <w:docPartObj>
          <w:docPartGallery w:val="Page Numbers (Top of Page)"/>
          <w:docPartUnique/>
        </w:docPartObj>
      </w:sdtPr>
      <w:sdtEndPr/>
      <w:sdtContent>
        <w:r w:rsidRPr="00994F74">
          <w:t xml:space="preserve">Side </w:t>
        </w:r>
        <w:r w:rsidRPr="00994F74">
          <w:rPr>
            <w:bCs/>
            <w:sz w:val="24"/>
            <w:szCs w:val="24"/>
          </w:rPr>
          <w:fldChar w:fldCharType="begin"/>
        </w:r>
        <w:r w:rsidRPr="00994F74">
          <w:rPr>
            <w:bCs/>
          </w:rPr>
          <w:instrText>PAGE</w:instrText>
        </w:r>
        <w:r w:rsidRPr="00994F74">
          <w:rPr>
            <w:bCs/>
            <w:sz w:val="24"/>
            <w:szCs w:val="24"/>
          </w:rPr>
          <w:fldChar w:fldCharType="separate"/>
        </w:r>
        <w:r>
          <w:rPr>
            <w:bCs/>
            <w:noProof/>
          </w:rPr>
          <w:t>16</w:t>
        </w:r>
        <w:r w:rsidRPr="00994F74">
          <w:rPr>
            <w:bCs/>
            <w:sz w:val="24"/>
            <w:szCs w:val="24"/>
          </w:rPr>
          <w:fldChar w:fldCharType="end"/>
        </w:r>
        <w:r w:rsidRPr="00994F74">
          <w:t xml:space="preserve"> af </w:t>
        </w:r>
        <w:r w:rsidRPr="00994F74">
          <w:rPr>
            <w:bCs/>
            <w:sz w:val="24"/>
            <w:szCs w:val="24"/>
          </w:rPr>
          <w:fldChar w:fldCharType="begin"/>
        </w:r>
        <w:r w:rsidRPr="00994F74">
          <w:rPr>
            <w:bCs/>
          </w:rPr>
          <w:instrText>NUMPAGES</w:instrText>
        </w:r>
        <w:r w:rsidRPr="00994F74">
          <w:rPr>
            <w:bCs/>
            <w:sz w:val="24"/>
            <w:szCs w:val="24"/>
          </w:rPr>
          <w:fldChar w:fldCharType="separate"/>
        </w:r>
        <w:r>
          <w:rPr>
            <w:bCs/>
            <w:noProof/>
          </w:rPr>
          <w:t>36</w:t>
        </w:r>
        <w:r w:rsidRPr="00994F74">
          <w:rPr>
            <w:bCs/>
            <w:sz w:val="24"/>
            <w:szCs w:val="24"/>
          </w:rPr>
          <w:fldChar w:fldCharType="end"/>
        </w:r>
      </w:sdtContent>
    </w:sdt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AA258D8" w14:textId="6A8B1F79" w:rsidR="00E61653" w:rsidRPr="00522162" w:rsidRDefault="00E61653" w:rsidP="008512E4">
    <w:pPr>
      <w:pStyle w:val="Sidefod"/>
      <w:jc w:val="left"/>
    </w:pPr>
    <w:r>
      <w:tab/>
    </w:r>
    <w:r>
      <w:tab/>
    </w:r>
    <w:r>
      <w:tab/>
    </w:r>
    <w:r w:rsidRPr="008512E4">
      <w:t xml:space="preserve">Side </w:t>
    </w:r>
    <w:r w:rsidRPr="008512E4">
      <w:rPr>
        <w:bCs/>
      </w:rPr>
      <w:fldChar w:fldCharType="begin"/>
    </w:r>
    <w:r w:rsidRPr="008512E4">
      <w:rPr>
        <w:bCs/>
      </w:rPr>
      <w:instrText>PAGE  \* Arabic  \* MERGEFORMAT</w:instrText>
    </w:r>
    <w:r w:rsidRPr="008512E4">
      <w:rPr>
        <w:bCs/>
      </w:rPr>
      <w:fldChar w:fldCharType="separate"/>
    </w:r>
    <w:r>
      <w:rPr>
        <w:bCs/>
        <w:noProof/>
      </w:rPr>
      <w:t>10</w:t>
    </w:r>
    <w:r w:rsidRPr="008512E4">
      <w:rPr>
        <w:bCs/>
      </w:rPr>
      <w:fldChar w:fldCharType="end"/>
    </w:r>
    <w:r w:rsidRPr="008512E4">
      <w:t xml:space="preserve"> af </w:t>
    </w:r>
    <w:r w:rsidRPr="008512E4">
      <w:rPr>
        <w:bCs/>
      </w:rPr>
      <w:fldChar w:fldCharType="begin"/>
    </w:r>
    <w:r w:rsidRPr="008512E4">
      <w:rPr>
        <w:bCs/>
      </w:rPr>
      <w:instrText>NUMPAGES  \* Arabic  \* MERGEFORMAT</w:instrText>
    </w:r>
    <w:r w:rsidRPr="008512E4">
      <w:rPr>
        <w:bCs/>
      </w:rPr>
      <w:fldChar w:fldCharType="separate"/>
    </w:r>
    <w:r>
      <w:rPr>
        <w:bCs/>
        <w:noProof/>
      </w:rPr>
      <w:t>36</w:t>
    </w:r>
    <w:r w:rsidRPr="008512E4">
      <w:rPr>
        <w:bCs/>
      </w:rPr>
      <w:fldChar w:fldCharType="end"/>
    </w:r>
  </w:p>
  <w:p w14:paraId="6FFBD3EC" w14:textId="77777777" w:rsidR="00E61653" w:rsidRDefault="00E61653">
    <w:pPr>
      <w:pStyle w:val="Sidefod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23449F6" w14:textId="77777777" w:rsidR="005A7D97" w:rsidRDefault="005A7D97" w:rsidP="006D58D6">
      <w:pPr>
        <w:spacing w:line="240" w:lineRule="auto"/>
      </w:pPr>
      <w:r>
        <w:separator/>
      </w:r>
    </w:p>
  </w:footnote>
  <w:footnote w:type="continuationSeparator" w:id="0">
    <w:p w14:paraId="78C7D45B" w14:textId="77777777" w:rsidR="005A7D97" w:rsidRDefault="005A7D97" w:rsidP="006D58D6">
      <w:pPr>
        <w:spacing w:line="240" w:lineRule="auto"/>
      </w:pPr>
      <w:r>
        <w:continuationSeparator/>
      </w:r>
    </w:p>
  </w:footnote>
  <w:footnote w:type="continuationNotice" w:id="1">
    <w:p w14:paraId="6D7FA831" w14:textId="77777777" w:rsidR="005A7D97" w:rsidRDefault="005A7D97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D4EB3B1" w14:textId="491723A7" w:rsidR="00E61653" w:rsidRDefault="00E61653">
    <w:pPr>
      <w:pStyle w:val="Sidehoved"/>
    </w:pPr>
    <w:r>
      <w:rPr>
        <w:noProof/>
        <w:color w:val="FA3C3C"/>
        <w:lang w:eastAsia="da-DK"/>
      </w:rPr>
      <w:drawing>
        <wp:anchor distT="0" distB="0" distL="114300" distR="114300" simplePos="0" relativeHeight="251662340" behindDoc="0" locked="0" layoutInCell="1" allowOverlap="1" wp14:anchorId="6D9FB042" wp14:editId="2239D1A2">
          <wp:simplePos x="0" y="0"/>
          <wp:positionH relativeFrom="column">
            <wp:posOffset>-2761941</wp:posOffset>
          </wp:positionH>
          <wp:positionV relativeFrom="paragraph">
            <wp:posOffset>-3648</wp:posOffset>
          </wp:positionV>
          <wp:extent cx="4091731" cy="2147777"/>
          <wp:effectExtent l="0" t="0" r="4445" b="5080"/>
          <wp:wrapNone/>
          <wp:docPr id="14" name="Billede 1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8" name="KP_mark_Red_White_RGB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4091731" cy="214777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552983">
      <w:rPr>
        <w:noProof/>
        <w:color w:val="FA3C3C"/>
        <w:lang w:eastAsia="da-DK"/>
      </w:rPr>
      <mc:AlternateContent>
        <mc:Choice Requires="wps">
          <w:drawing>
            <wp:anchor distT="0" distB="0" distL="114300" distR="114300" simplePos="0" relativeHeight="251660292" behindDoc="1" locked="0" layoutInCell="1" allowOverlap="1" wp14:anchorId="1F2BFEDB" wp14:editId="077EFBA3">
              <wp:simplePos x="0" y="0"/>
              <wp:positionH relativeFrom="page">
                <wp:posOffset>2530298</wp:posOffset>
              </wp:positionH>
              <wp:positionV relativeFrom="page">
                <wp:posOffset>0</wp:posOffset>
              </wp:positionV>
              <wp:extent cx="5040000" cy="10696353"/>
              <wp:effectExtent l="0" t="0" r="8255" b="0"/>
              <wp:wrapNone/>
              <wp:docPr id="5" name="Rektangel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5040000" cy="10696353"/>
                      </a:xfrm>
                      <a:prstGeom prst="rect">
                        <a:avLst/>
                      </a:prstGeom>
                      <a:solidFill>
                        <a:srgbClr val="113C71"/>
                      </a:solidFill>
                      <a:ln>
                        <a:noFill/>
                      </a:ln>
                      <a:effectLst/>
                    </wps:spPr>
                    <wps:style>
                      <a:lnRef idx="1">
                        <a:schemeClr val="accent1"/>
                      </a:lnRef>
                      <a:fillRef idx="3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txbx>
                      <w:txbxContent>
                        <w:p w14:paraId="6006FF5A" w14:textId="77777777" w:rsidR="00E61653" w:rsidRDefault="00E61653" w:rsidP="00240A2E">
                          <w:pPr>
                            <w:jc w:val="center"/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cei="http://schemas.microsoft.com/office/word/2026/wordml/cei">
          <w:pict>
            <v:rect w14:anchorId="1F2BFEDB" id="Rektangel 5" o:spid="_x0000_s1030" style="position:absolute;margin-left:199.25pt;margin-top:0;width:396.85pt;height:842.25pt;z-index:-25165618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431SbgIAAFcFAAAOAAAAZHJzL2Uyb0RvYy54bWysVN1P2zAQf5+0/8Hy+0jSFhgVKaqKmCYh&#10;QMDEs+vYbSTH553dNt1fv7OTho4hIU3Lg3P2/e774/KqbQzbKvQ12JIXJzlnykqoarsq+Y/nmy9f&#10;OfNB2EoYsKrke+X51ezzp8udm6oRrMFUChkpsX66cyVfh+CmWeblWjXCn4BTlpgasBGBrrjKKhQ7&#10;0t6YbJTnZ9kOsHIIUnlPr9cdk8+Sfq2VDPdaexWYKTn5FtKJ6VzGM5tdiukKhVvXsndD/IMXjagt&#10;GR1UXYsg2Abrv1Q1tUTwoMOJhCYDrWupUgwUTZG/ieZpLZxKsVByvBvS5P+fWnm3fXIPSGnYOT/1&#10;RMYoWo1N/JN/rE3J2g/JUm1gkh5P80lOH2eSeEV+dnE2Ph3HfGav8g59+KagYZEoOVI5UpbE9taH&#10;DnqARHMeTF3d1MakC66WC4NsK6h0RTFenBe99j9gxkawhSjWaexeVCp+b+Y1tkSFvVFRythHpVld&#10;UTRF8iu1nRqsCimVDQezCR3FNJkaBMcfC/b4KNp5NQiPPhYeJJJlsGEQbmoL+J4CM7isOzzV5Cju&#10;SIZ22fY1X0K1f0CG0M2Gd/KmpmrdCh8eBNIwUIlpwMM9HdrAruTQU5ytAX+99x7x1KPE5WxHw1Vy&#10;/3MjUHFmvlvq3otiMonTmC6T0/MRXfCYszzm2E2zgNgEtEqcTGTEB3MgNULzQntgHq0SS1hJtksu&#10;Ax4ui9ANPW0SqebzBKMJdCLc2icnDw0Qu/G5fRHo+pYN1O53cBhEMX3TuR02lsbCfBNA16mtY4q7&#10;vPapp+lNg9Fvmrgeju8J9boPZ78BAAD//wMAUEsDBBQABgAIAAAAIQDyVZXz4AAAAAoBAAAPAAAA&#10;ZHJzL2Rvd25yZXYueG1sTI9BS8NAEIXvgv9hGcGb3SS2JY3ZFC0KJTerCL1ts2MSmp0N2U0T/73T&#10;k97m8R5vvpdvZ9uJCw6+daQgXkQgkCpnWqoVfH68PaQgfNBkdOcIFfygh21xe5PrzLiJ3vFyCLXg&#10;EvKZVtCE0GdS+qpBq/3C9UjsfbvB6sByqKUZ9MTltpNJFK2l1S3xh0b3uGuwOh9Gq2B4+Sp30zTi&#10;6xwfS7ks9+fjuFfq/m5+fgIRcA5/YbjiMzoUzHRyIxkvOgWPm3TFUQW86GrHmyQBceJrnS5XIItc&#10;/p9Q/AIAAP//AwBQSwECLQAUAAYACAAAACEAtoM4kv4AAADhAQAAEwAAAAAAAAAAAAAAAAAAAAAA&#10;W0NvbnRlbnRfVHlwZXNdLnhtbFBLAQItABQABgAIAAAAIQA4/SH/1gAAAJQBAAALAAAAAAAAAAAA&#10;AAAAAC8BAABfcmVscy8ucmVsc1BLAQItABQABgAIAAAAIQBd431SbgIAAFcFAAAOAAAAAAAAAAAA&#10;AAAAAC4CAABkcnMvZTJvRG9jLnhtbFBLAQItABQABgAIAAAAIQDyVZXz4AAAAAoBAAAPAAAAAAAA&#10;AAAAAAAAAMgEAABkcnMvZG93bnJldi54bWxQSwUGAAAAAAQABADzAAAA1QUAAAAA&#10;" fillcolor="#113c71" stroked="f">
              <v:textbox>
                <w:txbxContent>
                  <w:p w14:paraId="6006FF5A" w14:textId="77777777" w:rsidR="00E61653" w:rsidRDefault="00E61653" w:rsidP="00240A2E">
                    <w:pPr>
                      <w:jc w:val="center"/>
                    </w:pPr>
                  </w:p>
                </w:txbxContent>
              </v:textbox>
              <w10:wrap anchorx="page" anchory="page"/>
            </v:rect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E878E1B" w14:textId="7AA79973" w:rsidR="00E61653" w:rsidRDefault="00E61653">
    <w:pPr>
      <w:pStyle w:val="Sidehove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2D2B8A0" w14:textId="0AB6CBF7" w:rsidR="00E61653" w:rsidRDefault="00E61653">
    <w:pPr>
      <w:pStyle w:val="Sidehoved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C529ED" w14:textId="2B627177" w:rsidR="00E61653" w:rsidRDefault="00E61653">
    <w:pPr>
      <w:pStyle w:val="Sidehoved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C60EB9A" w14:textId="2D7F3A46" w:rsidR="00E61653" w:rsidRDefault="00E61653">
    <w:pPr>
      <w:pStyle w:val="Sidehoved"/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6770CE" w14:textId="04EB6AEC" w:rsidR="00E61653" w:rsidRDefault="00E61653">
    <w:pPr>
      <w:pStyle w:val="Sidehoved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C0157D6" w14:textId="21BB6786" w:rsidR="00E61653" w:rsidRDefault="00E61653">
    <w:pPr>
      <w:pStyle w:val="Sidehove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3"/>
    <w:multiLevelType w:val="singleLevel"/>
    <w:tmpl w:val="9A345C32"/>
    <w:lvl w:ilvl="0">
      <w:start w:val="1"/>
      <w:numFmt w:val="bullet"/>
      <w:pStyle w:val="Opstilling-punktteg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1" w15:restartNumberingAfterBreak="0">
    <w:nsid w:val="FFFFFF89"/>
    <w:multiLevelType w:val="singleLevel"/>
    <w:tmpl w:val="AD842AA4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" w15:restartNumberingAfterBreak="0">
    <w:nsid w:val="03807BDE"/>
    <w:multiLevelType w:val="hybridMultilevel"/>
    <w:tmpl w:val="B448DB8E"/>
    <w:lvl w:ilvl="0" w:tplc="0406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60019" w:tentative="1">
      <w:start w:val="1"/>
      <w:numFmt w:val="lowerLetter"/>
      <w:lvlText w:val="%2."/>
      <w:lvlJc w:val="left"/>
      <w:pPr>
        <w:ind w:left="1440" w:hanging="360"/>
      </w:pPr>
    </w:lvl>
    <w:lvl w:ilvl="2" w:tplc="0406001B" w:tentative="1">
      <w:start w:val="1"/>
      <w:numFmt w:val="lowerRoman"/>
      <w:lvlText w:val="%3."/>
      <w:lvlJc w:val="right"/>
      <w:pPr>
        <w:ind w:left="2160" w:hanging="180"/>
      </w:pPr>
    </w:lvl>
    <w:lvl w:ilvl="3" w:tplc="0406000F" w:tentative="1">
      <w:start w:val="1"/>
      <w:numFmt w:val="decimal"/>
      <w:lvlText w:val="%4."/>
      <w:lvlJc w:val="left"/>
      <w:pPr>
        <w:ind w:left="2880" w:hanging="360"/>
      </w:pPr>
    </w:lvl>
    <w:lvl w:ilvl="4" w:tplc="04060019" w:tentative="1">
      <w:start w:val="1"/>
      <w:numFmt w:val="lowerLetter"/>
      <w:lvlText w:val="%5."/>
      <w:lvlJc w:val="left"/>
      <w:pPr>
        <w:ind w:left="3600" w:hanging="360"/>
      </w:pPr>
    </w:lvl>
    <w:lvl w:ilvl="5" w:tplc="0406001B" w:tentative="1">
      <w:start w:val="1"/>
      <w:numFmt w:val="lowerRoman"/>
      <w:lvlText w:val="%6."/>
      <w:lvlJc w:val="right"/>
      <w:pPr>
        <w:ind w:left="4320" w:hanging="180"/>
      </w:pPr>
    </w:lvl>
    <w:lvl w:ilvl="6" w:tplc="0406000F" w:tentative="1">
      <w:start w:val="1"/>
      <w:numFmt w:val="decimal"/>
      <w:lvlText w:val="%7."/>
      <w:lvlJc w:val="left"/>
      <w:pPr>
        <w:ind w:left="5040" w:hanging="360"/>
      </w:pPr>
    </w:lvl>
    <w:lvl w:ilvl="7" w:tplc="04060019" w:tentative="1">
      <w:start w:val="1"/>
      <w:numFmt w:val="lowerLetter"/>
      <w:lvlText w:val="%8."/>
      <w:lvlJc w:val="left"/>
      <w:pPr>
        <w:ind w:left="5760" w:hanging="360"/>
      </w:pPr>
    </w:lvl>
    <w:lvl w:ilvl="8" w:tplc="040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A244518"/>
    <w:multiLevelType w:val="hybridMultilevel"/>
    <w:tmpl w:val="D50232EC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0717697"/>
    <w:multiLevelType w:val="hybridMultilevel"/>
    <w:tmpl w:val="B3F40AD6"/>
    <w:lvl w:ilvl="0" w:tplc="2A2893F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E1D66FA6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B82A939E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A8C7E40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41A1090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EC0E979A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902A208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40CCE40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1E3C36BA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089133C"/>
    <w:multiLevelType w:val="hybridMultilevel"/>
    <w:tmpl w:val="E6D063B0"/>
    <w:lvl w:ilvl="0" w:tplc="0406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6" w15:restartNumberingAfterBreak="0">
    <w:nsid w:val="1178682E"/>
    <w:multiLevelType w:val="hybridMultilevel"/>
    <w:tmpl w:val="F1D884AC"/>
    <w:lvl w:ilvl="0" w:tplc="3BF45F4E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B63A6268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88FA6EB2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1F86C614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83C802E0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B97441A2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65C21C08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D88858BA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726AAE3C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7" w15:restartNumberingAfterBreak="0">
    <w:nsid w:val="117F5FF7"/>
    <w:multiLevelType w:val="multilevel"/>
    <w:tmpl w:val="C2D041B6"/>
    <w:lvl w:ilvl="0">
      <w:start w:val="1"/>
      <w:numFmt w:val="bullet"/>
      <w:lvlText w:val=""/>
      <w:lvlJc w:val="left"/>
      <w:pPr>
        <w:tabs>
          <w:tab w:val="num" w:pos="340"/>
        </w:tabs>
        <w:ind w:left="221" w:hanging="221"/>
      </w:pPr>
      <w:rPr>
        <w:rFonts w:ascii="Wingdings" w:hAnsi="Wingdings" w:hint="default"/>
        <w:color w:val="192337"/>
      </w:rPr>
    </w:lvl>
    <w:lvl w:ilvl="1">
      <w:start w:val="1"/>
      <w:numFmt w:val="bullet"/>
      <w:lvlText w:val="■"/>
      <w:lvlJc w:val="left"/>
      <w:pPr>
        <w:tabs>
          <w:tab w:val="num" w:pos="680"/>
        </w:tabs>
        <w:ind w:left="442" w:hanging="221"/>
      </w:pPr>
      <w:rPr>
        <w:rFonts w:ascii="Arial" w:hAnsi="Arial" w:hint="default"/>
        <w:color w:val="192337"/>
        <w:sz w:val="16"/>
      </w:rPr>
    </w:lvl>
    <w:lvl w:ilvl="2">
      <w:start w:val="1"/>
      <w:numFmt w:val="bullet"/>
      <w:lvlText w:val="■"/>
      <w:lvlJc w:val="left"/>
      <w:pPr>
        <w:tabs>
          <w:tab w:val="num" w:pos="1021"/>
        </w:tabs>
        <w:ind w:left="680" w:hanging="238"/>
      </w:pPr>
      <w:rPr>
        <w:rFonts w:ascii="Arial" w:hAnsi="Arial" w:hint="default"/>
        <w:color w:val="192337"/>
        <w:sz w:val="14"/>
      </w:rPr>
    </w:lvl>
    <w:lvl w:ilvl="3">
      <w:start w:val="1"/>
      <w:numFmt w:val="bullet"/>
      <w:lvlText w:val="■"/>
      <w:lvlJc w:val="left"/>
      <w:pPr>
        <w:tabs>
          <w:tab w:val="num" w:pos="1361"/>
        </w:tabs>
        <w:ind w:left="902" w:hanging="222"/>
      </w:pPr>
      <w:rPr>
        <w:rFonts w:ascii="Arial" w:hAnsi="Arial" w:hint="default"/>
        <w:color w:val="192337"/>
        <w:sz w:val="12"/>
      </w:rPr>
    </w:lvl>
    <w:lvl w:ilvl="4">
      <w:start w:val="1"/>
      <w:numFmt w:val="bullet"/>
      <w:lvlText w:val="■"/>
      <w:lvlJc w:val="left"/>
      <w:pPr>
        <w:tabs>
          <w:tab w:val="num" w:pos="1701"/>
        </w:tabs>
        <w:ind w:left="1123" w:hanging="221"/>
      </w:pPr>
      <w:rPr>
        <w:rFonts w:ascii="Arial" w:hAnsi="Arial" w:hint="default"/>
        <w:color w:val="192337"/>
        <w:sz w:val="10"/>
      </w:rPr>
    </w:lvl>
    <w:lvl w:ilvl="5">
      <w:start w:val="1"/>
      <w:numFmt w:val="bullet"/>
      <w:lvlText w:val="■"/>
      <w:lvlJc w:val="left"/>
      <w:pPr>
        <w:tabs>
          <w:tab w:val="num" w:pos="2041"/>
        </w:tabs>
        <w:ind w:left="1344" w:hanging="221"/>
      </w:pPr>
      <w:rPr>
        <w:rFonts w:ascii="Arial" w:hAnsi="Arial" w:hint="default"/>
        <w:color w:val="192337"/>
        <w:sz w:val="8"/>
      </w:rPr>
    </w:lvl>
    <w:lvl w:ilvl="6">
      <w:start w:val="1"/>
      <w:numFmt w:val="bullet"/>
      <w:lvlText w:val="■"/>
      <w:lvlJc w:val="left"/>
      <w:pPr>
        <w:tabs>
          <w:tab w:val="num" w:pos="2381"/>
        </w:tabs>
        <w:ind w:left="1565" w:hanging="221"/>
      </w:pPr>
      <w:rPr>
        <w:rFonts w:ascii="Arial" w:hAnsi="Arial" w:hint="default"/>
        <w:color w:val="192337"/>
        <w:sz w:val="8"/>
      </w:rPr>
    </w:lvl>
    <w:lvl w:ilvl="7">
      <w:start w:val="1"/>
      <w:numFmt w:val="bullet"/>
      <w:lvlText w:val="■"/>
      <w:lvlJc w:val="left"/>
      <w:pPr>
        <w:tabs>
          <w:tab w:val="num" w:pos="2722"/>
        </w:tabs>
        <w:ind w:left="1786" w:hanging="221"/>
      </w:pPr>
      <w:rPr>
        <w:rFonts w:ascii="Arial" w:hAnsi="Arial" w:hint="default"/>
        <w:color w:val="192337"/>
        <w:sz w:val="8"/>
      </w:rPr>
    </w:lvl>
    <w:lvl w:ilvl="8">
      <w:start w:val="1"/>
      <w:numFmt w:val="bullet"/>
      <w:lvlText w:val="■"/>
      <w:lvlJc w:val="left"/>
      <w:pPr>
        <w:tabs>
          <w:tab w:val="num" w:pos="3062"/>
        </w:tabs>
        <w:ind w:left="2007" w:hanging="221"/>
      </w:pPr>
      <w:rPr>
        <w:rFonts w:ascii="Arial" w:hAnsi="Arial" w:hint="default"/>
        <w:color w:val="192337"/>
        <w:sz w:val="8"/>
      </w:rPr>
    </w:lvl>
  </w:abstractNum>
  <w:abstractNum w:abstractNumId="8" w15:restartNumberingAfterBreak="0">
    <w:nsid w:val="156A2A03"/>
    <w:multiLevelType w:val="multilevel"/>
    <w:tmpl w:val="EC46E54A"/>
    <w:lvl w:ilvl="0">
      <w:start w:val="1"/>
      <w:numFmt w:val="bullet"/>
      <w:lvlText w:val=""/>
      <w:lvlJc w:val="left"/>
      <w:pPr>
        <w:tabs>
          <w:tab w:val="num" w:pos="340"/>
        </w:tabs>
        <w:ind w:left="221" w:hanging="221"/>
      </w:pPr>
      <w:rPr>
        <w:rFonts w:ascii="Wingdings" w:hAnsi="Wingdings" w:hint="default"/>
        <w:color w:val="192337"/>
      </w:rPr>
    </w:lvl>
    <w:lvl w:ilvl="1">
      <w:start w:val="1"/>
      <w:numFmt w:val="bullet"/>
      <w:lvlText w:val=""/>
      <w:lvlJc w:val="left"/>
      <w:pPr>
        <w:tabs>
          <w:tab w:val="num" w:pos="680"/>
        </w:tabs>
        <w:ind w:left="442" w:hanging="221"/>
      </w:pPr>
      <w:rPr>
        <w:rFonts w:ascii="Wingdings" w:hAnsi="Wingdings" w:hint="default"/>
        <w:color w:val="192337"/>
        <w:sz w:val="16"/>
      </w:rPr>
    </w:lvl>
    <w:lvl w:ilvl="2">
      <w:start w:val="1"/>
      <w:numFmt w:val="bullet"/>
      <w:lvlText w:val="■"/>
      <w:lvlJc w:val="left"/>
      <w:pPr>
        <w:tabs>
          <w:tab w:val="num" w:pos="1021"/>
        </w:tabs>
        <w:ind w:left="680" w:hanging="238"/>
      </w:pPr>
      <w:rPr>
        <w:rFonts w:ascii="Arial" w:hAnsi="Arial" w:hint="default"/>
        <w:color w:val="192337"/>
        <w:sz w:val="14"/>
      </w:rPr>
    </w:lvl>
    <w:lvl w:ilvl="3">
      <w:start w:val="1"/>
      <w:numFmt w:val="bullet"/>
      <w:lvlText w:val="■"/>
      <w:lvlJc w:val="left"/>
      <w:pPr>
        <w:tabs>
          <w:tab w:val="num" w:pos="1361"/>
        </w:tabs>
        <w:ind w:left="902" w:hanging="222"/>
      </w:pPr>
      <w:rPr>
        <w:rFonts w:ascii="Arial" w:hAnsi="Arial" w:hint="default"/>
        <w:color w:val="192337"/>
        <w:sz w:val="12"/>
      </w:rPr>
    </w:lvl>
    <w:lvl w:ilvl="4">
      <w:start w:val="1"/>
      <w:numFmt w:val="bullet"/>
      <w:lvlText w:val="■"/>
      <w:lvlJc w:val="left"/>
      <w:pPr>
        <w:tabs>
          <w:tab w:val="num" w:pos="1701"/>
        </w:tabs>
        <w:ind w:left="1123" w:hanging="221"/>
      </w:pPr>
      <w:rPr>
        <w:rFonts w:ascii="Arial" w:hAnsi="Arial" w:hint="default"/>
        <w:color w:val="192337"/>
        <w:sz w:val="10"/>
      </w:rPr>
    </w:lvl>
    <w:lvl w:ilvl="5">
      <w:start w:val="1"/>
      <w:numFmt w:val="bullet"/>
      <w:lvlText w:val="■"/>
      <w:lvlJc w:val="left"/>
      <w:pPr>
        <w:tabs>
          <w:tab w:val="num" w:pos="2041"/>
        </w:tabs>
        <w:ind w:left="1344" w:hanging="221"/>
      </w:pPr>
      <w:rPr>
        <w:rFonts w:ascii="Arial" w:hAnsi="Arial" w:hint="default"/>
        <w:color w:val="192337"/>
        <w:sz w:val="8"/>
      </w:rPr>
    </w:lvl>
    <w:lvl w:ilvl="6">
      <w:start w:val="1"/>
      <w:numFmt w:val="bullet"/>
      <w:lvlText w:val="■"/>
      <w:lvlJc w:val="left"/>
      <w:pPr>
        <w:tabs>
          <w:tab w:val="num" w:pos="2381"/>
        </w:tabs>
        <w:ind w:left="1565" w:hanging="221"/>
      </w:pPr>
      <w:rPr>
        <w:rFonts w:ascii="Arial" w:hAnsi="Arial" w:hint="default"/>
        <w:color w:val="192337"/>
        <w:sz w:val="8"/>
      </w:rPr>
    </w:lvl>
    <w:lvl w:ilvl="7">
      <w:start w:val="1"/>
      <w:numFmt w:val="bullet"/>
      <w:lvlText w:val="■"/>
      <w:lvlJc w:val="left"/>
      <w:pPr>
        <w:tabs>
          <w:tab w:val="num" w:pos="2722"/>
        </w:tabs>
        <w:ind w:left="1786" w:hanging="221"/>
      </w:pPr>
      <w:rPr>
        <w:rFonts w:ascii="Arial" w:hAnsi="Arial" w:hint="default"/>
        <w:color w:val="192337"/>
        <w:sz w:val="8"/>
      </w:rPr>
    </w:lvl>
    <w:lvl w:ilvl="8">
      <w:start w:val="1"/>
      <w:numFmt w:val="bullet"/>
      <w:lvlText w:val="■"/>
      <w:lvlJc w:val="left"/>
      <w:pPr>
        <w:tabs>
          <w:tab w:val="num" w:pos="3062"/>
        </w:tabs>
        <w:ind w:left="2007" w:hanging="221"/>
      </w:pPr>
      <w:rPr>
        <w:rFonts w:ascii="Arial" w:hAnsi="Arial" w:hint="default"/>
        <w:color w:val="192337"/>
        <w:sz w:val="8"/>
      </w:rPr>
    </w:lvl>
  </w:abstractNum>
  <w:abstractNum w:abstractNumId="9" w15:restartNumberingAfterBreak="0">
    <w:nsid w:val="17641CC7"/>
    <w:multiLevelType w:val="hybridMultilevel"/>
    <w:tmpl w:val="F5E6075E"/>
    <w:lvl w:ilvl="0" w:tplc="0406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60019" w:tentative="1">
      <w:start w:val="1"/>
      <w:numFmt w:val="lowerLetter"/>
      <w:lvlText w:val="%2."/>
      <w:lvlJc w:val="left"/>
      <w:pPr>
        <w:ind w:left="1440" w:hanging="360"/>
      </w:pPr>
    </w:lvl>
    <w:lvl w:ilvl="2" w:tplc="0406001B" w:tentative="1">
      <w:start w:val="1"/>
      <w:numFmt w:val="lowerRoman"/>
      <w:lvlText w:val="%3."/>
      <w:lvlJc w:val="right"/>
      <w:pPr>
        <w:ind w:left="2160" w:hanging="180"/>
      </w:pPr>
    </w:lvl>
    <w:lvl w:ilvl="3" w:tplc="0406000F" w:tentative="1">
      <w:start w:val="1"/>
      <w:numFmt w:val="decimal"/>
      <w:lvlText w:val="%4."/>
      <w:lvlJc w:val="left"/>
      <w:pPr>
        <w:ind w:left="2880" w:hanging="360"/>
      </w:pPr>
    </w:lvl>
    <w:lvl w:ilvl="4" w:tplc="04060019" w:tentative="1">
      <w:start w:val="1"/>
      <w:numFmt w:val="lowerLetter"/>
      <w:lvlText w:val="%5."/>
      <w:lvlJc w:val="left"/>
      <w:pPr>
        <w:ind w:left="3600" w:hanging="360"/>
      </w:pPr>
    </w:lvl>
    <w:lvl w:ilvl="5" w:tplc="0406001B" w:tentative="1">
      <w:start w:val="1"/>
      <w:numFmt w:val="lowerRoman"/>
      <w:lvlText w:val="%6."/>
      <w:lvlJc w:val="right"/>
      <w:pPr>
        <w:ind w:left="4320" w:hanging="180"/>
      </w:pPr>
    </w:lvl>
    <w:lvl w:ilvl="6" w:tplc="0406000F" w:tentative="1">
      <w:start w:val="1"/>
      <w:numFmt w:val="decimal"/>
      <w:lvlText w:val="%7."/>
      <w:lvlJc w:val="left"/>
      <w:pPr>
        <w:ind w:left="5040" w:hanging="360"/>
      </w:pPr>
    </w:lvl>
    <w:lvl w:ilvl="7" w:tplc="04060019" w:tentative="1">
      <w:start w:val="1"/>
      <w:numFmt w:val="lowerLetter"/>
      <w:lvlText w:val="%8."/>
      <w:lvlJc w:val="left"/>
      <w:pPr>
        <w:ind w:left="5760" w:hanging="360"/>
      </w:pPr>
    </w:lvl>
    <w:lvl w:ilvl="8" w:tplc="040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193279AD"/>
    <w:multiLevelType w:val="multilevel"/>
    <w:tmpl w:val="7F8A49EE"/>
    <w:lvl w:ilvl="0">
      <w:start w:val="1"/>
      <w:numFmt w:val="bullet"/>
      <w:lvlText w:val=""/>
      <w:lvlJc w:val="left"/>
      <w:pPr>
        <w:ind w:left="221" w:hanging="221"/>
      </w:pPr>
      <w:rPr>
        <w:rFonts w:ascii="Wingdings" w:hAnsi="Wingdings" w:hint="default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F566C62"/>
    <w:multiLevelType w:val="hybridMultilevel"/>
    <w:tmpl w:val="8C5E5274"/>
    <w:lvl w:ilvl="0" w:tplc="AB2AF83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44A8750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B1CC50F0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536EC40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7C40398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44C6C992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BDA16EA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53AD64C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99549BAA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F697BD6"/>
    <w:multiLevelType w:val="multilevel"/>
    <w:tmpl w:val="E49848A6"/>
    <w:lvl w:ilvl="0">
      <w:start w:val="1"/>
      <w:numFmt w:val="bullet"/>
      <w:lvlText w:val=""/>
      <w:lvlJc w:val="left"/>
      <w:pPr>
        <w:ind w:left="221" w:hanging="221"/>
      </w:pPr>
      <w:rPr>
        <w:rFonts w:ascii="Wingdings" w:hAnsi="Wingdings" w:hint="default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1672109"/>
    <w:multiLevelType w:val="hybridMultilevel"/>
    <w:tmpl w:val="414C8AA4"/>
    <w:lvl w:ilvl="0" w:tplc="0406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4" w15:restartNumberingAfterBreak="0">
    <w:nsid w:val="24C25851"/>
    <w:multiLevelType w:val="hybridMultilevel"/>
    <w:tmpl w:val="DC8A18CA"/>
    <w:lvl w:ilvl="0" w:tplc="1742BDA6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</w:rPr>
    </w:lvl>
    <w:lvl w:ilvl="1" w:tplc="0406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5" w15:restartNumberingAfterBreak="0">
    <w:nsid w:val="334C2491"/>
    <w:multiLevelType w:val="hybridMultilevel"/>
    <w:tmpl w:val="F38CF9AC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7E928A0"/>
    <w:multiLevelType w:val="multilevel"/>
    <w:tmpl w:val="3E801A7E"/>
    <w:lvl w:ilvl="0">
      <w:start w:val="1"/>
      <w:numFmt w:val="decimal"/>
      <w:pStyle w:val="Opstilling-talellerbogst"/>
      <w:lvlText w:val="%1."/>
      <w:lvlJc w:val="left"/>
      <w:pPr>
        <w:ind w:left="221" w:hanging="221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571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7" w15:restartNumberingAfterBreak="0">
    <w:nsid w:val="3AC8444A"/>
    <w:multiLevelType w:val="hybridMultilevel"/>
    <w:tmpl w:val="1F6A8EB4"/>
    <w:lvl w:ilvl="0" w:tplc="15A0E84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62F6012C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63BA5B4A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8F2CDA0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8188FEA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9496CCD8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3C0D35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2740362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30B87140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416F72D4"/>
    <w:multiLevelType w:val="hybridMultilevel"/>
    <w:tmpl w:val="E8023B42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49EA543E"/>
    <w:multiLevelType w:val="multilevel"/>
    <w:tmpl w:val="5E52E852"/>
    <w:lvl w:ilvl="0">
      <w:start w:val="1"/>
      <w:numFmt w:val="decimal"/>
      <w:pStyle w:val="Overskrift1"/>
      <w:lvlText w:val="%1.0"/>
      <w:lvlJc w:val="left"/>
      <w:pPr>
        <w:ind w:left="340" w:hanging="340"/>
      </w:pPr>
      <w:rPr>
        <w:rFonts w:hint="default"/>
      </w:rPr>
    </w:lvl>
    <w:lvl w:ilvl="1">
      <w:start w:val="1"/>
      <w:numFmt w:val="decimal"/>
      <w:pStyle w:val="Overskrift2"/>
      <w:lvlText w:val="%1.%2"/>
      <w:lvlJc w:val="left"/>
      <w:pPr>
        <w:ind w:left="340" w:hanging="340"/>
      </w:pPr>
    </w:lvl>
    <w:lvl w:ilvl="2">
      <w:start w:val="1"/>
      <w:numFmt w:val="decimal"/>
      <w:pStyle w:val="Overskrift3"/>
      <w:lvlText w:val="%1.%2.%3"/>
      <w:lvlJc w:val="left"/>
      <w:pPr>
        <w:ind w:left="454" w:hanging="454"/>
      </w:pPr>
    </w:lvl>
    <w:lvl w:ilvl="3">
      <w:start w:val="1"/>
      <w:numFmt w:val="decimal"/>
      <w:pStyle w:val="Overskrift4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Overskrift5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Overskrift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Overskrift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Overskrift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Overskrift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0" w15:restartNumberingAfterBreak="0">
    <w:nsid w:val="4E82279D"/>
    <w:multiLevelType w:val="multilevel"/>
    <w:tmpl w:val="DC764DD6"/>
    <w:lvl w:ilvl="0">
      <w:start w:val="1"/>
      <w:numFmt w:val="bullet"/>
      <w:lvlText w:val=""/>
      <w:lvlJc w:val="left"/>
      <w:pPr>
        <w:tabs>
          <w:tab w:val="num" w:pos="561"/>
        </w:tabs>
        <w:ind w:left="442" w:hanging="221"/>
      </w:pPr>
      <w:rPr>
        <w:rFonts w:ascii="Wingdings" w:hAnsi="Wingdings" w:hint="default"/>
        <w:color w:val="192337"/>
      </w:rPr>
    </w:lvl>
    <w:lvl w:ilvl="1">
      <w:start w:val="1"/>
      <w:numFmt w:val="bullet"/>
      <w:lvlText w:val="■"/>
      <w:lvlJc w:val="left"/>
      <w:pPr>
        <w:tabs>
          <w:tab w:val="num" w:pos="901"/>
        </w:tabs>
        <w:ind w:left="663" w:hanging="221"/>
      </w:pPr>
      <w:rPr>
        <w:rFonts w:ascii="Arial" w:hAnsi="Arial" w:hint="default"/>
        <w:color w:val="192337"/>
        <w:sz w:val="16"/>
      </w:rPr>
    </w:lvl>
    <w:lvl w:ilvl="2">
      <w:start w:val="1"/>
      <w:numFmt w:val="bullet"/>
      <w:lvlText w:val="■"/>
      <w:lvlJc w:val="left"/>
      <w:pPr>
        <w:tabs>
          <w:tab w:val="num" w:pos="1242"/>
        </w:tabs>
        <w:ind w:left="901" w:hanging="238"/>
      </w:pPr>
      <w:rPr>
        <w:rFonts w:ascii="Arial" w:hAnsi="Arial" w:hint="default"/>
        <w:color w:val="192337"/>
        <w:sz w:val="14"/>
      </w:rPr>
    </w:lvl>
    <w:lvl w:ilvl="3">
      <w:start w:val="1"/>
      <w:numFmt w:val="bullet"/>
      <w:lvlText w:val="■"/>
      <w:lvlJc w:val="left"/>
      <w:pPr>
        <w:tabs>
          <w:tab w:val="num" w:pos="1582"/>
        </w:tabs>
        <w:ind w:left="1123" w:hanging="222"/>
      </w:pPr>
      <w:rPr>
        <w:rFonts w:ascii="Arial" w:hAnsi="Arial" w:hint="default"/>
        <w:color w:val="192337"/>
        <w:sz w:val="12"/>
      </w:rPr>
    </w:lvl>
    <w:lvl w:ilvl="4">
      <w:start w:val="1"/>
      <w:numFmt w:val="bullet"/>
      <w:lvlText w:val="■"/>
      <w:lvlJc w:val="left"/>
      <w:pPr>
        <w:tabs>
          <w:tab w:val="num" w:pos="1922"/>
        </w:tabs>
        <w:ind w:left="1344" w:hanging="221"/>
      </w:pPr>
      <w:rPr>
        <w:rFonts w:ascii="Arial" w:hAnsi="Arial" w:hint="default"/>
        <w:color w:val="192337"/>
        <w:sz w:val="10"/>
      </w:rPr>
    </w:lvl>
    <w:lvl w:ilvl="5">
      <w:start w:val="1"/>
      <w:numFmt w:val="bullet"/>
      <w:lvlText w:val="■"/>
      <w:lvlJc w:val="left"/>
      <w:pPr>
        <w:tabs>
          <w:tab w:val="num" w:pos="2262"/>
        </w:tabs>
        <w:ind w:left="1565" w:hanging="221"/>
      </w:pPr>
      <w:rPr>
        <w:rFonts w:ascii="Arial" w:hAnsi="Arial" w:hint="default"/>
        <w:color w:val="192337"/>
        <w:sz w:val="8"/>
      </w:rPr>
    </w:lvl>
    <w:lvl w:ilvl="6">
      <w:start w:val="1"/>
      <w:numFmt w:val="bullet"/>
      <w:lvlText w:val="■"/>
      <w:lvlJc w:val="left"/>
      <w:pPr>
        <w:tabs>
          <w:tab w:val="num" w:pos="2602"/>
        </w:tabs>
        <w:ind w:left="1786" w:hanging="221"/>
      </w:pPr>
      <w:rPr>
        <w:rFonts w:ascii="Arial" w:hAnsi="Arial" w:hint="default"/>
        <w:color w:val="192337"/>
        <w:sz w:val="8"/>
      </w:rPr>
    </w:lvl>
    <w:lvl w:ilvl="7">
      <w:start w:val="1"/>
      <w:numFmt w:val="bullet"/>
      <w:lvlText w:val="■"/>
      <w:lvlJc w:val="left"/>
      <w:pPr>
        <w:tabs>
          <w:tab w:val="num" w:pos="2943"/>
        </w:tabs>
        <w:ind w:left="2007" w:hanging="221"/>
      </w:pPr>
      <w:rPr>
        <w:rFonts w:ascii="Arial" w:hAnsi="Arial" w:hint="default"/>
        <w:color w:val="192337"/>
        <w:sz w:val="8"/>
      </w:rPr>
    </w:lvl>
    <w:lvl w:ilvl="8">
      <w:start w:val="1"/>
      <w:numFmt w:val="bullet"/>
      <w:lvlText w:val="■"/>
      <w:lvlJc w:val="left"/>
      <w:pPr>
        <w:tabs>
          <w:tab w:val="num" w:pos="3283"/>
        </w:tabs>
        <w:ind w:left="2228" w:hanging="221"/>
      </w:pPr>
      <w:rPr>
        <w:rFonts w:ascii="Arial" w:hAnsi="Arial" w:hint="default"/>
        <w:color w:val="192337"/>
        <w:sz w:val="8"/>
      </w:rPr>
    </w:lvl>
  </w:abstractNum>
  <w:abstractNum w:abstractNumId="21" w15:restartNumberingAfterBreak="0">
    <w:nsid w:val="530F2EE7"/>
    <w:multiLevelType w:val="hybridMultilevel"/>
    <w:tmpl w:val="1CBEFE22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55B25950"/>
    <w:multiLevelType w:val="hybridMultilevel"/>
    <w:tmpl w:val="3CDE8CA4"/>
    <w:lvl w:ilvl="0" w:tplc="0F10512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A25294B8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DEC0E71C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C18ADEC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CD8586E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D9E487C4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E9A818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1AC242A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B2BEA3F6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5A6343F4"/>
    <w:multiLevelType w:val="hybridMultilevel"/>
    <w:tmpl w:val="BAC23416"/>
    <w:lvl w:ilvl="0" w:tplc="0406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6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60005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6000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60003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60005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6000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60003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60005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4" w15:restartNumberingAfterBreak="0">
    <w:nsid w:val="5AC45E92"/>
    <w:multiLevelType w:val="hybridMultilevel"/>
    <w:tmpl w:val="CF625F86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5AF53980"/>
    <w:multiLevelType w:val="hybridMultilevel"/>
    <w:tmpl w:val="511ABAD0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5E1D5A28"/>
    <w:multiLevelType w:val="multilevel"/>
    <w:tmpl w:val="897615FA"/>
    <w:lvl w:ilvl="0">
      <w:start w:val="1"/>
      <w:numFmt w:val="bullet"/>
      <w:pStyle w:val="Opstilling-punkttegn"/>
      <w:lvlText w:val=""/>
      <w:lvlJc w:val="left"/>
      <w:pPr>
        <w:tabs>
          <w:tab w:val="num" w:pos="340"/>
        </w:tabs>
        <w:ind w:left="221" w:hanging="221"/>
      </w:pPr>
      <w:rPr>
        <w:rFonts w:ascii="Wingdings" w:hAnsi="Wingdings" w:hint="default"/>
        <w:color w:val="192337"/>
      </w:rPr>
    </w:lvl>
    <w:lvl w:ilvl="1">
      <w:start w:val="1"/>
      <w:numFmt w:val="bullet"/>
      <w:lvlText w:val="■"/>
      <w:lvlJc w:val="left"/>
      <w:pPr>
        <w:tabs>
          <w:tab w:val="num" w:pos="680"/>
        </w:tabs>
        <w:ind w:left="442" w:hanging="221"/>
      </w:pPr>
      <w:rPr>
        <w:rFonts w:ascii="Arial" w:hAnsi="Arial" w:hint="default"/>
        <w:color w:val="192337"/>
        <w:sz w:val="16"/>
      </w:rPr>
    </w:lvl>
    <w:lvl w:ilvl="2">
      <w:start w:val="1"/>
      <w:numFmt w:val="bullet"/>
      <w:lvlText w:val="■"/>
      <w:lvlJc w:val="left"/>
      <w:pPr>
        <w:tabs>
          <w:tab w:val="num" w:pos="1021"/>
        </w:tabs>
        <w:ind w:left="680" w:hanging="238"/>
      </w:pPr>
      <w:rPr>
        <w:rFonts w:ascii="Arial" w:hAnsi="Arial" w:hint="default"/>
        <w:color w:val="192337"/>
        <w:sz w:val="14"/>
      </w:rPr>
    </w:lvl>
    <w:lvl w:ilvl="3">
      <w:start w:val="1"/>
      <w:numFmt w:val="bullet"/>
      <w:lvlText w:val="■"/>
      <w:lvlJc w:val="left"/>
      <w:pPr>
        <w:tabs>
          <w:tab w:val="num" w:pos="1361"/>
        </w:tabs>
        <w:ind w:left="902" w:hanging="222"/>
      </w:pPr>
      <w:rPr>
        <w:rFonts w:ascii="Arial" w:hAnsi="Arial" w:hint="default"/>
        <w:color w:val="192337"/>
        <w:sz w:val="12"/>
      </w:rPr>
    </w:lvl>
    <w:lvl w:ilvl="4">
      <w:start w:val="1"/>
      <w:numFmt w:val="bullet"/>
      <w:lvlText w:val="■"/>
      <w:lvlJc w:val="left"/>
      <w:pPr>
        <w:tabs>
          <w:tab w:val="num" w:pos="1701"/>
        </w:tabs>
        <w:ind w:left="1123" w:hanging="221"/>
      </w:pPr>
      <w:rPr>
        <w:rFonts w:ascii="Arial" w:hAnsi="Arial" w:hint="default"/>
        <w:color w:val="192337"/>
        <w:sz w:val="10"/>
      </w:rPr>
    </w:lvl>
    <w:lvl w:ilvl="5">
      <w:start w:val="1"/>
      <w:numFmt w:val="bullet"/>
      <w:lvlText w:val="■"/>
      <w:lvlJc w:val="left"/>
      <w:pPr>
        <w:tabs>
          <w:tab w:val="num" w:pos="2041"/>
        </w:tabs>
        <w:ind w:left="1344" w:hanging="221"/>
      </w:pPr>
      <w:rPr>
        <w:rFonts w:ascii="Arial" w:hAnsi="Arial" w:hint="default"/>
        <w:color w:val="192337"/>
        <w:sz w:val="8"/>
      </w:rPr>
    </w:lvl>
    <w:lvl w:ilvl="6">
      <w:start w:val="1"/>
      <w:numFmt w:val="bullet"/>
      <w:lvlText w:val="■"/>
      <w:lvlJc w:val="left"/>
      <w:pPr>
        <w:tabs>
          <w:tab w:val="num" w:pos="2381"/>
        </w:tabs>
        <w:ind w:left="1565" w:hanging="221"/>
      </w:pPr>
      <w:rPr>
        <w:rFonts w:ascii="Arial" w:hAnsi="Arial" w:hint="default"/>
        <w:color w:val="192337"/>
        <w:sz w:val="8"/>
      </w:rPr>
    </w:lvl>
    <w:lvl w:ilvl="7">
      <w:start w:val="1"/>
      <w:numFmt w:val="bullet"/>
      <w:lvlText w:val="■"/>
      <w:lvlJc w:val="left"/>
      <w:pPr>
        <w:tabs>
          <w:tab w:val="num" w:pos="2722"/>
        </w:tabs>
        <w:ind w:left="1786" w:hanging="221"/>
      </w:pPr>
      <w:rPr>
        <w:rFonts w:ascii="Arial" w:hAnsi="Arial" w:hint="default"/>
        <w:color w:val="192337"/>
        <w:sz w:val="8"/>
      </w:rPr>
    </w:lvl>
    <w:lvl w:ilvl="8">
      <w:start w:val="1"/>
      <w:numFmt w:val="bullet"/>
      <w:lvlText w:val="■"/>
      <w:lvlJc w:val="left"/>
      <w:pPr>
        <w:tabs>
          <w:tab w:val="num" w:pos="3062"/>
        </w:tabs>
        <w:ind w:left="2007" w:hanging="221"/>
      </w:pPr>
      <w:rPr>
        <w:rFonts w:ascii="Arial" w:hAnsi="Arial" w:hint="default"/>
        <w:color w:val="192337"/>
        <w:sz w:val="8"/>
      </w:rPr>
    </w:lvl>
  </w:abstractNum>
  <w:abstractNum w:abstractNumId="27" w15:restartNumberingAfterBreak="0">
    <w:nsid w:val="5F271786"/>
    <w:multiLevelType w:val="hybridMultilevel"/>
    <w:tmpl w:val="6E2E7CAC"/>
    <w:lvl w:ilvl="0" w:tplc="3186629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DA9E7BD4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1742BDA6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EC091D0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A4204D2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30C69E5C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F5EDE20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33096E8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D21AD4C6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62CD1102"/>
    <w:multiLevelType w:val="multilevel"/>
    <w:tmpl w:val="4FD282CE"/>
    <w:lvl w:ilvl="0">
      <w:start w:val="1"/>
      <w:numFmt w:val="bullet"/>
      <w:lvlText w:val=""/>
      <w:lvlJc w:val="left"/>
      <w:pPr>
        <w:tabs>
          <w:tab w:val="num" w:pos="340"/>
        </w:tabs>
        <w:ind w:left="221" w:hanging="221"/>
      </w:pPr>
      <w:rPr>
        <w:rFonts w:ascii="Wingdings" w:hAnsi="Wingdings" w:hint="default"/>
        <w:color w:val="192337"/>
      </w:rPr>
    </w:lvl>
    <w:lvl w:ilvl="1">
      <w:start w:val="1"/>
      <w:numFmt w:val="bullet"/>
      <w:lvlText w:val=""/>
      <w:lvlJc w:val="left"/>
      <w:pPr>
        <w:tabs>
          <w:tab w:val="num" w:pos="680"/>
        </w:tabs>
        <w:ind w:left="442" w:hanging="221"/>
      </w:pPr>
      <w:rPr>
        <w:rFonts w:ascii="Wingdings" w:hAnsi="Wingdings" w:hint="default"/>
        <w:color w:val="192337"/>
        <w:sz w:val="16"/>
      </w:rPr>
    </w:lvl>
    <w:lvl w:ilvl="2">
      <w:start w:val="1"/>
      <w:numFmt w:val="bullet"/>
      <w:lvlText w:val="■"/>
      <w:lvlJc w:val="left"/>
      <w:pPr>
        <w:tabs>
          <w:tab w:val="num" w:pos="1021"/>
        </w:tabs>
        <w:ind w:left="680" w:hanging="238"/>
      </w:pPr>
      <w:rPr>
        <w:rFonts w:ascii="Arial" w:hAnsi="Arial" w:hint="default"/>
        <w:color w:val="192337"/>
        <w:sz w:val="14"/>
      </w:rPr>
    </w:lvl>
    <w:lvl w:ilvl="3">
      <w:start w:val="1"/>
      <w:numFmt w:val="bullet"/>
      <w:lvlText w:val="■"/>
      <w:lvlJc w:val="left"/>
      <w:pPr>
        <w:tabs>
          <w:tab w:val="num" w:pos="1361"/>
        </w:tabs>
        <w:ind w:left="902" w:hanging="222"/>
      </w:pPr>
      <w:rPr>
        <w:rFonts w:ascii="Arial" w:hAnsi="Arial" w:hint="default"/>
        <w:color w:val="192337"/>
        <w:sz w:val="12"/>
      </w:rPr>
    </w:lvl>
    <w:lvl w:ilvl="4">
      <w:start w:val="1"/>
      <w:numFmt w:val="bullet"/>
      <w:lvlText w:val="■"/>
      <w:lvlJc w:val="left"/>
      <w:pPr>
        <w:tabs>
          <w:tab w:val="num" w:pos="1701"/>
        </w:tabs>
        <w:ind w:left="1123" w:hanging="221"/>
      </w:pPr>
      <w:rPr>
        <w:rFonts w:ascii="Arial" w:hAnsi="Arial" w:hint="default"/>
        <w:color w:val="192337"/>
        <w:sz w:val="10"/>
      </w:rPr>
    </w:lvl>
    <w:lvl w:ilvl="5">
      <w:start w:val="1"/>
      <w:numFmt w:val="bullet"/>
      <w:lvlText w:val="■"/>
      <w:lvlJc w:val="left"/>
      <w:pPr>
        <w:tabs>
          <w:tab w:val="num" w:pos="2041"/>
        </w:tabs>
        <w:ind w:left="1344" w:hanging="221"/>
      </w:pPr>
      <w:rPr>
        <w:rFonts w:ascii="Arial" w:hAnsi="Arial" w:hint="default"/>
        <w:color w:val="192337"/>
        <w:sz w:val="8"/>
      </w:rPr>
    </w:lvl>
    <w:lvl w:ilvl="6">
      <w:start w:val="1"/>
      <w:numFmt w:val="bullet"/>
      <w:lvlText w:val="■"/>
      <w:lvlJc w:val="left"/>
      <w:pPr>
        <w:tabs>
          <w:tab w:val="num" w:pos="2381"/>
        </w:tabs>
        <w:ind w:left="1565" w:hanging="221"/>
      </w:pPr>
      <w:rPr>
        <w:rFonts w:ascii="Arial" w:hAnsi="Arial" w:hint="default"/>
        <w:color w:val="192337"/>
        <w:sz w:val="8"/>
      </w:rPr>
    </w:lvl>
    <w:lvl w:ilvl="7">
      <w:start w:val="1"/>
      <w:numFmt w:val="bullet"/>
      <w:lvlText w:val="■"/>
      <w:lvlJc w:val="left"/>
      <w:pPr>
        <w:tabs>
          <w:tab w:val="num" w:pos="2722"/>
        </w:tabs>
        <w:ind w:left="1786" w:hanging="221"/>
      </w:pPr>
      <w:rPr>
        <w:rFonts w:ascii="Arial" w:hAnsi="Arial" w:hint="default"/>
        <w:color w:val="192337"/>
        <w:sz w:val="8"/>
      </w:rPr>
    </w:lvl>
    <w:lvl w:ilvl="8">
      <w:start w:val="1"/>
      <w:numFmt w:val="bullet"/>
      <w:lvlText w:val="■"/>
      <w:lvlJc w:val="left"/>
      <w:pPr>
        <w:tabs>
          <w:tab w:val="num" w:pos="3062"/>
        </w:tabs>
        <w:ind w:left="2007" w:hanging="221"/>
      </w:pPr>
      <w:rPr>
        <w:rFonts w:ascii="Arial" w:hAnsi="Arial" w:hint="default"/>
        <w:color w:val="192337"/>
        <w:sz w:val="8"/>
      </w:rPr>
    </w:lvl>
  </w:abstractNum>
  <w:abstractNum w:abstractNumId="29" w15:restartNumberingAfterBreak="0">
    <w:nsid w:val="64101299"/>
    <w:multiLevelType w:val="multilevel"/>
    <w:tmpl w:val="7B38905A"/>
    <w:lvl w:ilvl="0">
      <w:start w:val="1"/>
      <w:numFmt w:val="bullet"/>
      <w:lvlText w:val=""/>
      <w:lvlJc w:val="left"/>
      <w:pPr>
        <w:tabs>
          <w:tab w:val="num" w:pos="340"/>
        </w:tabs>
        <w:ind w:left="221" w:hanging="221"/>
      </w:pPr>
      <w:rPr>
        <w:rFonts w:ascii="Wingdings" w:hAnsi="Wingdings" w:hint="default"/>
        <w:color w:val="192337"/>
      </w:rPr>
    </w:lvl>
    <w:lvl w:ilvl="1">
      <w:start w:val="1"/>
      <w:numFmt w:val="bullet"/>
      <w:lvlText w:val="■"/>
      <w:lvlJc w:val="left"/>
      <w:pPr>
        <w:tabs>
          <w:tab w:val="num" w:pos="680"/>
        </w:tabs>
        <w:ind w:left="442" w:hanging="221"/>
      </w:pPr>
      <w:rPr>
        <w:rFonts w:ascii="Arial" w:hAnsi="Arial" w:hint="default"/>
        <w:color w:val="192337"/>
        <w:sz w:val="16"/>
      </w:rPr>
    </w:lvl>
    <w:lvl w:ilvl="2">
      <w:start w:val="1"/>
      <w:numFmt w:val="bullet"/>
      <w:lvlText w:val="■"/>
      <w:lvlJc w:val="left"/>
      <w:pPr>
        <w:tabs>
          <w:tab w:val="num" w:pos="1021"/>
        </w:tabs>
        <w:ind w:left="680" w:hanging="238"/>
      </w:pPr>
      <w:rPr>
        <w:rFonts w:ascii="Arial" w:hAnsi="Arial" w:hint="default"/>
        <w:color w:val="192337"/>
        <w:sz w:val="14"/>
      </w:rPr>
    </w:lvl>
    <w:lvl w:ilvl="3">
      <w:start w:val="1"/>
      <w:numFmt w:val="bullet"/>
      <w:lvlText w:val="■"/>
      <w:lvlJc w:val="left"/>
      <w:pPr>
        <w:tabs>
          <w:tab w:val="num" w:pos="1361"/>
        </w:tabs>
        <w:ind w:left="902" w:hanging="222"/>
      </w:pPr>
      <w:rPr>
        <w:rFonts w:ascii="Arial" w:hAnsi="Arial" w:hint="default"/>
        <w:color w:val="192337"/>
        <w:sz w:val="12"/>
      </w:rPr>
    </w:lvl>
    <w:lvl w:ilvl="4">
      <w:start w:val="1"/>
      <w:numFmt w:val="bullet"/>
      <w:lvlText w:val="■"/>
      <w:lvlJc w:val="left"/>
      <w:pPr>
        <w:tabs>
          <w:tab w:val="num" w:pos="1701"/>
        </w:tabs>
        <w:ind w:left="1123" w:hanging="221"/>
      </w:pPr>
      <w:rPr>
        <w:rFonts w:ascii="Arial" w:hAnsi="Arial" w:hint="default"/>
        <w:color w:val="192337"/>
        <w:sz w:val="10"/>
      </w:rPr>
    </w:lvl>
    <w:lvl w:ilvl="5">
      <w:start w:val="1"/>
      <w:numFmt w:val="bullet"/>
      <w:lvlText w:val="■"/>
      <w:lvlJc w:val="left"/>
      <w:pPr>
        <w:tabs>
          <w:tab w:val="num" w:pos="2041"/>
        </w:tabs>
        <w:ind w:left="1344" w:hanging="221"/>
      </w:pPr>
      <w:rPr>
        <w:rFonts w:ascii="Arial" w:hAnsi="Arial" w:hint="default"/>
        <w:color w:val="192337"/>
        <w:sz w:val="8"/>
      </w:rPr>
    </w:lvl>
    <w:lvl w:ilvl="6">
      <w:start w:val="1"/>
      <w:numFmt w:val="bullet"/>
      <w:lvlText w:val="■"/>
      <w:lvlJc w:val="left"/>
      <w:pPr>
        <w:tabs>
          <w:tab w:val="num" w:pos="2381"/>
        </w:tabs>
        <w:ind w:left="1565" w:hanging="221"/>
      </w:pPr>
      <w:rPr>
        <w:rFonts w:ascii="Arial" w:hAnsi="Arial" w:hint="default"/>
        <w:color w:val="192337"/>
        <w:sz w:val="8"/>
      </w:rPr>
    </w:lvl>
    <w:lvl w:ilvl="7">
      <w:start w:val="1"/>
      <w:numFmt w:val="bullet"/>
      <w:lvlText w:val="■"/>
      <w:lvlJc w:val="left"/>
      <w:pPr>
        <w:tabs>
          <w:tab w:val="num" w:pos="2722"/>
        </w:tabs>
        <w:ind w:left="1786" w:hanging="221"/>
      </w:pPr>
      <w:rPr>
        <w:rFonts w:ascii="Arial" w:hAnsi="Arial" w:hint="default"/>
        <w:color w:val="192337"/>
        <w:sz w:val="8"/>
      </w:rPr>
    </w:lvl>
    <w:lvl w:ilvl="8">
      <w:start w:val="1"/>
      <w:numFmt w:val="bullet"/>
      <w:lvlText w:val="■"/>
      <w:lvlJc w:val="left"/>
      <w:pPr>
        <w:tabs>
          <w:tab w:val="num" w:pos="3062"/>
        </w:tabs>
        <w:ind w:left="2007" w:hanging="221"/>
      </w:pPr>
      <w:rPr>
        <w:rFonts w:ascii="Arial" w:hAnsi="Arial" w:hint="default"/>
        <w:color w:val="192337"/>
        <w:sz w:val="8"/>
      </w:rPr>
    </w:lvl>
  </w:abstractNum>
  <w:abstractNum w:abstractNumId="30" w15:restartNumberingAfterBreak="0">
    <w:nsid w:val="642F1E8F"/>
    <w:multiLevelType w:val="multilevel"/>
    <w:tmpl w:val="F31AE17C"/>
    <w:lvl w:ilvl="0">
      <w:start w:val="1"/>
      <w:numFmt w:val="bullet"/>
      <w:lvlText w:val=""/>
      <w:lvlJc w:val="left"/>
      <w:pPr>
        <w:tabs>
          <w:tab w:val="num" w:pos="340"/>
        </w:tabs>
        <w:ind w:left="221" w:hanging="221"/>
      </w:pPr>
      <w:rPr>
        <w:rFonts w:ascii="Wingdings" w:hAnsi="Wingdings" w:hint="default"/>
        <w:color w:val="192337"/>
      </w:rPr>
    </w:lvl>
    <w:lvl w:ilvl="1">
      <w:start w:val="1"/>
      <w:numFmt w:val="bullet"/>
      <w:lvlText w:val=""/>
      <w:lvlJc w:val="left"/>
      <w:pPr>
        <w:tabs>
          <w:tab w:val="num" w:pos="680"/>
        </w:tabs>
        <w:ind w:left="442" w:hanging="221"/>
      </w:pPr>
      <w:rPr>
        <w:rFonts w:ascii="Wingdings" w:hAnsi="Wingdings" w:hint="default"/>
        <w:color w:val="192337"/>
        <w:sz w:val="16"/>
      </w:rPr>
    </w:lvl>
    <w:lvl w:ilvl="2">
      <w:start w:val="1"/>
      <w:numFmt w:val="bullet"/>
      <w:lvlText w:val="■"/>
      <w:lvlJc w:val="left"/>
      <w:pPr>
        <w:tabs>
          <w:tab w:val="num" w:pos="1021"/>
        </w:tabs>
        <w:ind w:left="680" w:hanging="238"/>
      </w:pPr>
      <w:rPr>
        <w:rFonts w:ascii="Arial" w:hAnsi="Arial" w:hint="default"/>
        <w:color w:val="192337"/>
        <w:sz w:val="14"/>
      </w:rPr>
    </w:lvl>
    <w:lvl w:ilvl="3">
      <w:start w:val="1"/>
      <w:numFmt w:val="bullet"/>
      <w:lvlText w:val="■"/>
      <w:lvlJc w:val="left"/>
      <w:pPr>
        <w:tabs>
          <w:tab w:val="num" w:pos="1361"/>
        </w:tabs>
        <w:ind w:left="902" w:hanging="222"/>
      </w:pPr>
      <w:rPr>
        <w:rFonts w:ascii="Arial" w:hAnsi="Arial" w:hint="default"/>
        <w:color w:val="192337"/>
        <w:sz w:val="12"/>
      </w:rPr>
    </w:lvl>
    <w:lvl w:ilvl="4">
      <w:start w:val="1"/>
      <w:numFmt w:val="bullet"/>
      <w:lvlText w:val="■"/>
      <w:lvlJc w:val="left"/>
      <w:pPr>
        <w:tabs>
          <w:tab w:val="num" w:pos="1701"/>
        </w:tabs>
        <w:ind w:left="1123" w:hanging="221"/>
      </w:pPr>
      <w:rPr>
        <w:rFonts w:ascii="Arial" w:hAnsi="Arial" w:hint="default"/>
        <w:color w:val="192337"/>
        <w:sz w:val="10"/>
      </w:rPr>
    </w:lvl>
    <w:lvl w:ilvl="5">
      <w:start w:val="1"/>
      <w:numFmt w:val="bullet"/>
      <w:lvlText w:val="■"/>
      <w:lvlJc w:val="left"/>
      <w:pPr>
        <w:tabs>
          <w:tab w:val="num" w:pos="2041"/>
        </w:tabs>
        <w:ind w:left="1344" w:hanging="221"/>
      </w:pPr>
      <w:rPr>
        <w:rFonts w:ascii="Arial" w:hAnsi="Arial" w:hint="default"/>
        <w:color w:val="192337"/>
        <w:sz w:val="8"/>
      </w:rPr>
    </w:lvl>
    <w:lvl w:ilvl="6">
      <w:start w:val="1"/>
      <w:numFmt w:val="bullet"/>
      <w:lvlText w:val="■"/>
      <w:lvlJc w:val="left"/>
      <w:pPr>
        <w:tabs>
          <w:tab w:val="num" w:pos="2381"/>
        </w:tabs>
        <w:ind w:left="1565" w:hanging="221"/>
      </w:pPr>
      <w:rPr>
        <w:rFonts w:ascii="Arial" w:hAnsi="Arial" w:hint="default"/>
        <w:color w:val="192337"/>
        <w:sz w:val="8"/>
      </w:rPr>
    </w:lvl>
    <w:lvl w:ilvl="7">
      <w:start w:val="1"/>
      <w:numFmt w:val="bullet"/>
      <w:lvlText w:val="■"/>
      <w:lvlJc w:val="left"/>
      <w:pPr>
        <w:tabs>
          <w:tab w:val="num" w:pos="2722"/>
        </w:tabs>
        <w:ind w:left="1786" w:hanging="221"/>
      </w:pPr>
      <w:rPr>
        <w:rFonts w:ascii="Arial" w:hAnsi="Arial" w:hint="default"/>
        <w:color w:val="192337"/>
        <w:sz w:val="8"/>
      </w:rPr>
    </w:lvl>
    <w:lvl w:ilvl="8">
      <w:start w:val="1"/>
      <w:numFmt w:val="bullet"/>
      <w:lvlText w:val="■"/>
      <w:lvlJc w:val="left"/>
      <w:pPr>
        <w:tabs>
          <w:tab w:val="num" w:pos="3062"/>
        </w:tabs>
        <w:ind w:left="2007" w:hanging="221"/>
      </w:pPr>
      <w:rPr>
        <w:rFonts w:ascii="Arial" w:hAnsi="Arial" w:hint="default"/>
        <w:color w:val="192337"/>
        <w:sz w:val="8"/>
      </w:rPr>
    </w:lvl>
  </w:abstractNum>
  <w:abstractNum w:abstractNumId="31" w15:restartNumberingAfterBreak="0">
    <w:nsid w:val="64B66A60"/>
    <w:multiLevelType w:val="hybridMultilevel"/>
    <w:tmpl w:val="7CCE5266"/>
    <w:lvl w:ilvl="0" w:tplc="1742BDA6">
      <w:start w:val="1"/>
      <w:numFmt w:val="bullet"/>
      <w:lvlText w:val=""/>
      <w:lvlJc w:val="left"/>
      <w:pPr>
        <w:ind w:left="581" w:hanging="360"/>
      </w:pPr>
      <w:rPr>
        <w:rFonts w:ascii="Wingdings" w:hAnsi="Wingdings" w:hint="default"/>
      </w:rPr>
    </w:lvl>
    <w:lvl w:ilvl="1" w:tplc="04060003" w:tentative="1">
      <w:start w:val="1"/>
      <w:numFmt w:val="bullet"/>
      <w:lvlText w:val="o"/>
      <w:lvlJc w:val="left"/>
      <w:pPr>
        <w:ind w:left="1301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021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741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461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181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4901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621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341" w:hanging="360"/>
      </w:pPr>
      <w:rPr>
        <w:rFonts w:ascii="Wingdings" w:hAnsi="Wingdings" w:hint="default"/>
      </w:rPr>
    </w:lvl>
  </w:abstractNum>
  <w:abstractNum w:abstractNumId="32" w15:restartNumberingAfterBreak="0">
    <w:nsid w:val="67087B09"/>
    <w:multiLevelType w:val="hybridMultilevel"/>
    <w:tmpl w:val="07267E62"/>
    <w:lvl w:ilvl="0" w:tplc="EBFA82BC">
      <w:numFmt w:val="bullet"/>
      <w:lvlText w:val="-"/>
      <w:lvlJc w:val="left"/>
      <w:pPr>
        <w:ind w:left="720" w:hanging="360"/>
      </w:pPr>
      <w:rPr>
        <w:rFonts w:ascii="Arial" w:eastAsia="Aptos" w:hAnsi="Arial" w:cs="Arial" w:hint="default"/>
      </w:rPr>
    </w:lvl>
    <w:lvl w:ilvl="1" w:tplc="0406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6B003407"/>
    <w:multiLevelType w:val="hybridMultilevel"/>
    <w:tmpl w:val="78689040"/>
    <w:lvl w:ilvl="0" w:tplc="1742BDA6">
      <w:start w:val="1"/>
      <w:numFmt w:val="bullet"/>
      <w:lvlText w:val=""/>
      <w:lvlJc w:val="left"/>
      <w:pPr>
        <w:ind w:left="581" w:hanging="360"/>
      </w:pPr>
      <w:rPr>
        <w:rFonts w:ascii="Wingdings" w:hAnsi="Wingdings" w:hint="default"/>
      </w:rPr>
    </w:lvl>
    <w:lvl w:ilvl="1" w:tplc="04060003" w:tentative="1">
      <w:start w:val="1"/>
      <w:numFmt w:val="bullet"/>
      <w:lvlText w:val="o"/>
      <w:lvlJc w:val="left"/>
      <w:pPr>
        <w:ind w:left="1301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021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741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461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181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4901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621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341" w:hanging="360"/>
      </w:pPr>
      <w:rPr>
        <w:rFonts w:ascii="Wingdings" w:hAnsi="Wingdings" w:hint="default"/>
      </w:rPr>
    </w:lvl>
  </w:abstractNum>
  <w:abstractNum w:abstractNumId="34" w15:restartNumberingAfterBreak="0">
    <w:nsid w:val="6B1F5C50"/>
    <w:multiLevelType w:val="hybridMultilevel"/>
    <w:tmpl w:val="4AC0322A"/>
    <w:lvl w:ilvl="0" w:tplc="1742BDA6">
      <w:start w:val="1"/>
      <w:numFmt w:val="bullet"/>
      <w:lvlText w:val=""/>
      <w:lvlJc w:val="left"/>
      <w:pPr>
        <w:ind w:left="581" w:hanging="360"/>
      </w:pPr>
      <w:rPr>
        <w:rFonts w:ascii="Wingdings" w:hAnsi="Wingdings" w:hint="default"/>
      </w:rPr>
    </w:lvl>
    <w:lvl w:ilvl="1" w:tplc="04060003" w:tentative="1">
      <w:start w:val="1"/>
      <w:numFmt w:val="bullet"/>
      <w:lvlText w:val="o"/>
      <w:lvlJc w:val="left"/>
      <w:pPr>
        <w:ind w:left="1301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021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741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461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181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4901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621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341" w:hanging="360"/>
      </w:pPr>
      <w:rPr>
        <w:rFonts w:ascii="Wingdings" w:hAnsi="Wingdings" w:hint="default"/>
      </w:rPr>
    </w:lvl>
  </w:abstractNum>
  <w:abstractNum w:abstractNumId="35" w15:restartNumberingAfterBreak="0">
    <w:nsid w:val="72B67F19"/>
    <w:multiLevelType w:val="hybridMultilevel"/>
    <w:tmpl w:val="741A8B8A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77C80781"/>
    <w:multiLevelType w:val="hybridMultilevel"/>
    <w:tmpl w:val="218446F6"/>
    <w:lvl w:ilvl="0" w:tplc="0406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78A931E1"/>
    <w:multiLevelType w:val="hybridMultilevel"/>
    <w:tmpl w:val="AA0E891C"/>
    <w:lvl w:ilvl="0" w:tplc="1742BDA6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FB23225"/>
    <w:multiLevelType w:val="hybridMultilevel"/>
    <w:tmpl w:val="C49C185C"/>
    <w:lvl w:ilvl="0" w:tplc="E3EC87D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E9EECBB8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FBDE2B9C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26450DA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5CA103C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118C8528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25A0DD8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03A9DAA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34C4A8B4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25371017">
    <w:abstractNumId w:val="12"/>
  </w:num>
  <w:num w:numId="2" w16cid:durableId="358244527">
    <w:abstractNumId w:val="10"/>
  </w:num>
  <w:num w:numId="3" w16cid:durableId="817653584">
    <w:abstractNumId w:val="27"/>
  </w:num>
  <w:num w:numId="4" w16cid:durableId="513808737">
    <w:abstractNumId w:val="11"/>
  </w:num>
  <w:num w:numId="5" w16cid:durableId="1932468417">
    <w:abstractNumId w:val="17"/>
  </w:num>
  <w:num w:numId="6" w16cid:durableId="334580497">
    <w:abstractNumId w:val="4"/>
  </w:num>
  <w:num w:numId="7" w16cid:durableId="1422752175">
    <w:abstractNumId w:val="38"/>
  </w:num>
  <w:num w:numId="8" w16cid:durableId="693193664">
    <w:abstractNumId w:val="22"/>
  </w:num>
  <w:num w:numId="9" w16cid:durableId="920063147">
    <w:abstractNumId w:val="19"/>
  </w:num>
  <w:num w:numId="10" w16cid:durableId="661782596">
    <w:abstractNumId w:val="26"/>
  </w:num>
  <w:num w:numId="11" w16cid:durableId="13968257">
    <w:abstractNumId w:val="0"/>
  </w:num>
  <w:num w:numId="12" w16cid:durableId="2083404949">
    <w:abstractNumId w:val="16"/>
  </w:num>
  <w:num w:numId="13" w16cid:durableId="747045689">
    <w:abstractNumId w:val="18"/>
  </w:num>
  <w:num w:numId="14" w16cid:durableId="1912545908">
    <w:abstractNumId w:val="24"/>
  </w:num>
  <w:num w:numId="15" w16cid:durableId="541601531">
    <w:abstractNumId w:val="31"/>
  </w:num>
  <w:num w:numId="16" w16cid:durableId="1573930269">
    <w:abstractNumId w:val="33"/>
  </w:num>
  <w:num w:numId="17" w16cid:durableId="916088655">
    <w:abstractNumId w:val="34"/>
  </w:num>
  <w:num w:numId="18" w16cid:durableId="231505577">
    <w:abstractNumId w:val="14"/>
  </w:num>
  <w:num w:numId="19" w16cid:durableId="1390038789">
    <w:abstractNumId w:val="7"/>
  </w:num>
  <w:num w:numId="20" w16cid:durableId="716124646">
    <w:abstractNumId w:val="29"/>
  </w:num>
  <w:num w:numId="21" w16cid:durableId="1217010604">
    <w:abstractNumId w:val="20"/>
  </w:num>
  <w:num w:numId="22" w16cid:durableId="728260859">
    <w:abstractNumId w:val="37"/>
  </w:num>
  <w:num w:numId="23" w16cid:durableId="1270040862">
    <w:abstractNumId w:val="28"/>
  </w:num>
  <w:num w:numId="24" w16cid:durableId="1800997287">
    <w:abstractNumId w:val="30"/>
  </w:num>
  <w:num w:numId="25" w16cid:durableId="1065225849">
    <w:abstractNumId w:val="8"/>
  </w:num>
  <w:num w:numId="26" w16cid:durableId="1297100240">
    <w:abstractNumId w:val="5"/>
  </w:num>
  <w:num w:numId="27" w16cid:durableId="785345073">
    <w:abstractNumId w:val="13"/>
  </w:num>
  <w:num w:numId="28" w16cid:durableId="57947936">
    <w:abstractNumId w:val="25"/>
  </w:num>
  <w:num w:numId="29" w16cid:durableId="1543328919">
    <w:abstractNumId w:val="35"/>
  </w:num>
  <w:num w:numId="30" w16cid:durableId="1530335285">
    <w:abstractNumId w:val="2"/>
  </w:num>
  <w:num w:numId="31" w16cid:durableId="913123315">
    <w:abstractNumId w:val="3"/>
  </w:num>
  <w:num w:numId="32" w16cid:durableId="1114980614">
    <w:abstractNumId w:val="1"/>
  </w:num>
  <w:num w:numId="33" w16cid:durableId="1498350116">
    <w:abstractNumId w:val="36"/>
  </w:num>
  <w:num w:numId="34" w16cid:durableId="2056274874">
    <w:abstractNumId w:val="23"/>
  </w:num>
  <w:num w:numId="35" w16cid:durableId="173961352">
    <w:abstractNumId w:val="9"/>
  </w:num>
  <w:num w:numId="36" w16cid:durableId="789864019">
    <w:abstractNumId w:val="6"/>
  </w:num>
  <w:num w:numId="37" w16cid:durableId="1205756968">
    <w:abstractNumId w:val="15"/>
  </w:num>
  <w:num w:numId="38" w16cid:durableId="21636046">
    <w:abstractNumId w:val="26"/>
  </w:num>
  <w:num w:numId="39" w16cid:durableId="413014262">
    <w:abstractNumId w:val="21"/>
  </w:num>
  <w:num w:numId="40" w16cid:durableId="1903442920">
    <w:abstractNumId w:val="32"/>
  </w:num>
  <w:numIdMacAtCleanup w:val="2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isplayBackgroundShape/>
  <w:proofState w:spelling="clean"/>
  <w:stylePaneFormatFilter w:val="1028" w:allStyles="0" w:customStyles="0" w:latentStyles="0" w:stylesInUse="1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1304"/>
  <w:autoHyphenation/>
  <w:hyphenationZone w:val="425"/>
  <w:defaultTableStyle w:val="Mediumgitter3-fremhvningsfarve3"/>
  <w:characterSpacingControl w:val="doNotCompress"/>
  <w:hdrShapeDefaults>
    <o:shapedefaults v:ext="edit" spidmax="2050">
      <o:colormru v:ext="edit" colors="#192337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2D0560"/>
    <w:rsid w:val="000004AE"/>
    <w:rsid w:val="00001F08"/>
    <w:rsid w:val="00002EA2"/>
    <w:rsid w:val="0000345E"/>
    <w:rsid w:val="00003C5B"/>
    <w:rsid w:val="000041C3"/>
    <w:rsid w:val="00004E25"/>
    <w:rsid w:val="000064AD"/>
    <w:rsid w:val="00007ACD"/>
    <w:rsid w:val="000100AB"/>
    <w:rsid w:val="00011554"/>
    <w:rsid w:val="0001585B"/>
    <w:rsid w:val="00015AA1"/>
    <w:rsid w:val="00015DE0"/>
    <w:rsid w:val="00017056"/>
    <w:rsid w:val="00017397"/>
    <w:rsid w:val="0001785E"/>
    <w:rsid w:val="00017D72"/>
    <w:rsid w:val="000209DA"/>
    <w:rsid w:val="00021B09"/>
    <w:rsid w:val="00022FC7"/>
    <w:rsid w:val="0002306A"/>
    <w:rsid w:val="000243A5"/>
    <w:rsid w:val="00024CCF"/>
    <w:rsid w:val="00026575"/>
    <w:rsid w:val="0002688D"/>
    <w:rsid w:val="0002699C"/>
    <w:rsid w:val="00030961"/>
    <w:rsid w:val="00030ABF"/>
    <w:rsid w:val="00030F66"/>
    <w:rsid w:val="00032A42"/>
    <w:rsid w:val="00032FB7"/>
    <w:rsid w:val="000333E1"/>
    <w:rsid w:val="00033DB4"/>
    <w:rsid w:val="00033DD8"/>
    <w:rsid w:val="00034293"/>
    <w:rsid w:val="0003695E"/>
    <w:rsid w:val="00037765"/>
    <w:rsid w:val="00040505"/>
    <w:rsid w:val="00040D5A"/>
    <w:rsid w:val="00040F40"/>
    <w:rsid w:val="00044CE3"/>
    <w:rsid w:val="000467CB"/>
    <w:rsid w:val="00047496"/>
    <w:rsid w:val="00050DC9"/>
    <w:rsid w:val="00051C30"/>
    <w:rsid w:val="0005205F"/>
    <w:rsid w:val="00052A84"/>
    <w:rsid w:val="00052B7A"/>
    <w:rsid w:val="0005324F"/>
    <w:rsid w:val="000545A6"/>
    <w:rsid w:val="0005503E"/>
    <w:rsid w:val="00055304"/>
    <w:rsid w:val="00056449"/>
    <w:rsid w:val="00056D28"/>
    <w:rsid w:val="0005713B"/>
    <w:rsid w:val="00060490"/>
    <w:rsid w:val="00060E7C"/>
    <w:rsid w:val="0006126C"/>
    <w:rsid w:val="000627A0"/>
    <w:rsid w:val="00063D4E"/>
    <w:rsid w:val="00064197"/>
    <w:rsid w:val="00064257"/>
    <w:rsid w:val="000649CF"/>
    <w:rsid w:val="0006668D"/>
    <w:rsid w:val="00066831"/>
    <w:rsid w:val="000703B1"/>
    <w:rsid w:val="0007153B"/>
    <w:rsid w:val="00071974"/>
    <w:rsid w:val="00071F68"/>
    <w:rsid w:val="00072B74"/>
    <w:rsid w:val="00073070"/>
    <w:rsid w:val="000731EE"/>
    <w:rsid w:val="000745FB"/>
    <w:rsid w:val="000751DA"/>
    <w:rsid w:val="0007632B"/>
    <w:rsid w:val="000778FD"/>
    <w:rsid w:val="000804B2"/>
    <w:rsid w:val="00080914"/>
    <w:rsid w:val="0008193E"/>
    <w:rsid w:val="00083891"/>
    <w:rsid w:val="00083CAD"/>
    <w:rsid w:val="00084A6B"/>
    <w:rsid w:val="000855B8"/>
    <w:rsid w:val="00085B17"/>
    <w:rsid w:val="00085C96"/>
    <w:rsid w:val="0008651E"/>
    <w:rsid w:val="000867CF"/>
    <w:rsid w:val="000874DD"/>
    <w:rsid w:val="00090730"/>
    <w:rsid w:val="0009089B"/>
    <w:rsid w:val="00090A68"/>
    <w:rsid w:val="000911E1"/>
    <w:rsid w:val="00091E26"/>
    <w:rsid w:val="00092368"/>
    <w:rsid w:val="000935FF"/>
    <w:rsid w:val="00093FE9"/>
    <w:rsid w:val="0009429A"/>
    <w:rsid w:val="000945AA"/>
    <w:rsid w:val="00094A5D"/>
    <w:rsid w:val="00094F33"/>
    <w:rsid w:val="0009575B"/>
    <w:rsid w:val="00095B36"/>
    <w:rsid w:val="000967FB"/>
    <w:rsid w:val="00097180"/>
    <w:rsid w:val="000A0C99"/>
    <w:rsid w:val="000A1556"/>
    <w:rsid w:val="000A16C2"/>
    <w:rsid w:val="000A19EC"/>
    <w:rsid w:val="000A1D10"/>
    <w:rsid w:val="000A2BD1"/>
    <w:rsid w:val="000A2F09"/>
    <w:rsid w:val="000A4B06"/>
    <w:rsid w:val="000A4C76"/>
    <w:rsid w:val="000A5DA5"/>
    <w:rsid w:val="000A6374"/>
    <w:rsid w:val="000A65DC"/>
    <w:rsid w:val="000A68F5"/>
    <w:rsid w:val="000A6D8F"/>
    <w:rsid w:val="000A6E1F"/>
    <w:rsid w:val="000B2228"/>
    <w:rsid w:val="000B27C5"/>
    <w:rsid w:val="000B2FF5"/>
    <w:rsid w:val="000B316C"/>
    <w:rsid w:val="000B38C5"/>
    <w:rsid w:val="000B4B47"/>
    <w:rsid w:val="000B4F0C"/>
    <w:rsid w:val="000B51C3"/>
    <w:rsid w:val="000B53CF"/>
    <w:rsid w:val="000B644F"/>
    <w:rsid w:val="000C02E8"/>
    <w:rsid w:val="000C0CAF"/>
    <w:rsid w:val="000C10C9"/>
    <w:rsid w:val="000C203C"/>
    <w:rsid w:val="000C2580"/>
    <w:rsid w:val="000C2D41"/>
    <w:rsid w:val="000C4286"/>
    <w:rsid w:val="000C45BB"/>
    <w:rsid w:val="000C46D4"/>
    <w:rsid w:val="000C482B"/>
    <w:rsid w:val="000C4B3C"/>
    <w:rsid w:val="000C5289"/>
    <w:rsid w:val="000C62EC"/>
    <w:rsid w:val="000C6A93"/>
    <w:rsid w:val="000C79EF"/>
    <w:rsid w:val="000D01AE"/>
    <w:rsid w:val="000D2543"/>
    <w:rsid w:val="000D4422"/>
    <w:rsid w:val="000D44CF"/>
    <w:rsid w:val="000D47C5"/>
    <w:rsid w:val="000D5C36"/>
    <w:rsid w:val="000D5EE5"/>
    <w:rsid w:val="000D7215"/>
    <w:rsid w:val="000D7309"/>
    <w:rsid w:val="000E0C89"/>
    <w:rsid w:val="000E2BE8"/>
    <w:rsid w:val="000E2FD5"/>
    <w:rsid w:val="000E4A47"/>
    <w:rsid w:val="000E4CDC"/>
    <w:rsid w:val="000E754B"/>
    <w:rsid w:val="000F1EE1"/>
    <w:rsid w:val="000F27CC"/>
    <w:rsid w:val="000F27F2"/>
    <w:rsid w:val="000F281F"/>
    <w:rsid w:val="000F2C57"/>
    <w:rsid w:val="000F38B2"/>
    <w:rsid w:val="000F503A"/>
    <w:rsid w:val="000F515F"/>
    <w:rsid w:val="000F5341"/>
    <w:rsid w:val="000F72E0"/>
    <w:rsid w:val="000F7775"/>
    <w:rsid w:val="000F783C"/>
    <w:rsid w:val="001004CC"/>
    <w:rsid w:val="001006AE"/>
    <w:rsid w:val="00100889"/>
    <w:rsid w:val="00100E10"/>
    <w:rsid w:val="001017A2"/>
    <w:rsid w:val="00102043"/>
    <w:rsid w:val="00104168"/>
    <w:rsid w:val="001049B3"/>
    <w:rsid w:val="00104EB1"/>
    <w:rsid w:val="00106288"/>
    <w:rsid w:val="00106804"/>
    <w:rsid w:val="00106878"/>
    <w:rsid w:val="0010701D"/>
    <w:rsid w:val="001070EF"/>
    <w:rsid w:val="00110476"/>
    <w:rsid w:val="00110F43"/>
    <w:rsid w:val="00111E5D"/>
    <w:rsid w:val="0011229B"/>
    <w:rsid w:val="00115C9A"/>
    <w:rsid w:val="00115CEF"/>
    <w:rsid w:val="0011694D"/>
    <w:rsid w:val="0012030B"/>
    <w:rsid w:val="00120400"/>
    <w:rsid w:val="00122867"/>
    <w:rsid w:val="00122A37"/>
    <w:rsid w:val="00122E9C"/>
    <w:rsid w:val="001238BF"/>
    <w:rsid w:val="001239AB"/>
    <w:rsid w:val="00123BD0"/>
    <w:rsid w:val="0012466C"/>
    <w:rsid w:val="00124B8D"/>
    <w:rsid w:val="001250DB"/>
    <w:rsid w:val="001253C9"/>
    <w:rsid w:val="001305BC"/>
    <w:rsid w:val="00133D76"/>
    <w:rsid w:val="00133F8D"/>
    <w:rsid w:val="001343A3"/>
    <w:rsid w:val="00135151"/>
    <w:rsid w:val="001355C0"/>
    <w:rsid w:val="00140FC4"/>
    <w:rsid w:val="001421CE"/>
    <w:rsid w:val="001430BA"/>
    <w:rsid w:val="001432C5"/>
    <w:rsid w:val="00143EDB"/>
    <w:rsid w:val="00146375"/>
    <w:rsid w:val="001476CD"/>
    <w:rsid w:val="001500CD"/>
    <w:rsid w:val="001504AB"/>
    <w:rsid w:val="00150757"/>
    <w:rsid w:val="00150931"/>
    <w:rsid w:val="0015199C"/>
    <w:rsid w:val="00151B90"/>
    <w:rsid w:val="00153C20"/>
    <w:rsid w:val="00154096"/>
    <w:rsid w:val="00154C3E"/>
    <w:rsid w:val="00154C7C"/>
    <w:rsid w:val="00154D1E"/>
    <w:rsid w:val="0015583C"/>
    <w:rsid w:val="00155AD1"/>
    <w:rsid w:val="00155EAF"/>
    <w:rsid w:val="00156302"/>
    <w:rsid w:val="00161A1E"/>
    <w:rsid w:val="00161A22"/>
    <w:rsid w:val="00161AA1"/>
    <w:rsid w:val="00161F6A"/>
    <w:rsid w:val="00163211"/>
    <w:rsid w:val="00163AB2"/>
    <w:rsid w:val="00163C64"/>
    <w:rsid w:val="0016495F"/>
    <w:rsid w:val="00164AC6"/>
    <w:rsid w:val="00164D23"/>
    <w:rsid w:val="00164FDC"/>
    <w:rsid w:val="001661ED"/>
    <w:rsid w:val="00166526"/>
    <w:rsid w:val="001702B9"/>
    <w:rsid w:val="0017047B"/>
    <w:rsid w:val="00170FF1"/>
    <w:rsid w:val="00171824"/>
    <w:rsid w:val="00172064"/>
    <w:rsid w:val="00172839"/>
    <w:rsid w:val="00173561"/>
    <w:rsid w:val="00173BB7"/>
    <w:rsid w:val="00174C11"/>
    <w:rsid w:val="00175BF6"/>
    <w:rsid w:val="00176632"/>
    <w:rsid w:val="00176B79"/>
    <w:rsid w:val="0017764F"/>
    <w:rsid w:val="001804C2"/>
    <w:rsid w:val="00181FB1"/>
    <w:rsid w:val="00182A00"/>
    <w:rsid w:val="00182FD6"/>
    <w:rsid w:val="0018320B"/>
    <w:rsid w:val="00184DF1"/>
    <w:rsid w:val="00187B14"/>
    <w:rsid w:val="00187C6E"/>
    <w:rsid w:val="00190EDF"/>
    <w:rsid w:val="00191DA0"/>
    <w:rsid w:val="0019224E"/>
    <w:rsid w:val="00193031"/>
    <w:rsid w:val="0019384B"/>
    <w:rsid w:val="00193FD1"/>
    <w:rsid w:val="001941E2"/>
    <w:rsid w:val="001949DD"/>
    <w:rsid w:val="00194F24"/>
    <w:rsid w:val="00195AA3"/>
    <w:rsid w:val="00195CAD"/>
    <w:rsid w:val="00195ED3"/>
    <w:rsid w:val="00195F1B"/>
    <w:rsid w:val="00197790"/>
    <w:rsid w:val="001A0088"/>
    <w:rsid w:val="001A0523"/>
    <w:rsid w:val="001A0764"/>
    <w:rsid w:val="001A0938"/>
    <w:rsid w:val="001A0A64"/>
    <w:rsid w:val="001A53A6"/>
    <w:rsid w:val="001A7263"/>
    <w:rsid w:val="001A7829"/>
    <w:rsid w:val="001A7B5A"/>
    <w:rsid w:val="001B0253"/>
    <w:rsid w:val="001B1943"/>
    <w:rsid w:val="001B23EC"/>
    <w:rsid w:val="001B2A2A"/>
    <w:rsid w:val="001B2ED1"/>
    <w:rsid w:val="001B3157"/>
    <w:rsid w:val="001B435C"/>
    <w:rsid w:val="001B5685"/>
    <w:rsid w:val="001B6325"/>
    <w:rsid w:val="001B7076"/>
    <w:rsid w:val="001C2C85"/>
    <w:rsid w:val="001C3096"/>
    <w:rsid w:val="001C3465"/>
    <w:rsid w:val="001C3858"/>
    <w:rsid w:val="001C4E17"/>
    <w:rsid w:val="001C6DB9"/>
    <w:rsid w:val="001D0AAD"/>
    <w:rsid w:val="001D29F2"/>
    <w:rsid w:val="001D3D1F"/>
    <w:rsid w:val="001D40E8"/>
    <w:rsid w:val="001D419D"/>
    <w:rsid w:val="001D5798"/>
    <w:rsid w:val="001D70F7"/>
    <w:rsid w:val="001D7574"/>
    <w:rsid w:val="001E07A9"/>
    <w:rsid w:val="001E13E1"/>
    <w:rsid w:val="001E23CD"/>
    <w:rsid w:val="001E2ED8"/>
    <w:rsid w:val="001E31CC"/>
    <w:rsid w:val="001E34B9"/>
    <w:rsid w:val="001E4952"/>
    <w:rsid w:val="001E6681"/>
    <w:rsid w:val="001E6F27"/>
    <w:rsid w:val="001E75A4"/>
    <w:rsid w:val="001F0032"/>
    <w:rsid w:val="001F09CE"/>
    <w:rsid w:val="001F0D3B"/>
    <w:rsid w:val="001F1366"/>
    <w:rsid w:val="001F15AD"/>
    <w:rsid w:val="001F15C6"/>
    <w:rsid w:val="001F1BBD"/>
    <w:rsid w:val="001F1C75"/>
    <w:rsid w:val="001F26A4"/>
    <w:rsid w:val="001F2A48"/>
    <w:rsid w:val="001F347C"/>
    <w:rsid w:val="001F39BF"/>
    <w:rsid w:val="001F3B1A"/>
    <w:rsid w:val="001F4230"/>
    <w:rsid w:val="001F45D2"/>
    <w:rsid w:val="001F53AA"/>
    <w:rsid w:val="001F553D"/>
    <w:rsid w:val="001F5E8F"/>
    <w:rsid w:val="001F6A06"/>
    <w:rsid w:val="001F7878"/>
    <w:rsid w:val="002000C6"/>
    <w:rsid w:val="00200A3F"/>
    <w:rsid w:val="002019D1"/>
    <w:rsid w:val="00202528"/>
    <w:rsid w:val="00203EF6"/>
    <w:rsid w:val="002041AE"/>
    <w:rsid w:val="00205253"/>
    <w:rsid w:val="002059E7"/>
    <w:rsid w:val="00205A17"/>
    <w:rsid w:val="0020677F"/>
    <w:rsid w:val="00207616"/>
    <w:rsid w:val="00207F79"/>
    <w:rsid w:val="002103FD"/>
    <w:rsid w:val="002104F8"/>
    <w:rsid w:val="0021158C"/>
    <w:rsid w:val="0021224E"/>
    <w:rsid w:val="002139E7"/>
    <w:rsid w:val="00214848"/>
    <w:rsid w:val="00214E32"/>
    <w:rsid w:val="0021527E"/>
    <w:rsid w:val="002157FC"/>
    <w:rsid w:val="00215BDC"/>
    <w:rsid w:val="00216D52"/>
    <w:rsid w:val="00216E10"/>
    <w:rsid w:val="002177A8"/>
    <w:rsid w:val="002177AF"/>
    <w:rsid w:val="002179B9"/>
    <w:rsid w:val="00217C6B"/>
    <w:rsid w:val="00222021"/>
    <w:rsid w:val="0022260A"/>
    <w:rsid w:val="002226E5"/>
    <w:rsid w:val="002226EF"/>
    <w:rsid w:val="00222774"/>
    <w:rsid w:val="002233A1"/>
    <w:rsid w:val="00224345"/>
    <w:rsid w:val="00224EDE"/>
    <w:rsid w:val="0022516A"/>
    <w:rsid w:val="00226D63"/>
    <w:rsid w:val="0022732A"/>
    <w:rsid w:val="002312E4"/>
    <w:rsid w:val="00232276"/>
    <w:rsid w:val="00232775"/>
    <w:rsid w:val="00233AF1"/>
    <w:rsid w:val="00234538"/>
    <w:rsid w:val="0023712F"/>
    <w:rsid w:val="0023721C"/>
    <w:rsid w:val="00240A2E"/>
    <w:rsid w:val="00241811"/>
    <w:rsid w:val="002423FD"/>
    <w:rsid w:val="0024298F"/>
    <w:rsid w:val="00242D42"/>
    <w:rsid w:val="00243522"/>
    <w:rsid w:val="00244080"/>
    <w:rsid w:val="00245327"/>
    <w:rsid w:val="002459BB"/>
    <w:rsid w:val="00246E60"/>
    <w:rsid w:val="002475B0"/>
    <w:rsid w:val="002509C1"/>
    <w:rsid w:val="002519AE"/>
    <w:rsid w:val="00252A6F"/>
    <w:rsid w:val="0025368C"/>
    <w:rsid w:val="0025608C"/>
    <w:rsid w:val="00256149"/>
    <w:rsid w:val="00256EF9"/>
    <w:rsid w:val="0026032F"/>
    <w:rsid w:val="00261824"/>
    <w:rsid w:val="002644DA"/>
    <w:rsid w:val="00266065"/>
    <w:rsid w:val="0026607D"/>
    <w:rsid w:val="00266656"/>
    <w:rsid w:val="002679DD"/>
    <w:rsid w:val="002704B6"/>
    <w:rsid w:val="002714C6"/>
    <w:rsid w:val="0027241B"/>
    <w:rsid w:val="00273F4A"/>
    <w:rsid w:val="00274C0A"/>
    <w:rsid w:val="00274D23"/>
    <w:rsid w:val="00275F46"/>
    <w:rsid w:val="00276DC5"/>
    <w:rsid w:val="00277130"/>
    <w:rsid w:val="0027784D"/>
    <w:rsid w:val="002805B9"/>
    <w:rsid w:val="002806E6"/>
    <w:rsid w:val="002819C9"/>
    <w:rsid w:val="00281CF4"/>
    <w:rsid w:val="00282A6E"/>
    <w:rsid w:val="00282D85"/>
    <w:rsid w:val="002837FB"/>
    <w:rsid w:val="0028435A"/>
    <w:rsid w:val="00284B4E"/>
    <w:rsid w:val="00284C85"/>
    <w:rsid w:val="0028525D"/>
    <w:rsid w:val="00286173"/>
    <w:rsid w:val="00286404"/>
    <w:rsid w:val="00286BCD"/>
    <w:rsid w:val="00286DDC"/>
    <w:rsid w:val="0028743B"/>
    <w:rsid w:val="0028748A"/>
    <w:rsid w:val="00287922"/>
    <w:rsid w:val="00287F1C"/>
    <w:rsid w:val="002914F7"/>
    <w:rsid w:val="00291E5E"/>
    <w:rsid w:val="002921A7"/>
    <w:rsid w:val="002924C9"/>
    <w:rsid w:val="00292A25"/>
    <w:rsid w:val="0029390D"/>
    <w:rsid w:val="0029506E"/>
    <w:rsid w:val="00295EFB"/>
    <w:rsid w:val="00297CC3"/>
    <w:rsid w:val="002A054B"/>
    <w:rsid w:val="002A0A0D"/>
    <w:rsid w:val="002A2752"/>
    <w:rsid w:val="002A2D39"/>
    <w:rsid w:val="002A3DB9"/>
    <w:rsid w:val="002A4148"/>
    <w:rsid w:val="002A4202"/>
    <w:rsid w:val="002A45E8"/>
    <w:rsid w:val="002A502A"/>
    <w:rsid w:val="002A68FB"/>
    <w:rsid w:val="002A6FBB"/>
    <w:rsid w:val="002A7743"/>
    <w:rsid w:val="002B04C2"/>
    <w:rsid w:val="002B1879"/>
    <w:rsid w:val="002B2C33"/>
    <w:rsid w:val="002B38A5"/>
    <w:rsid w:val="002B4277"/>
    <w:rsid w:val="002B434C"/>
    <w:rsid w:val="002B4D29"/>
    <w:rsid w:val="002B50F9"/>
    <w:rsid w:val="002B69C2"/>
    <w:rsid w:val="002C046D"/>
    <w:rsid w:val="002C09B7"/>
    <w:rsid w:val="002C0DD3"/>
    <w:rsid w:val="002C12FA"/>
    <w:rsid w:val="002C164A"/>
    <w:rsid w:val="002C2F21"/>
    <w:rsid w:val="002C391F"/>
    <w:rsid w:val="002C3E05"/>
    <w:rsid w:val="002C4539"/>
    <w:rsid w:val="002C52EF"/>
    <w:rsid w:val="002C596B"/>
    <w:rsid w:val="002C623F"/>
    <w:rsid w:val="002C6685"/>
    <w:rsid w:val="002C6729"/>
    <w:rsid w:val="002D019E"/>
    <w:rsid w:val="002D0560"/>
    <w:rsid w:val="002D2D19"/>
    <w:rsid w:val="002D4152"/>
    <w:rsid w:val="002D487D"/>
    <w:rsid w:val="002D48A5"/>
    <w:rsid w:val="002D555B"/>
    <w:rsid w:val="002D60CD"/>
    <w:rsid w:val="002D6BE8"/>
    <w:rsid w:val="002D7091"/>
    <w:rsid w:val="002D713B"/>
    <w:rsid w:val="002D7BE2"/>
    <w:rsid w:val="002E17A7"/>
    <w:rsid w:val="002E187A"/>
    <w:rsid w:val="002E2008"/>
    <w:rsid w:val="002E3F3C"/>
    <w:rsid w:val="002E3FC2"/>
    <w:rsid w:val="002E52FA"/>
    <w:rsid w:val="002E5723"/>
    <w:rsid w:val="002E5B1B"/>
    <w:rsid w:val="002E6656"/>
    <w:rsid w:val="002F0E3D"/>
    <w:rsid w:val="002F12DD"/>
    <w:rsid w:val="002F13D2"/>
    <w:rsid w:val="002F1ECA"/>
    <w:rsid w:val="002F3781"/>
    <w:rsid w:val="002F401F"/>
    <w:rsid w:val="002F4718"/>
    <w:rsid w:val="002F4EFF"/>
    <w:rsid w:val="002F549E"/>
    <w:rsid w:val="002F6E49"/>
    <w:rsid w:val="002F737B"/>
    <w:rsid w:val="002F7504"/>
    <w:rsid w:val="002F773C"/>
    <w:rsid w:val="0030286E"/>
    <w:rsid w:val="003039DA"/>
    <w:rsid w:val="00303B94"/>
    <w:rsid w:val="0030462F"/>
    <w:rsid w:val="00305288"/>
    <w:rsid w:val="00305556"/>
    <w:rsid w:val="00305E8E"/>
    <w:rsid w:val="003061B5"/>
    <w:rsid w:val="00306C68"/>
    <w:rsid w:val="00306F5B"/>
    <w:rsid w:val="003070F6"/>
    <w:rsid w:val="003105E9"/>
    <w:rsid w:val="00310830"/>
    <w:rsid w:val="0031106C"/>
    <w:rsid w:val="0031127B"/>
    <w:rsid w:val="00311592"/>
    <w:rsid w:val="00312904"/>
    <w:rsid w:val="003129B6"/>
    <w:rsid w:val="00312E17"/>
    <w:rsid w:val="003133FD"/>
    <w:rsid w:val="00313C0C"/>
    <w:rsid w:val="0031421F"/>
    <w:rsid w:val="003152F6"/>
    <w:rsid w:val="00315476"/>
    <w:rsid w:val="003160AF"/>
    <w:rsid w:val="003162CB"/>
    <w:rsid w:val="00317DEE"/>
    <w:rsid w:val="00317F86"/>
    <w:rsid w:val="0032005F"/>
    <w:rsid w:val="00320F6F"/>
    <w:rsid w:val="00326398"/>
    <w:rsid w:val="0032710C"/>
    <w:rsid w:val="00327FD9"/>
    <w:rsid w:val="003314D7"/>
    <w:rsid w:val="0033160F"/>
    <w:rsid w:val="00332105"/>
    <w:rsid w:val="003345D3"/>
    <w:rsid w:val="00334DA2"/>
    <w:rsid w:val="0033595F"/>
    <w:rsid w:val="00336520"/>
    <w:rsid w:val="00337110"/>
    <w:rsid w:val="00337E4F"/>
    <w:rsid w:val="00337FA4"/>
    <w:rsid w:val="00340160"/>
    <w:rsid w:val="00340178"/>
    <w:rsid w:val="00341339"/>
    <w:rsid w:val="0034275F"/>
    <w:rsid w:val="003427B8"/>
    <w:rsid w:val="003428D9"/>
    <w:rsid w:val="00345343"/>
    <w:rsid w:val="00346408"/>
    <w:rsid w:val="0034799B"/>
    <w:rsid w:val="00350983"/>
    <w:rsid w:val="0035316C"/>
    <w:rsid w:val="003536F4"/>
    <w:rsid w:val="00354C14"/>
    <w:rsid w:val="00355D61"/>
    <w:rsid w:val="00355EA0"/>
    <w:rsid w:val="003573F1"/>
    <w:rsid w:val="003575A0"/>
    <w:rsid w:val="003605CD"/>
    <w:rsid w:val="00360C70"/>
    <w:rsid w:val="00360C79"/>
    <w:rsid w:val="00360DF7"/>
    <w:rsid w:val="003613EC"/>
    <w:rsid w:val="0036250D"/>
    <w:rsid w:val="00362BD7"/>
    <w:rsid w:val="00362F86"/>
    <w:rsid w:val="00363330"/>
    <w:rsid w:val="003633EC"/>
    <w:rsid w:val="0036411F"/>
    <w:rsid w:val="0036425F"/>
    <w:rsid w:val="003662C0"/>
    <w:rsid w:val="00366348"/>
    <w:rsid w:val="00366D74"/>
    <w:rsid w:val="00367562"/>
    <w:rsid w:val="00371864"/>
    <w:rsid w:val="00371945"/>
    <w:rsid w:val="00372286"/>
    <w:rsid w:val="0037246F"/>
    <w:rsid w:val="00372CF2"/>
    <w:rsid w:val="003737A6"/>
    <w:rsid w:val="00373A5B"/>
    <w:rsid w:val="00373A8B"/>
    <w:rsid w:val="00374334"/>
    <w:rsid w:val="00374FFD"/>
    <w:rsid w:val="00375AEA"/>
    <w:rsid w:val="00376069"/>
    <w:rsid w:val="00376AE8"/>
    <w:rsid w:val="00376C16"/>
    <w:rsid w:val="00381790"/>
    <w:rsid w:val="00382218"/>
    <w:rsid w:val="00382612"/>
    <w:rsid w:val="0038286F"/>
    <w:rsid w:val="00382872"/>
    <w:rsid w:val="003831C0"/>
    <w:rsid w:val="00386663"/>
    <w:rsid w:val="003870A6"/>
    <w:rsid w:val="00387250"/>
    <w:rsid w:val="003877B0"/>
    <w:rsid w:val="00390B56"/>
    <w:rsid w:val="00390C98"/>
    <w:rsid w:val="003910F8"/>
    <w:rsid w:val="003911F6"/>
    <w:rsid w:val="00392F7F"/>
    <w:rsid w:val="003937FB"/>
    <w:rsid w:val="00396289"/>
    <w:rsid w:val="00397677"/>
    <w:rsid w:val="00397D81"/>
    <w:rsid w:val="00397E4C"/>
    <w:rsid w:val="003A04C0"/>
    <w:rsid w:val="003A067F"/>
    <w:rsid w:val="003A0DB4"/>
    <w:rsid w:val="003A19BE"/>
    <w:rsid w:val="003A1C81"/>
    <w:rsid w:val="003A5F86"/>
    <w:rsid w:val="003A7BF6"/>
    <w:rsid w:val="003B0842"/>
    <w:rsid w:val="003B0933"/>
    <w:rsid w:val="003B2299"/>
    <w:rsid w:val="003B35F0"/>
    <w:rsid w:val="003B4B97"/>
    <w:rsid w:val="003B5006"/>
    <w:rsid w:val="003B6124"/>
    <w:rsid w:val="003B75BB"/>
    <w:rsid w:val="003C05A2"/>
    <w:rsid w:val="003C206A"/>
    <w:rsid w:val="003C2942"/>
    <w:rsid w:val="003C3C10"/>
    <w:rsid w:val="003C4A62"/>
    <w:rsid w:val="003C4FC9"/>
    <w:rsid w:val="003C5768"/>
    <w:rsid w:val="003C648A"/>
    <w:rsid w:val="003C69E1"/>
    <w:rsid w:val="003C6FB8"/>
    <w:rsid w:val="003C7012"/>
    <w:rsid w:val="003D0BEE"/>
    <w:rsid w:val="003D1065"/>
    <w:rsid w:val="003D119B"/>
    <w:rsid w:val="003D14F0"/>
    <w:rsid w:val="003D1863"/>
    <w:rsid w:val="003D1F37"/>
    <w:rsid w:val="003D224D"/>
    <w:rsid w:val="003D2FD8"/>
    <w:rsid w:val="003D3D71"/>
    <w:rsid w:val="003D3EA4"/>
    <w:rsid w:val="003D56F8"/>
    <w:rsid w:val="003D6030"/>
    <w:rsid w:val="003D69BC"/>
    <w:rsid w:val="003D7043"/>
    <w:rsid w:val="003D70C1"/>
    <w:rsid w:val="003D7966"/>
    <w:rsid w:val="003D7E9B"/>
    <w:rsid w:val="003E10F3"/>
    <w:rsid w:val="003E1299"/>
    <w:rsid w:val="003E1627"/>
    <w:rsid w:val="003E430D"/>
    <w:rsid w:val="003E4431"/>
    <w:rsid w:val="003E4926"/>
    <w:rsid w:val="003E4CB1"/>
    <w:rsid w:val="003E650F"/>
    <w:rsid w:val="003E6E6E"/>
    <w:rsid w:val="003E7B15"/>
    <w:rsid w:val="003E7B76"/>
    <w:rsid w:val="003F0984"/>
    <w:rsid w:val="003F0A43"/>
    <w:rsid w:val="003F17EA"/>
    <w:rsid w:val="003F1E39"/>
    <w:rsid w:val="003F233F"/>
    <w:rsid w:val="003F4574"/>
    <w:rsid w:val="003F4A89"/>
    <w:rsid w:val="003F62AF"/>
    <w:rsid w:val="003F6902"/>
    <w:rsid w:val="003F6E24"/>
    <w:rsid w:val="00400B3D"/>
    <w:rsid w:val="00400BE6"/>
    <w:rsid w:val="004020DB"/>
    <w:rsid w:val="00403727"/>
    <w:rsid w:val="00403D0A"/>
    <w:rsid w:val="00405D9D"/>
    <w:rsid w:val="00407333"/>
    <w:rsid w:val="00410095"/>
    <w:rsid w:val="00410F4B"/>
    <w:rsid w:val="00411731"/>
    <w:rsid w:val="00411E48"/>
    <w:rsid w:val="00413489"/>
    <w:rsid w:val="004142A0"/>
    <w:rsid w:val="00414993"/>
    <w:rsid w:val="00414E7C"/>
    <w:rsid w:val="0041534C"/>
    <w:rsid w:val="00415964"/>
    <w:rsid w:val="004159A9"/>
    <w:rsid w:val="00415A95"/>
    <w:rsid w:val="00417354"/>
    <w:rsid w:val="0041763F"/>
    <w:rsid w:val="00420282"/>
    <w:rsid w:val="00420626"/>
    <w:rsid w:val="00420704"/>
    <w:rsid w:val="004209D6"/>
    <w:rsid w:val="00420D55"/>
    <w:rsid w:val="00420E29"/>
    <w:rsid w:val="0042214F"/>
    <w:rsid w:val="00422485"/>
    <w:rsid w:val="004246C5"/>
    <w:rsid w:val="00424B62"/>
    <w:rsid w:val="0042651F"/>
    <w:rsid w:val="00426B29"/>
    <w:rsid w:val="0042791F"/>
    <w:rsid w:val="004302D9"/>
    <w:rsid w:val="0043093C"/>
    <w:rsid w:val="00431A2D"/>
    <w:rsid w:val="00431E20"/>
    <w:rsid w:val="00432451"/>
    <w:rsid w:val="004334EF"/>
    <w:rsid w:val="00433887"/>
    <w:rsid w:val="004340E0"/>
    <w:rsid w:val="004343CA"/>
    <w:rsid w:val="00434962"/>
    <w:rsid w:val="00436236"/>
    <w:rsid w:val="00437547"/>
    <w:rsid w:val="004402BA"/>
    <w:rsid w:val="00440525"/>
    <w:rsid w:val="00440748"/>
    <w:rsid w:val="00440FA6"/>
    <w:rsid w:val="004426D4"/>
    <w:rsid w:val="004427BB"/>
    <w:rsid w:val="00442DEA"/>
    <w:rsid w:val="00442ED8"/>
    <w:rsid w:val="0044320C"/>
    <w:rsid w:val="004446A5"/>
    <w:rsid w:val="0044471E"/>
    <w:rsid w:val="004447C7"/>
    <w:rsid w:val="004448E0"/>
    <w:rsid w:val="0044527C"/>
    <w:rsid w:val="0044790D"/>
    <w:rsid w:val="00450155"/>
    <w:rsid w:val="00451AA1"/>
    <w:rsid w:val="004521C5"/>
    <w:rsid w:val="00452C24"/>
    <w:rsid w:val="0045409F"/>
    <w:rsid w:val="00454E86"/>
    <w:rsid w:val="00455D82"/>
    <w:rsid w:val="00457693"/>
    <w:rsid w:val="00457D78"/>
    <w:rsid w:val="00460B5E"/>
    <w:rsid w:val="00460BB8"/>
    <w:rsid w:val="00460EBC"/>
    <w:rsid w:val="004616E1"/>
    <w:rsid w:val="00461DF0"/>
    <w:rsid w:val="004623A0"/>
    <w:rsid w:val="00463F22"/>
    <w:rsid w:val="004647AA"/>
    <w:rsid w:val="00464F29"/>
    <w:rsid w:val="00465872"/>
    <w:rsid w:val="0046593A"/>
    <w:rsid w:val="004664EC"/>
    <w:rsid w:val="00467C6D"/>
    <w:rsid w:val="004700B1"/>
    <w:rsid w:val="00471FEB"/>
    <w:rsid w:val="00472E54"/>
    <w:rsid w:val="0047450B"/>
    <w:rsid w:val="00475BE4"/>
    <w:rsid w:val="00475DBB"/>
    <w:rsid w:val="00477064"/>
    <w:rsid w:val="00481378"/>
    <w:rsid w:val="004816D9"/>
    <w:rsid w:val="0048244C"/>
    <w:rsid w:val="0048273B"/>
    <w:rsid w:val="004831A8"/>
    <w:rsid w:val="00483315"/>
    <w:rsid w:val="0048344D"/>
    <w:rsid w:val="00484140"/>
    <w:rsid w:val="00485419"/>
    <w:rsid w:val="00485D85"/>
    <w:rsid w:val="00485D96"/>
    <w:rsid w:val="0048619F"/>
    <w:rsid w:val="00486911"/>
    <w:rsid w:val="0049077C"/>
    <w:rsid w:val="004914D5"/>
    <w:rsid w:val="00491567"/>
    <w:rsid w:val="00491766"/>
    <w:rsid w:val="00491A9B"/>
    <w:rsid w:val="004924AD"/>
    <w:rsid w:val="00495EE5"/>
    <w:rsid w:val="004973AF"/>
    <w:rsid w:val="004A03F1"/>
    <w:rsid w:val="004A161D"/>
    <w:rsid w:val="004A21DA"/>
    <w:rsid w:val="004A292A"/>
    <w:rsid w:val="004A3746"/>
    <w:rsid w:val="004A3F3B"/>
    <w:rsid w:val="004A5F24"/>
    <w:rsid w:val="004A7EC0"/>
    <w:rsid w:val="004B08C7"/>
    <w:rsid w:val="004B11B4"/>
    <w:rsid w:val="004B2487"/>
    <w:rsid w:val="004B29C5"/>
    <w:rsid w:val="004B3324"/>
    <w:rsid w:val="004B4481"/>
    <w:rsid w:val="004B4C59"/>
    <w:rsid w:val="004B4E80"/>
    <w:rsid w:val="004B5126"/>
    <w:rsid w:val="004B6B16"/>
    <w:rsid w:val="004C08FE"/>
    <w:rsid w:val="004C092E"/>
    <w:rsid w:val="004C1D5C"/>
    <w:rsid w:val="004C25A3"/>
    <w:rsid w:val="004C354C"/>
    <w:rsid w:val="004C4332"/>
    <w:rsid w:val="004C4780"/>
    <w:rsid w:val="004C5364"/>
    <w:rsid w:val="004C553A"/>
    <w:rsid w:val="004C56A2"/>
    <w:rsid w:val="004C5B2B"/>
    <w:rsid w:val="004C6B16"/>
    <w:rsid w:val="004C794D"/>
    <w:rsid w:val="004D058E"/>
    <w:rsid w:val="004D1387"/>
    <w:rsid w:val="004D18CE"/>
    <w:rsid w:val="004D1C23"/>
    <w:rsid w:val="004D27B7"/>
    <w:rsid w:val="004D2E67"/>
    <w:rsid w:val="004D3955"/>
    <w:rsid w:val="004D544E"/>
    <w:rsid w:val="004D6866"/>
    <w:rsid w:val="004D6D94"/>
    <w:rsid w:val="004D75ED"/>
    <w:rsid w:val="004D7FFA"/>
    <w:rsid w:val="004E00F8"/>
    <w:rsid w:val="004E2018"/>
    <w:rsid w:val="004E4E61"/>
    <w:rsid w:val="004E5712"/>
    <w:rsid w:val="004E68FC"/>
    <w:rsid w:val="004E6DD9"/>
    <w:rsid w:val="004E7C68"/>
    <w:rsid w:val="004E7CDB"/>
    <w:rsid w:val="004F0756"/>
    <w:rsid w:val="004F0CC6"/>
    <w:rsid w:val="004F121A"/>
    <w:rsid w:val="004F1E82"/>
    <w:rsid w:val="004F264E"/>
    <w:rsid w:val="004F264F"/>
    <w:rsid w:val="004F32C6"/>
    <w:rsid w:val="004F3C9B"/>
    <w:rsid w:val="004F44CD"/>
    <w:rsid w:val="004F5C34"/>
    <w:rsid w:val="004F5EDE"/>
    <w:rsid w:val="004F64DB"/>
    <w:rsid w:val="004F657A"/>
    <w:rsid w:val="005003A9"/>
    <w:rsid w:val="0050097B"/>
    <w:rsid w:val="005016A6"/>
    <w:rsid w:val="00501D39"/>
    <w:rsid w:val="00503ECC"/>
    <w:rsid w:val="0050673A"/>
    <w:rsid w:val="00506B9F"/>
    <w:rsid w:val="00506D5C"/>
    <w:rsid w:val="0050794E"/>
    <w:rsid w:val="00510267"/>
    <w:rsid w:val="0051061A"/>
    <w:rsid w:val="00511042"/>
    <w:rsid w:val="00511081"/>
    <w:rsid w:val="00512359"/>
    <w:rsid w:val="00512FA1"/>
    <w:rsid w:val="005141EB"/>
    <w:rsid w:val="00514267"/>
    <w:rsid w:val="00515190"/>
    <w:rsid w:val="00515802"/>
    <w:rsid w:val="005167DC"/>
    <w:rsid w:val="005173B1"/>
    <w:rsid w:val="00517B11"/>
    <w:rsid w:val="00521820"/>
    <w:rsid w:val="00522162"/>
    <w:rsid w:val="0052376E"/>
    <w:rsid w:val="00523B35"/>
    <w:rsid w:val="00524936"/>
    <w:rsid w:val="00524E1E"/>
    <w:rsid w:val="005256CC"/>
    <w:rsid w:val="00525919"/>
    <w:rsid w:val="005260D9"/>
    <w:rsid w:val="0052639F"/>
    <w:rsid w:val="005266A8"/>
    <w:rsid w:val="005315C3"/>
    <w:rsid w:val="00533B94"/>
    <w:rsid w:val="005352EB"/>
    <w:rsid w:val="0053543F"/>
    <w:rsid w:val="005369C9"/>
    <w:rsid w:val="00536ED6"/>
    <w:rsid w:val="00537E2F"/>
    <w:rsid w:val="00540986"/>
    <w:rsid w:val="00540C38"/>
    <w:rsid w:val="005423B8"/>
    <w:rsid w:val="00542436"/>
    <w:rsid w:val="00542A99"/>
    <w:rsid w:val="0054339A"/>
    <w:rsid w:val="0054435D"/>
    <w:rsid w:val="0054440E"/>
    <w:rsid w:val="00544850"/>
    <w:rsid w:val="00545054"/>
    <w:rsid w:val="00546FCA"/>
    <w:rsid w:val="00547D51"/>
    <w:rsid w:val="00551A6D"/>
    <w:rsid w:val="0055266B"/>
    <w:rsid w:val="00552769"/>
    <w:rsid w:val="00552983"/>
    <w:rsid w:val="00553A57"/>
    <w:rsid w:val="00553E29"/>
    <w:rsid w:val="00554BAE"/>
    <w:rsid w:val="005551E7"/>
    <w:rsid w:val="00555838"/>
    <w:rsid w:val="00556338"/>
    <w:rsid w:val="00556C4E"/>
    <w:rsid w:val="00557491"/>
    <w:rsid w:val="00560D20"/>
    <w:rsid w:val="00561864"/>
    <w:rsid w:val="00563228"/>
    <w:rsid w:val="00563BCF"/>
    <w:rsid w:val="00563F9E"/>
    <w:rsid w:val="00563FD7"/>
    <w:rsid w:val="00564E5F"/>
    <w:rsid w:val="00564F35"/>
    <w:rsid w:val="005661D7"/>
    <w:rsid w:val="0056690A"/>
    <w:rsid w:val="00566B93"/>
    <w:rsid w:val="00566C41"/>
    <w:rsid w:val="005679B1"/>
    <w:rsid w:val="0057217C"/>
    <w:rsid w:val="005724C7"/>
    <w:rsid w:val="0057294E"/>
    <w:rsid w:val="005732FC"/>
    <w:rsid w:val="005747EA"/>
    <w:rsid w:val="005756B7"/>
    <w:rsid w:val="00575843"/>
    <w:rsid w:val="005766CA"/>
    <w:rsid w:val="00576785"/>
    <w:rsid w:val="00576A79"/>
    <w:rsid w:val="00576CAE"/>
    <w:rsid w:val="00580727"/>
    <w:rsid w:val="005813D8"/>
    <w:rsid w:val="00581A3C"/>
    <w:rsid w:val="00581F48"/>
    <w:rsid w:val="00582419"/>
    <w:rsid w:val="005839AF"/>
    <w:rsid w:val="00584CB9"/>
    <w:rsid w:val="00584CE1"/>
    <w:rsid w:val="00584F23"/>
    <w:rsid w:val="005854BE"/>
    <w:rsid w:val="005855F3"/>
    <w:rsid w:val="0058783E"/>
    <w:rsid w:val="00587DEB"/>
    <w:rsid w:val="005903DF"/>
    <w:rsid w:val="005912EF"/>
    <w:rsid w:val="00593029"/>
    <w:rsid w:val="005933BE"/>
    <w:rsid w:val="00593734"/>
    <w:rsid w:val="00595379"/>
    <w:rsid w:val="005956B0"/>
    <w:rsid w:val="00595E72"/>
    <w:rsid w:val="00596391"/>
    <w:rsid w:val="00597CE4"/>
    <w:rsid w:val="00597EFE"/>
    <w:rsid w:val="00597FD8"/>
    <w:rsid w:val="005A03F8"/>
    <w:rsid w:val="005A09A6"/>
    <w:rsid w:val="005A1745"/>
    <w:rsid w:val="005A1D67"/>
    <w:rsid w:val="005A29A0"/>
    <w:rsid w:val="005A3DBF"/>
    <w:rsid w:val="005A51FB"/>
    <w:rsid w:val="005A535C"/>
    <w:rsid w:val="005A5513"/>
    <w:rsid w:val="005A7901"/>
    <w:rsid w:val="005A7CAE"/>
    <w:rsid w:val="005A7D97"/>
    <w:rsid w:val="005B0664"/>
    <w:rsid w:val="005B06B9"/>
    <w:rsid w:val="005B0B83"/>
    <w:rsid w:val="005B1460"/>
    <w:rsid w:val="005B242C"/>
    <w:rsid w:val="005B2C96"/>
    <w:rsid w:val="005B41CA"/>
    <w:rsid w:val="005B551B"/>
    <w:rsid w:val="005B6CBB"/>
    <w:rsid w:val="005B7D25"/>
    <w:rsid w:val="005C008C"/>
    <w:rsid w:val="005C1A64"/>
    <w:rsid w:val="005C250B"/>
    <w:rsid w:val="005C3355"/>
    <w:rsid w:val="005C335F"/>
    <w:rsid w:val="005C3C2D"/>
    <w:rsid w:val="005C5803"/>
    <w:rsid w:val="005C62AD"/>
    <w:rsid w:val="005C65AA"/>
    <w:rsid w:val="005C7133"/>
    <w:rsid w:val="005C76F7"/>
    <w:rsid w:val="005D034A"/>
    <w:rsid w:val="005D2264"/>
    <w:rsid w:val="005D33D0"/>
    <w:rsid w:val="005D37B1"/>
    <w:rsid w:val="005D626E"/>
    <w:rsid w:val="005D6C2C"/>
    <w:rsid w:val="005D74FA"/>
    <w:rsid w:val="005D7A8B"/>
    <w:rsid w:val="005D7B76"/>
    <w:rsid w:val="005E04AD"/>
    <w:rsid w:val="005E0FF8"/>
    <w:rsid w:val="005E1038"/>
    <w:rsid w:val="005E199F"/>
    <w:rsid w:val="005E27C0"/>
    <w:rsid w:val="005E2D2B"/>
    <w:rsid w:val="005E334E"/>
    <w:rsid w:val="005E3380"/>
    <w:rsid w:val="005E3C1B"/>
    <w:rsid w:val="005E41AE"/>
    <w:rsid w:val="005E47E2"/>
    <w:rsid w:val="005F0293"/>
    <w:rsid w:val="005F0795"/>
    <w:rsid w:val="005F0A54"/>
    <w:rsid w:val="005F0C8F"/>
    <w:rsid w:val="005F0E3A"/>
    <w:rsid w:val="005F1922"/>
    <w:rsid w:val="005F242D"/>
    <w:rsid w:val="005F3423"/>
    <w:rsid w:val="005F41AB"/>
    <w:rsid w:val="005F49EB"/>
    <w:rsid w:val="005F7723"/>
    <w:rsid w:val="005F77D0"/>
    <w:rsid w:val="00600725"/>
    <w:rsid w:val="006040BD"/>
    <w:rsid w:val="00604D84"/>
    <w:rsid w:val="00604DA9"/>
    <w:rsid w:val="0060698F"/>
    <w:rsid w:val="0060713A"/>
    <w:rsid w:val="006071EE"/>
    <w:rsid w:val="00607250"/>
    <w:rsid w:val="00610A1F"/>
    <w:rsid w:val="0061131E"/>
    <w:rsid w:val="006117BC"/>
    <w:rsid w:val="0061255C"/>
    <w:rsid w:val="00612735"/>
    <w:rsid w:val="0061326D"/>
    <w:rsid w:val="00614CAB"/>
    <w:rsid w:val="00615C63"/>
    <w:rsid w:val="00617147"/>
    <w:rsid w:val="00617E5F"/>
    <w:rsid w:val="006208DF"/>
    <w:rsid w:val="00621127"/>
    <w:rsid w:val="006219FF"/>
    <w:rsid w:val="00622778"/>
    <w:rsid w:val="0062331B"/>
    <w:rsid w:val="00626803"/>
    <w:rsid w:val="0062700F"/>
    <w:rsid w:val="006279F0"/>
    <w:rsid w:val="006305EC"/>
    <w:rsid w:val="00630859"/>
    <w:rsid w:val="006313B2"/>
    <w:rsid w:val="0063164E"/>
    <w:rsid w:val="0063256C"/>
    <w:rsid w:val="00633B87"/>
    <w:rsid w:val="00633E39"/>
    <w:rsid w:val="006349BC"/>
    <w:rsid w:val="006369A0"/>
    <w:rsid w:val="00636DE3"/>
    <w:rsid w:val="00637405"/>
    <w:rsid w:val="00637CE8"/>
    <w:rsid w:val="00637E3F"/>
    <w:rsid w:val="006400F6"/>
    <w:rsid w:val="006409EA"/>
    <w:rsid w:val="00640B2F"/>
    <w:rsid w:val="0064216B"/>
    <w:rsid w:val="00643C7D"/>
    <w:rsid w:val="006452E9"/>
    <w:rsid w:val="00645338"/>
    <w:rsid w:val="00646C06"/>
    <w:rsid w:val="0064741F"/>
    <w:rsid w:val="00647C40"/>
    <w:rsid w:val="00650272"/>
    <w:rsid w:val="006510F9"/>
    <w:rsid w:val="0065111E"/>
    <w:rsid w:val="00651885"/>
    <w:rsid w:val="006528D6"/>
    <w:rsid w:val="0065349D"/>
    <w:rsid w:val="006538E6"/>
    <w:rsid w:val="00653F47"/>
    <w:rsid w:val="00654A5B"/>
    <w:rsid w:val="00654C33"/>
    <w:rsid w:val="006578A6"/>
    <w:rsid w:val="006616E3"/>
    <w:rsid w:val="00661853"/>
    <w:rsid w:val="00662352"/>
    <w:rsid w:val="00662E4D"/>
    <w:rsid w:val="00663B60"/>
    <w:rsid w:val="00663DA1"/>
    <w:rsid w:val="006652B4"/>
    <w:rsid w:val="00665B1F"/>
    <w:rsid w:val="00665CD6"/>
    <w:rsid w:val="00666344"/>
    <w:rsid w:val="00667790"/>
    <w:rsid w:val="00670CAF"/>
    <w:rsid w:val="00672713"/>
    <w:rsid w:val="0067280A"/>
    <w:rsid w:val="00672A5B"/>
    <w:rsid w:val="00673705"/>
    <w:rsid w:val="00673F02"/>
    <w:rsid w:val="00673F91"/>
    <w:rsid w:val="0067402C"/>
    <w:rsid w:val="006749CB"/>
    <w:rsid w:val="006759CD"/>
    <w:rsid w:val="0067606F"/>
    <w:rsid w:val="0067663E"/>
    <w:rsid w:val="0067671E"/>
    <w:rsid w:val="00676989"/>
    <w:rsid w:val="00676C4F"/>
    <w:rsid w:val="00676FB5"/>
    <w:rsid w:val="0067783A"/>
    <w:rsid w:val="00677A99"/>
    <w:rsid w:val="006833D0"/>
    <w:rsid w:val="006833DF"/>
    <w:rsid w:val="00683623"/>
    <w:rsid w:val="0068698F"/>
    <w:rsid w:val="00686B6A"/>
    <w:rsid w:val="006910AE"/>
    <w:rsid w:val="00691CBC"/>
    <w:rsid w:val="006924C3"/>
    <w:rsid w:val="006928DC"/>
    <w:rsid w:val="00694E7D"/>
    <w:rsid w:val="00695999"/>
    <w:rsid w:val="00696038"/>
    <w:rsid w:val="0069630D"/>
    <w:rsid w:val="00697CE4"/>
    <w:rsid w:val="006A04DE"/>
    <w:rsid w:val="006A08CF"/>
    <w:rsid w:val="006A29DC"/>
    <w:rsid w:val="006A2DE8"/>
    <w:rsid w:val="006A3A21"/>
    <w:rsid w:val="006A3B8A"/>
    <w:rsid w:val="006A41F0"/>
    <w:rsid w:val="006A467F"/>
    <w:rsid w:val="006A48EB"/>
    <w:rsid w:val="006A4C80"/>
    <w:rsid w:val="006A55FD"/>
    <w:rsid w:val="006A572E"/>
    <w:rsid w:val="006A621D"/>
    <w:rsid w:val="006A7C48"/>
    <w:rsid w:val="006B0A6B"/>
    <w:rsid w:val="006B156D"/>
    <w:rsid w:val="006B1E1A"/>
    <w:rsid w:val="006B3010"/>
    <w:rsid w:val="006B3216"/>
    <w:rsid w:val="006B3515"/>
    <w:rsid w:val="006B384F"/>
    <w:rsid w:val="006B3B24"/>
    <w:rsid w:val="006B40D2"/>
    <w:rsid w:val="006B4BC7"/>
    <w:rsid w:val="006B6389"/>
    <w:rsid w:val="006B7606"/>
    <w:rsid w:val="006C3BD9"/>
    <w:rsid w:val="006C58E4"/>
    <w:rsid w:val="006C6346"/>
    <w:rsid w:val="006C687E"/>
    <w:rsid w:val="006C6D25"/>
    <w:rsid w:val="006D047D"/>
    <w:rsid w:val="006D0AE5"/>
    <w:rsid w:val="006D1257"/>
    <w:rsid w:val="006D1EDA"/>
    <w:rsid w:val="006D2784"/>
    <w:rsid w:val="006D352D"/>
    <w:rsid w:val="006D3612"/>
    <w:rsid w:val="006D373C"/>
    <w:rsid w:val="006D3BBC"/>
    <w:rsid w:val="006D4A87"/>
    <w:rsid w:val="006D58D6"/>
    <w:rsid w:val="006D6991"/>
    <w:rsid w:val="006D6E1A"/>
    <w:rsid w:val="006D70C3"/>
    <w:rsid w:val="006E197F"/>
    <w:rsid w:val="006E1D23"/>
    <w:rsid w:val="006E1DD7"/>
    <w:rsid w:val="006E384D"/>
    <w:rsid w:val="006E387E"/>
    <w:rsid w:val="006E6D11"/>
    <w:rsid w:val="006F0153"/>
    <w:rsid w:val="006F17C8"/>
    <w:rsid w:val="006F211E"/>
    <w:rsid w:val="006F36BF"/>
    <w:rsid w:val="006F3CF8"/>
    <w:rsid w:val="006F3F57"/>
    <w:rsid w:val="006F4304"/>
    <w:rsid w:val="006F484C"/>
    <w:rsid w:val="006F546B"/>
    <w:rsid w:val="006F69DF"/>
    <w:rsid w:val="007006BC"/>
    <w:rsid w:val="007006F3"/>
    <w:rsid w:val="0070078A"/>
    <w:rsid w:val="007018B1"/>
    <w:rsid w:val="007022E4"/>
    <w:rsid w:val="00702447"/>
    <w:rsid w:val="007026CE"/>
    <w:rsid w:val="0070350B"/>
    <w:rsid w:val="0070591A"/>
    <w:rsid w:val="00706B1A"/>
    <w:rsid w:val="00707504"/>
    <w:rsid w:val="00707A4D"/>
    <w:rsid w:val="00711601"/>
    <w:rsid w:val="0071165E"/>
    <w:rsid w:val="00711980"/>
    <w:rsid w:val="00711EE6"/>
    <w:rsid w:val="00712022"/>
    <w:rsid w:val="0071296F"/>
    <w:rsid w:val="00713317"/>
    <w:rsid w:val="007139FD"/>
    <w:rsid w:val="00714AA6"/>
    <w:rsid w:val="00714BCE"/>
    <w:rsid w:val="00714CED"/>
    <w:rsid w:val="00716429"/>
    <w:rsid w:val="007171E2"/>
    <w:rsid w:val="00720799"/>
    <w:rsid w:val="00721A42"/>
    <w:rsid w:val="00721BA1"/>
    <w:rsid w:val="00721D8F"/>
    <w:rsid w:val="00722A61"/>
    <w:rsid w:val="0072347D"/>
    <w:rsid w:val="0072372A"/>
    <w:rsid w:val="00723E73"/>
    <w:rsid w:val="00724297"/>
    <w:rsid w:val="00724433"/>
    <w:rsid w:val="007268E9"/>
    <w:rsid w:val="007276E5"/>
    <w:rsid w:val="00727CDD"/>
    <w:rsid w:val="00730687"/>
    <w:rsid w:val="0073130D"/>
    <w:rsid w:val="007314D9"/>
    <w:rsid w:val="007315EF"/>
    <w:rsid w:val="00731997"/>
    <w:rsid w:val="007321B1"/>
    <w:rsid w:val="00733B6D"/>
    <w:rsid w:val="0073484B"/>
    <w:rsid w:val="00735B66"/>
    <w:rsid w:val="00737040"/>
    <w:rsid w:val="007375BB"/>
    <w:rsid w:val="00740A52"/>
    <w:rsid w:val="00740C65"/>
    <w:rsid w:val="00740CD5"/>
    <w:rsid w:val="00742608"/>
    <w:rsid w:val="00743E9B"/>
    <w:rsid w:val="007441F2"/>
    <w:rsid w:val="007457A7"/>
    <w:rsid w:val="00746584"/>
    <w:rsid w:val="0074774E"/>
    <w:rsid w:val="007508CE"/>
    <w:rsid w:val="00750973"/>
    <w:rsid w:val="00750F79"/>
    <w:rsid w:val="00751AAB"/>
    <w:rsid w:val="00753D5E"/>
    <w:rsid w:val="00755209"/>
    <w:rsid w:val="00755519"/>
    <w:rsid w:val="00755FB6"/>
    <w:rsid w:val="00757169"/>
    <w:rsid w:val="00757263"/>
    <w:rsid w:val="00761037"/>
    <w:rsid w:val="007614E0"/>
    <w:rsid w:val="00761EA7"/>
    <w:rsid w:val="00762153"/>
    <w:rsid w:val="007628AE"/>
    <w:rsid w:val="00763061"/>
    <w:rsid w:val="007645A0"/>
    <w:rsid w:val="007665AF"/>
    <w:rsid w:val="007676CE"/>
    <w:rsid w:val="00767A07"/>
    <w:rsid w:val="00767D35"/>
    <w:rsid w:val="007717D5"/>
    <w:rsid w:val="00771884"/>
    <w:rsid w:val="00771DC0"/>
    <w:rsid w:val="00775583"/>
    <w:rsid w:val="007761D6"/>
    <w:rsid w:val="0077673F"/>
    <w:rsid w:val="0077684C"/>
    <w:rsid w:val="00777601"/>
    <w:rsid w:val="00777DBE"/>
    <w:rsid w:val="00777E99"/>
    <w:rsid w:val="0078070C"/>
    <w:rsid w:val="00780D73"/>
    <w:rsid w:val="00780D74"/>
    <w:rsid w:val="00781906"/>
    <w:rsid w:val="00782A46"/>
    <w:rsid w:val="0078389C"/>
    <w:rsid w:val="00784048"/>
    <w:rsid w:val="0078578C"/>
    <w:rsid w:val="00786476"/>
    <w:rsid w:val="00787411"/>
    <w:rsid w:val="007876A3"/>
    <w:rsid w:val="0079059C"/>
    <w:rsid w:val="007908CD"/>
    <w:rsid w:val="0079235C"/>
    <w:rsid w:val="007927BC"/>
    <w:rsid w:val="00792DF1"/>
    <w:rsid w:val="007933A9"/>
    <w:rsid w:val="00793544"/>
    <w:rsid w:val="00793669"/>
    <w:rsid w:val="00794521"/>
    <w:rsid w:val="007962B7"/>
    <w:rsid w:val="00796A38"/>
    <w:rsid w:val="00797965"/>
    <w:rsid w:val="00797BDF"/>
    <w:rsid w:val="007A00AF"/>
    <w:rsid w:val="007A178F"/>
    <w:rsid w:val="007A1F3A"/>
    <w:rsid w:val="007A35BC"/>
    <w:rsid w:val="007A3EC0"/>
    <w:rsid w:val="007A4880"/>
    <w:rsid w:val="007A53BD"/>
    <w:rsid w:val="007A5775"/>
    <w:rsid w:val="007A5A1A"/>
    <w:rsid w:val="007A7EEB"/>
    <w:rsid w:val="007B25A4"/>
    <w:rsid w:val="007B29EA"/>
    <w:rsid w:val="007B322D"/>
    <w:rsid w:val="007B3F96"/>
    <w:rsid w:val="007B430A"/>
    <w:rsid w:val="007B5843"/>
    <w:rsid w:val="007B624D"/>
    <w:rsid w:val="007B6DDD"/>
    <w:rsid w:val="007C0948"/>
    <w:rsid w:val="007C21AA"/>
    <w:rsid w:val="007C4204"/>
    <w:rsid w:val="007C4BFD"/>
    <w:rsid w:val="007C6A26"/>
    <w:rsid w:val="007C7227"/>
    <w:rsid w:val="007C75DA"/>
    <w:rsid w:val="007D16EE"/>
    <w:rsid w:val="007D1AA4"/>
    <w:rsid w:val="007D2FB3"/>
    <w:rsid w:val="007D3199"/>
    <w:rsid w:val="007D327E"/>
    <w:rsid w:val="007D34C9"/>
    <w:rsid w:val="007D38C4"/>
    <w:rsid w:val="007D4939"/>
    <w:rsid w:val="007D5493"/>
    <w:rsid w:val="007D557D"/>
    <w:rsid w:val="007D5C83"/>
    <w:rsid w:val="007D749F"/>
    <w:rsid w:val="007D7CE4"/>
    <w:rsid w:val="007D7F6E"/>
    <w:rsid w:val="007E1D13"/>
    <w:rsid w:val="007E23B3"/>
    <w:rsid w:val="007E2570"/>
    <w:rsid w:val="007E537D"/>
    <w:rsid w:val="007E7E3F"/>
    <w:rsid w:val="007E7F42"/>
    <w:rsid w:val="007F0199"/>
    <w:rsid w:val="007F01AD"/>
    <w:rsid w:val="007F02CC"/>
    <w:rsid w:val="007F1532"/>
    <w:rsid w:val="007F1885"/>
    <w:rsid w:val="007F2D9C"/>
    <w:rsid w:val="007F3317"/>
    <w:rsid w:val="007F3A7F"/>
    <w:rsid w:val="007F44D4"/>
    <w:rsid w:val="007F44D8"/>
    <w:rsid w:val="007F4BBC"/>
    <w:rsid w:val="007F5923"/>
    <w:rsid w:val="007F6D92"/>
    <w:rsid w:val="007F6F8D"/>
    <w:rsid w:val="0080075E"/>
    <w:rsid w:val="00801A50"/>
    <w:rsid w:val="00801C24"/>
    <w:rsid w:val="008022A8"/>
    <w:rsid w:val="00802D30"/>
    <w:rsid w:val="00803F0A"/>
    <w:rsid w:val="00803F15"/>
    <w:rsid w:val="008045C4"/>
    <w:rsid w:val="008053C2"/>
    <w:rsid w:val="008054F3"/>
    <w:rsid w:val="008058FF"/>
    <w:rsid w:val="008060E2"/>
    <w:rsid w:val="00807E6A"/>
    <w:rsid w:val="008100B2"/>
    <w:rsid w:val="008108A3"/>
    <w:rsid w:val="00810DB4"/>
    <w:rsid w:val="00811996"/>
    <w:rsid w:val="008121FA"/>
    <w:rsid w:val="008129C4"/>
    <w:rsid w:val="00812EC2"/>
    <w:rsid w:val="00817B26"/>
    <w:rsid w:val="00817E95"/>
    <w:rsid w:val="00821542"/>
    <w:rsid w:val="00821888"/>
    <w:rsid w:val="0082328E"/>
    <w:rsid w:val="008240AF"/>
    <w:rsid w:val="00826648"/>
    <w:rsid w:val="00826FAA"/>
    <w:rsid w:val="0082778B"/>
    <w:rsid w:val="0082790D"/>
    <w:rsid w:val="00830027"/>
    <w:rsid w:val="00830686"/>
    <w:rsid w:val="00830C71"/>
    <w:rsid w:val="00830D56"/>
    <w:rsid w:val="00831EC9"/>
    <w:rsid w:val="008324DB"/>
    <w:rsid w:val="008328D7"/>
    <w:rsid w:val="00832C9C"/>
    <w:rsid w:val="00833422"/>
    <w:rsid w:val="0083429C"/>
    <w:rsid w:val="008346D7"/>
    <w:rsid w:val="00836847"/>
    <w:rsid w:val="00836AFD"/>
    <w:rsid w:val="00837D98"/>
    <w:rsid w:val="00837F07"/>
    <w:rsid w:val="0084169D"/>
    <w:rsid w:val="008424E6"/>
    <w:rsid w:val="0084333F"/>
    <w:rsid w:val="008441C2"/>
    <w:rsid w:val="00844B9A"/>
    <w:rsid w:val="00844CC5"/>
    <w:rsid w:val="00845D13"/>
    <w:rsid w:val="00846A9D"/>
    <w:rsid w:val="0084709F"/>
    <w:rsid w:val="0085075C"/>
    <w:rsid w:val="00850C11"/>
    <w:rsid w:val="008512E4"/>
    <w:rsid w:val="00852379"/>
    <w:rsid w:val="0085472A"/>
    <w:rsid w:val="00855024"/>
    <w:rsid w:val="008558B0"/>
    <w:rsid w:val="008573DF"/>
    <w:rsid w:val="00857CB6"/>
    <w:rsid w:val="008601C5"/>
    <w:rsid w:val="008601F9"/>
    <w:rsid w:val="0086172B"/>
    <w:rsid w:val="00861F07"/>
    <w:rsid w:val="00863238"/>
    <w:rsid w:val="008642E2"/>
    <w:rsid w:val="00864589"/>
    <w:rsid w:val="00864E34"/>
    <w:rsid w:val="008656A3"/>
    <w:rsid w:val="008658A9"/>
    <w:rsid w:val="00865A32"/>
    <w:rsid w:val="008661C3"/>
    <w:rsid w:val="008664D8"/>
    <w:rsid w:val="00870317"/>
    <w:rsid w:val="0087034F"/>
    <w:rsid w:val="00870A89"/>
    <w:rsid w:val="00871878"/>
    <w:rsid w:val="00871B06"/>
    <w:rsid w:val="00871FBC"/>
    <w:rsid w:val="00874AED"/>
    <w:rsid w:val="008751FC"/>
    <w:rsid w:val="008753BB"/>
    <w:rsid w:val="008756A5"/>
    <w:rsid w:val="00875B42"/>
    <w:rsid w:val="008760B0"/>
    <w:rsid w:val="0087733B"/>
    <w:rsid w:val="008776F3"/>
    <w:rsid w:val="00880750"/>
    <w:rsid w:val="0088176F"/>
    <w:rsid w:val="0088182B"/>
    <w:rsid w:val="0088356A"/>
    <w:rsid w:val="008837C3"/>
    <w:rsid w:val="00884957"/>
    <w:rsid w:val="0088618F"/>
    <w:rsid w:val="0088652E"/>
    <w:rsid w:val="008867E5"/>
    <w:rsid w:val="00886DCF"/>
    <w:rsid w:val="008902F4"/>
    <w:rsid w:val="008924E9"/>
    <w:rsid w:val="00893F69"/>
    <w:rsid w:val="00894B17"/>
    <w:rsid w:val="008A1B10"/>
    <w:rsid w:val="008A1DAB"/>
    <w:rsid w:val="008A3492"/>
    <w:rsid w:val="008A3AB5"/>
    <w:rsid w:val="008A7C12"/>
    <w:rsid w:val="008A7EA5"/>
    <w:rsid w:val="008B0C04"/>
    <w:rsid w:val="008B0DA1"/>
    <w:rsid w:val="008B1174"/>
    <w:rsid w:val="008B2069"/>
    <w:rsid w:val="008B26C4"/>
    <w:rsid w:val="008B2B08"/>
    <w:rsid w:val="008B4848"/>
    <w:rsid w:val="008B49AF"/>
    <w:rsid w:val="008B53D2"/>
    <w:rsid w:val="008B5488"/>
    <w:rsid w:val="008B5534"/>
    <w:rsid w:val="008B55E2"/>
    <w:rsid w:val="008B5AC3"/>
    <w:rsid w:val="008B67F7"/>
    <w:rsid w:val="008B6C0A"/>
    <w:rsid w:val="008B6DF3"/>
    <w:rsid w:val="008B75B2"/>
    <w:rsid w:val="008B78A6"/>
    <w:rsid w:val="008B7E90"/>
    <w:rsid w:val="008C01AE"/>
    <w:rsid w:val="008C0B50"/>
    <w:rsid w:val="008C0DE5"/>
    <w:rsid w:val="008C13CB"/>
    <w:rsid w:val="008C15A0"/>
    <w:rsid w:val="008C1D9C"/>
    <w:rsid w:val="008C2167"/>
    <w:rsid w:val="008C2BC5"/>
    <w:rsid w:val="008C2DA4"/>
    <w:rsid w:val="008C3A05"/>
    <w:rsid w:val="008C3F31"/>
    <w:rsid w:val="008C4F29"/>
    <w:rsid w:val="008C507E"/>
    <w:rsid w:val="008C5A8E"/>
    <w:rsid w:val="008C6514"/>
    <w:rsid w:val="008C7858"/>
    <w:rsid w:val="008D0E69"/>
    <w:rsid w:val="008D28DE"/>
    <w:rsid w:val="008D2F42"/>
    <w:rsid w:val="008D356B"/>
    <w:rsid w:val="008D35A0"/>
    <w:rsid w:val="008D37E6"/>
    <w:rsid w:val="008D37FB"/>
    <w:rsid w:val="008D3ED2"/>
    <w:rsid w:val="008D48C8"/>
    <w:rsid w:val="008D5999"/>
    <w:rsid w:val="008E1028"/>
    <w:rsid w:val="008E23DB"/>
    <w:rsid w:val="008E304D"/>
    <w:rsid w:val="008E35A3"/>
    <w:rsid w:val="008E3643"/>
    <w:rsid w:val="008E4412"/>
    <w:rsid w:val="008E574D"/>
    <w:rsid w:val="008E6339"/>
    <w:rsid w:val="008E65F7"/>
    <w:rsid w:val="008E671B"/>
    <w:rsid w:val="008E7B35"/>
    <w:rsid w:val="008F1343"/>
    <w:rsid w:val="008F151E"/>
    <w:rsid w:val="008F269C"/>
    <w:rsid w:val="008F2F82"/>
    <w:rsid w:val="008F309B"/>
    <w:rsid w:val="008F31FF"/>
    <w:rsid w:val="008F42CC"/>
    <w:rsid w:val="008F5436"/>
    <w:rsid w:val="008F578C"/>
    <w:rsid w:val="008F5928"/>
    <w:rsid w:val="008F5C7B"/>
    <w:rsid w:val="008F5FFF"/>
    <w:rsid w:val="008F6969"/>
    <w:rsid w:val="008F7101"/>
    <w:rsid w:val="008F7302"/>
    <w:rsid w:val="008F76EB"/>
    <w:rsid w:val="00901153"/>
    <w:rsid w:val="00901DC6"/>
    <w:rsid w:val="0090268F"/>
    <w:rsid w:val="00902759"/>
    <w:rsid w:val="00904D99"/>
    <w:rsid w:val="00904E3F"/>
    <w:rsid w:val="009067D4"/>
    <w:rsid w:val="00906A06"/>
    <w:rsid w:val="00911025"/>
    <w:rsid w:val="009116B0"/>
    <w:rsid w:val="00911DCB"/>
    <w:rsid w:val="0091420D"/>
    <w:rsid w:val="009142E0"/>
    <w:rsid w:val="0091432A"/>
    <w:rsid w:val="00915670"/>
    <w:rsid w:val="00915C4B"/>
    <w:rsid w:val="00916429"/>
    <w:rsid w:val="00917482"/>
    <w:rsid w:val="00917BE8"/>
    <w:rsid w:val="0092155D"/>
    <w:rsid w:val="00921B12"/>
    <w:rsid w:val="00922166"/>
    <w:rsid w:val="00922CE5"/>
    <w:rsid w:val="00923280"/>
    <w:rsid w:val="00923AB0"/>
    <w:rsid w:val="0092464D"/>
    <w:rsid w:val="0092483D"/>
    <w:rsid w:val="00926DC4"/>
    <w:rsid w:val="00927EC7"/>
    <w:rsid w:val="0093269C"/>
    <w:rsid w:val="009327A7"/>
    <w:rsid w:val="00932B7B"/>
    <w:rsid w:val="00935012"/>
    <w:rsid w:val="009371B6"/>
    <w:rsid w:val="00937384"/>
    <w:rsid w:val="00937979"/>
    <w:rsid w:val="00937DA5"/>
    <w:rsid w:val="00937E07"/>
    <w:rsid w:val="00940CCD"/>
    <w:rsid w:val="00940E51"/>
    <w:rsid w:val="00940F1C"/>
    <w:rsid w:val="0094516F"/>
    <w:rsid w:val="009452A5"/>
    <w:rsid w:val="00947439"/>
    <w:rsid w:val="00947A8C"/>
    <w:rsid w:val="00947D28"/>
    <w:rsid w:val="00950026"/>
    <w:rsid w:val="009516AE"/>
    <w:rsid w:val="00952543"/>
    <w:rsid w:val="009525FF"/>
    <w:rsid w:val="00952669"/>
    <w:rsid w:val="009526C6"/>
    <w:rsid w:val="009528C9"/>
    <w:rsid w:val="00953339"/>
    <w:rsid w:val="00953B3B"/>
    <w:rsid w:val="00954754"/>
    <w:rsid w:val="0095479E"/>
    <w:rsid w:val="009551A3"/>
    <w:rsid w:val="00955CCB"/>
    <w:rsid w:val="00955FBB"/>
    <w:rsid w:val="00956274"/>
    <w:rsid w:val="0095769D"/>
    <w:rsid w:val="00957EB9"/>
    <w:rsid w:val="00960452"/>
    <w:rsid w:val="00960D8E"/>
    <w:rsid w:val="009623D9"/>
    <w:rsid w:val="0096251E"/>
    <w:rsid w:val="00963484"/>
    <w:rsid w:val="0096444E"/>
    <w:rsid w:val="009647CE"/>
    <w:rsid w:val="00965FB5"/>
    <w:rsid w:val="00966299"/>
    <w:rsid w:val="009663F4"/>
    <w:rsid w:val="00966B45"/>
    <w:rsid w:val="00970650"/>
    <w:rsid w:val="009712ED"/>
    <w:rsid w:val="0097336C"/>
    <w:rsid w:val="00973E93"/>
    <w:rsid w:val="0097444F"/>
    <w:rsid w:val="009751DC"/>
    <w:rsid w:val="00975645"/>
    <w:rsid w:val="00975926"/>
    <w:rsid w:val="0097727B"/>
    <w:rsid w:val="00980CC5"/>
    <w:rsid w:val="00981D8D"/>
    <w:rsid w:val="00982D1B"/>
    <w:rsid w:val="009830D3"/>
    <w:rsid w:val="00983BA3"/>
    <w:rsid w:val="00983ECC"/>
    <w:rsid w:val="009840F7"/>
    <w:rsid w:val="00984288"/>
    <w:rsid w:val="009855EB"/>
    <w:rsid w:val="009866C4"/>
    <w:rsid w:val="009869CF"/>
    <w:rsid w:val="00986B05"/>
    <w:rsid w:val="00987559"/>
    <w:rsid w:val="0098772A"/>
    <w:rsid w:val="009877A6"/>
    <w:rsid w:val="00987AB2"/>
    <w:rsid w:val="00987C61"/>
    <w:rsid w:val="00987E56"/>
    <w:rsid w:val="0099044D"/>
    <w:rsid w:val="00990F2F"/>
    <w:rsid w:val="00991C26"/>
    <w:rsid w:val="00992025"/>
    <w:rsid w:val="009926C3"/>
    <w:rsid w:val="00992B59"/>
    <w:rsid w:val="00992E29"/>
    <w:rsid w:val="00993BD0"/>
    <w:rsid w:val="00993CF6"/>
    <w:rsid w:val="009971EE"/>
    <w:rsid w:val="00997D7B"/>
    <w:rsid w:val="00997DF4"/>
    <w:rsid w:val="009A0643"/>
    <w:rsid w:val="009A17A5"/>
    <w:rsid w:val="009A2F69"/>
    <w:rsid w:val="009A3570"/>
    <w:rsid w:val="009A40FA"/>
    <w:rsid w:val="009A42CF"/>
    <w:rsid w:val="009A45C5"/>
    <w:rsid w:val="009A5174"/>
    <w:rsid w:val="009A62F8"/>
    <w:rsid w:val="009A78E4"/>
    <w:rsid w:val="009B165B"/>
    <w:rsid w:val="009B2116"/>
    <w:rsid w:val="009B2FB8"/>
    <w:rsid w:val="009B3072"/>
    <w:rsid w:val="009B31B6"/>
    <w:rsid w:val="009B42DE"/>
    <w:rsid w:val="009B4522"/>
    <w:rsid w:val="009B4C66"/>
    <w:rsid w:val="009B595C"/>
    <w:rsid w:val="009B674B"/>
    <w:rsid w:val="009B701D"/>
    <w:rsid w:val="009B7221"/>
    <w:rsid w:val="009B7B43"/>
    <w:rsid w:val="009C0117"/>
    <w:rsid w:val="009C02B6"/>
    <w:rsid w:val="009C0DF3"/>
    <w:rsid w:val="009C0E56"/>
    <w:rsid w:val="009C1236"/>
    <w:rsid w:val="009C17C1"/>
    <w:rsid w:val="009C2DF1"/>
    <w:rsid w:val="009C2E12"/>
    <w:rsid w:val="009C3345"/>
    <w:rsid w:val="009C3F37"/>
    <w:rsid w:val="009C4283"/>
    <w:rsid w:val="009C49F2"/>
    <w:rsid w:val="009C5FAE"/>
    <w:rsid w:val="009C645E"/>
    <w:rsid w:val="009C6640"/>
    <w:rsid w:val="009C6DA1"/>
    <w:rsid w:val="009C721A"/>
    <w:rsid w:val="009C75B1"/>
    <w:rsid w:val="009C76E8"/>
    <w:rsid w:val="009D106B"/>
    <w:rsid w:val="009D23B7"/>
    <w:rsid w:val="009D2688"/>
    <w:rsid w:val="009D2821"/>
    <w:rsid w:val="009D3292"/>
    <w:rsid w:val="009D3E2D"/>
    <w:rsid w:val="009D40B1"/>
    <w:rsid w:val="009D57D2"/>
    <w:rsid w:val="009D5BB7"/>
    <w:rsid w:val="009D6733"/>
    <w:rsid w:val="009D7AAB"/>
    <w:rsid w:val="009E07E8"/>
    <w:rsid w:val="009E1189"/>
    <w:rsid w:val="009E19D0"/>
    <w:rsid w:val="009E1E33"/>
    <w:rsid w:val="009E23B9"/>
    <w:rsid w:val="009E321F"/>
    <w:rsid w:val="009E3F1A"/>
    <w:rsid w:val="009E406E"/>
    <w:rsid w:val="009E4F0B"/>
    <w:rsid w:val="009E5385"/>
    <w:rsid w:val="009E5B73"/>
    <w:rsid w:val="009E6FD0"/>
    <w:rsid w:val="009E7C16"/>
    <w:rsid w:val="009F0131"/>
    <w:rsid w:val="009F0BAB"/>
    <w:rsid w:val="009F1352"/>
    <w:rsid w:val="009F1EA0"/>
    <w:rsid w:val="009F1F8B"/>
    <w:rsid w:val="009F28B5"/>
    <w:rsid w:val="009F3253"/>
    <w:rsid w:val="009F349A"/>
    <w:rsid w:val="009F43CF"/>
    <w:rsid w:val="009F493F"/>
    <w:rsid w:val="009F55F9"/>
    <w:rsid w:val="009F6B79"/>
    <w:rsid w:val="009F76E7"/>
    <w:rsid w:val="009F78D5"/>
    <w:rsid w:val="009F7C8F"/>
    <w:rsid w:val="00A0023D"/>
    <w:rsid w:val="00A00EA8"/>
    <w:rsid w:val="00A01690"/>
    <w:rsid w:val="00A01CCB"/>
    <w:rsid w:val="00A0231B"/>
    <w:rsid w:val="00A032C1"/>
    <w:rsid w:val="00A041C3"/>
    <w:rsid w:val="00A041F4"/>
    <w:rsid w:val="00A04264"/>
    <w:rsid w:val="00A04681"/>
    <w:rsid w:val="00A057CF"/>
    <w:rsid w:val="00A05B0C"/>
    <w:rsid w:val="00A07873"/>
    <w:rsid w:val="00A10C4A"/>
    <w:rsid w:val="00A13840"/>
    <w:rsid w:val="00A14457"/>
    <w:rsid w:val="00A15233"/>
    <w:rsid w:val="00A15729"/>
    <w:rsid w:val="00A15808"/>
    <w:rsid w:val="00A15A19"/>
    <w:rsid w:val="00A16080"/>
    <w:rsid w:val="00A1678E"/>
    <w:rsid w:val="00A171EA"/>
    <w:rsid w:val="00A1734E"/>
    <w:rsid w:val="00A20539"/>
    <w:rsid w:val="00A214B3"/>
    <w:rsid w:val="00A215C7"/>
    <w:rsid w:val="00A216B8"/>
    <w:rsid w:val="00A2209D"/>
    <w:rsid w:val="00A22DAE"/>
    <w:rsid w:val="00A23678"/>
    <w:rsid w:val="00A262D6"/>
    <w:rsid w:val="00A308C6"/>
    <w:rsid w:val="00A33592"/>
    <w:rsid w:val="00A34AE8"/>
    <w:rsid w:val="00A34B57"/>
    <w:rsid w:val="00A36710"/>
    <w:rsid w:val="00A3778B"/>
    <w:rsid w:val="00A41FF0"/>
    <w:rsid w:val="00A422BB"/>
    <w:rsid w:val="00A430FB"/>
    <w:rsid w:val="00A4320E"/>
    <w:rsid w:val="00A438C1"/>
    <w:rsid w:val="00A4470C"/>
    <w:rsid w:val="00A44973"/>
    <w:rsid w:val="00A44EE6"/>
    <w:rsid w:val="00A46052"/>
    <w:rsid w:val="00A46CB4"/>
    <w:rsid w:val="00A46E51"/>
    <w:rsid w:val="00A501E4"/>
    <w:rsid w:val="00A5094B"/>
    <w:rsid w:val="00A534ED"/>
    <w:rsid w:val="00A53CB8"/>
    <w:rsid w:val="00A53CF8"/>
    <w:rsid w:val="00A53DCF"/>
    <w:rsid w:val="00A53E61"/>
    <w:rsid w:val="00A548E6"/>
    <w:rsid w:val="00A552D0"/>
    <w:rsid w:val="00A55D44"/>
    <w:rsid w:val="00A5678A"/>
    <w:rsid w:val="00A567FF"/>
    <w:rsid w:val="00A56E8B"/>
    <w:rsid w:val="00A57388"/>
    <w:rsid w:val="00A61899"/>
    <w:rsid w:val="00A62D8C"/>
    <w:rsid w:val="00A63BC3"/>
    <w:rsid w:val="00A654A6"/>
    <w:rsid w:val="00A700B7"/>
    <w:rsid w:val="00A704D1"/>
    <w:rsid w:val="00A70F91"/>
    <w:rsid w:val="00A711A3"/>
    <w:rsid w:val="00A719DF"/>
    <w:rsid w:val="00A71BE2"/>
    <w:rsid w:val="00A72020"/>
    <w:rsid w:val="00A739BB"/>
    <w:rsid w:val="00A73DAF"/>
    <w:rsid w:val="00A75DC4"/>
    <w:rsid w:val="00A76716"/>
    <w:rsid w:val="00A76A42"/>
    <w:rsid w:val="00A76CA8"/>
    <w:rsid w:val="00A772DF"/>
    <w:rsid w:val="00A77A0B"/>
    <w:rsid w:val="00A77FE1"/>
    <w:rsid w:val="00A8009A"/>
    <w:rsid w:val="00A80D01"/>
    <w:rsid w:val="00A815B0"/>
    <w:rsid w:val="00A83507"/>
    <w:rsid w:val="00A84120"/>
    <w:rsid w:val="00A84CA2"/>
    <w:rsid w:val="00A8507C"/>
    <w:rsid w:val="00A852E1"/>
    <w:rsid w:val="00A857ED"/>
    <w:rsid w:val="00A86590"/>
    <w:rsid w:val="00A86D63"/>
    <w:rsid w:val="00A8713A"/>
    <w:rsid w:val="00A8794A"/>
    <w:rsid w:val="00A87EA9"/>
    <w:rsid w:val="00A90026"/>
    <w:rsid w:val="00A9058D"/>
    <w:rsid w:val="00A91128"/>
    <w:rsid w:val="00A91990"/>
    <w:rsid w:val="00A92BB0"/>
    <w:rsid w:val="00A92DB0"/>
    <w:rsid w:val="00A92E3C"/>
    <w:rsid w:val="00A93212"/>
    <w:rsid w:val="00A933BB"/>
    <w:rsid w:val="00A9354B"/>
    <w:rsid w:val="00A94481"/>
    <w:rsid w:val="00A946E7"/>
    <w:rsid w:val="00A94E96"/>
    <w:rsid w:val="00A95FAD"/>
    <w:rsid w:val="00A97A48"/>
    <w:rsid w:val="00A97A5D"/>
    <w:rsid w:val="00A97A7E"/>
    <w:rsid w:val="00AA146B"/>
    <w:rsid w:val="00AA1850"/>
    <w:rsid w:val="00AA1F6E"/>
    <w:rsid w:val="00AA25BB"/>
    <w:rsid w:val="00AA2AFB"/>
    <w:rsid w:val="00AA2C8C"/>
    <w:rsid w:val="00AA3649"/>
    <w:rsid w:val="00AA3E68"/>
    <w:rsid w:val="00AA57BF"/>
    <w:rsid w:val="00AA5FCA"/>
    <w:rsid w:val="00AA618C"/>
    <w:rsid w:val="00AA705F"/>
    <w:rsid w:val="00AB01B1"/>
    <w:rsid w:val="00AB031B"/>
    <w:rsid w:val="00AB0A8C"/>
    <w:rsid w:val="00AB0DA5"/>
    <w:rsid w:val="00AB1152"/>
    <w:rsid w:val="00AB1704"/>
    <w:rsid w:val="00AB3BCF"/>
    <w:rsid w:val="00AB5CCA"/>
    <w:rsid w:val="00AB6192"/>
    <w:rsid w:val="00AB6305"/>
    <w:rsid w:val="00AB64FE"/>
    <w:rsid w:val="00AB6D25"/>
    <w:rsid w:val="00AB7546"/>
    <w:rsid w:val="00AB76D6"/>
    <w:rsid w:val="00AC0AFB"/>
    <w:rsid w:val="00AC13E9"/>
    <w:rsid w:val="00AC2267"/>
    <w:rsid w:val="00AC2EC0"/>
    <w:rsid w:val="00AC5D23"/>
    <w:rsid w:val="00AC5FBB"/>
    <w:rsid w:val="00AC6DDE"/>
    <w:rsid w:val="00AC7D35"/>
    <w:rsid w:val="00AD0CD3"/>
    <w:rsid w:val="00AD1064"/>
    <w:rsid w:val="00AD12A1"/>
    <w:rsid w:val="00AD19DE"/>
    <w:rsid w:val="00AD35EA"/>
    <w:rsid w:val="00AD3D1A"/>
    <w:rsid w:val="00AD496B"/>
    <w:rsid w:val="00AD680E"/>
    <w:rsid w:val="00AD74D6"/>
    <w:rsid w:val="00AD789D"/>
    <w:rsid w:val="00AD7F54"/>
    <w:rsid w:val="00AE0174"/>
    <w:rsid w:val="00AE200D"/>
    <w:rsid w:val="00AE25F0"/>
    <w:rsid w:val="00AE2A2A"/>
    <w:rsid w:val="00AE2A79"/>
    <w:rsid w:val="00AE33E5"/>
    <w:rsid w:val="00AE412C"/>
    <w:rsid w:val="00AE4191"/>
    <w:rsid w:val="00AE5266"/>
    <w:rsid w:val="00AE57B2"/>
    <w:rsid w:val="00AE5920"/>
    <w:rsid w:val="00AE5C61"/>
    <w:rsid w:val="00AE6811"/>
    <w:rsid w:val="00AE7515"/>
    <w:rsid w:val="00AE7ECD"/>
    <w:rsid w:val="00AF2103"/>
    <w:rsid w:val="00AF2E22"/>
    <w:rsid w:val="00AF47DE"/>
    <w:rsid w:val="00AF4EA2"/>
    <w:rsid w:val="00AF4FF0"/>
    <w:rsid w:val="00AF6D0B"/>
    <w:rsid w:val="00B00594"/>
    <w:rsid w:val="00B0128E"/>
    <w:rsid w:val="00B016DA"/>
    <w:rsid w:val="00B0223B"/>
    <w:rsid w:val="00B02C7D"/>
    <w:rsid w:val="00B0307F"/>
    <w:rsid w:val="00B050E6"/>
    <w:rsid w:val="00B0569F"/>
    <w:rsid w:val="00B058F6"/>
    <w:rsid w:val="00B05E6D"/>
    <w:rsid w:val="00B070AE"/>
    <w:rsid w:val="00B07454"/>
    <w:rsid w:val="00B07CCE"/>
    <w:rsid w:val="00B07FF2"/>
    <w:rsid w:val="00B108C4"/>
    <w:rsid w:val="00B10E70"/>
    <w:rsid w:val="00B11816"/>
    <w:rsid w:val="00B11A77"/>
    <w:rsid w:val="00B11F10"/>
    <w:rsid w:val="00B12812"/>
    <w:rsid w:val="00B130E5"/>
    <w:rsid w:val="00B1454D"/>
    <w:rsid w:val="00B15AC0"/>
    <w:rsid w:val="00B164E9"/>
    <w:rsid w:val="00B16C82"/>
    <w:rsid w:val="00B17199"/>
    <w:rsid w:val="00B1769B"/>
    <w:rsid w:val="00B17744"/>
    <w:rsid w:val="00B20AA2"/>
    <w:rsid w:val="00B21260"/>
    <w:rsid w:val="00B2185D"/>
    <w:rsid w:val="00B21C54"/>
    <w:rsid w:val="00B222EA"/>
    <w:rsid w:val="00B24EF3"/>
    <w:rsid w:val="00B26DAC"/>
    <w:rsid w:val="00B27837"/>
    <w:rsid w:val="00B278AE"/>
    <w:rsid w:val="00B303A0"/>
    <w:rsid w:val="00B308CF"/>
    <w:rsid w:val="00B30AFB"/>
    <w:rsid w:val="00B31426"/>
    <w:rsid w:val="00B3163B"/>
    <w:rsid w:val="00B32127"/>
    <w:rsid w:val="00B321DC"/>
    <w:rsid w:val="00B33524"/>
    <w:rsid w:val="00B33D04"/>
    <w:rsid w:val="00B351EB"/>
    <w:rsid w:val="00B35374"/>
    <w:rsid w:val="00B3540F"/>
    <w:rsid w:val="00B404FD"/>
    <w:rsid w:val="00B40D29"/>
    <w:rsid w:val="00B40DDA"/>
    <w:rsid w:val="00B41028"/>
    <w:rsid w:val="00B4184C"/>
    <w:rsid w:val="00B42599"/>
    <w:rsid w:val="00B42E02"/>
    <w:rsid w:val="00B4323E"/>
    <w:rsid w:val="00B449B1"/>
    <w:rsid w:val="00B4500C"/>
    <w:rsid w:val="00B45CB7"/>
    <w:rsid w:val="00B461F3"/>
    <w:rsid w:val="00B476F8"/>
    <w:rsid w:val="00B47B2B"/>
    <w:rsid w:val="00B50148"/>
    <w:rsid w:val="00B50BC5"/>
    <w:rsid w:val="00B50FCF"/>
    <w:rsid w:val="00B51345"/>
    <w:rsid w:val="00B51403"/>
    <w:rsid w:val="00B51620"/>
    <w:rsid w:val="00B517CD"/>
    <w:rsid w:val="00B51828"/>
    <w:rsid w:val="00B523BE"/>
    <w:rsid w:val="00B5292D"/>
    <w:rsid w:val="00B54184"/>
    <w:rsid w:val="00B5435B"/>
    <w:rsid w:val="00B548A0"/>
    <w:rsid w:val="00B548A5"/>
    <w:rsid w:val="00B552FF"/>
    <w:rsid w:val="00B55952"/>
    <w:rsid w:val="00B55F33"/>
    <w:rsid w:val="00B5612B"/>
    <w:rsid w:val="00B5663A"/>
    <w:rsid w:val="00B57098"/>
    <w:rsid w:val="00B577EA"/>
    <w:rsid w:val="00B57930"/>
    <w:rsid w:val="00B57D3C"/>
    <w:rsid w:val="00B6215D"/>
    <w:rsid w:val="00B62160"/>
    <w:rsid w:val="00B62A28"/>
    <w:rsid w:val="00B6302D"/>
    <w:rsid w:val="00B63DA5"/>
    <w:rsid w:val="00B64EF9"/>
    <w:rsid w:val="00B65F90"/>
    <w:rsid w:val="00B706DE"/>
    <w:rsid w:val="00B71485"/>
    <w:rsid w:val="00B71E93"/>
    <w:rsid w:val="00B721FD"/>
    <w:rsid w:val="00B72E7D"/>
    <w:rsid w:val="00B731DF"/>
    <w:rsid w:val="00B73213"/>
    <w:rsid w:val="00B73456"/>
    <w:rsid w:val="00B73780"/>
    <w:rsid w:val="00B73FEC"/>
    <w:rsid w:val="00B75116"/>
    <w:rsid w:val="00B757F6"/>
    <w:rsid w:val="00B758A2"/>
    <w:rsid w:val="00B80B7D"/>
    <w:rsid w:val="00B80E39"/>
    <w:rsid w:val="00B810EC"/>
    <w:rsid w:val="00B83F4D"/>
    <w:rsid w:val="00B85662"/>
    <w:rsid w:val="00B8680A"/>
    <w:rsid w:val="00B86D4E"/>
    <w:rsid w:val="00B8715E"/>
    <w:rsid w:val="00B8745D"/>
    <w:rsid w:val="00B8770F"/>
    <w:rsid w:val="00B902C4"/>
    <w:rsid w:val="00B91600"/>
    <w:rsid w:val="00B921CC"/>
    <w:rsid w:val="00B92DE6"/>
    <w:rsid w:val="00B93D4A"/>
    <w:rsid w:val="00B941E8"/>
    <w:rsid w:val="00B943A5"/>
    <w:rsid w:val="00B9480B"/>
    <w:rsid w:val="00B94BFB"/>
    <w:rsid w:val="00B969D7"/>
    <w:rsid w:val="00B97DE3"/>
    <w:rsid w:val="00BA0AA9"/>
    <w:rsid w:val="00BA14EA"/>
    <w:rsid w:val="00BA153C"/>
    <w:rsid w:val="00BA1763"/>
    <w:rsid w:val="00BA1A9B"/>
    <w:rsid w:val="00BA2B05"/>
    <w:rsid w:val="00BA413D"/>
    <w:rsid w:val="00BA6523"/>
    <w:rsid w:val="00BA6748"/>
    <w:rsid w:val="00BA67A1"/>
    <w:rsid w:val="00BA693F"/>
    <w:rsid w:val="00BA7F81"/>
    <w:rsid w:val="00BB03D0"/>
    <w:rsid w:val="00BB24B6"/>
    <w:rsid w:val="00BB2DE9"/>
    <w:rsid w:val="00BB32CF"/>
    <w:rsid w:val="00BB3854"/>
    <w:rsid w:val="00BB5DBA"/>
    <w:rsid w:val="00BB6B49"/>
    <w:rsid w:val="00BB7088"/>
    <w:rsid w:val="00BB713C"/>
    <w:rsid w:val="00BB7C76"/>
    <w:rsid w:val="00BB7DD5"/>
    <w:rsid w:val="00BC05D2"/>
    <w:rsid w:val="00BC0B37"/>
    <w:rsid w:val="00BC1018"/>
    <w:rsid w:val="00BC4187"/>
    <w:rsid w:val="00BC46C0"/>
    <w:rsid w:val="00BC544C"/>
    <w:rsid w:val="00BC5F35"/>
    <w:rsid w:val="00BC619E"/>
    <w:rsid w:val="00BC76CE"/>
    <w:rsid w:val="00BC7D57"/>
    <w:rsid w:val="00BD00E2"/>
    <w:rsid w:val="00BD0136"/>
    <w:rsid w:val="00BD0E56"/>
    <w:rsid w:val="00BD1620"/>
    <w:rsid w:val="00BD1D1A"/>
    <w:rsid w:val="00BD2B26"/>
    <w:rsid w:val="00BD2DC3"/>
    <w:rsid w:val="00BD3EBF"/>
    <w:rsid w:val="00BD4344"/>
    <w:rsid w:val="00BD4668"/>
    <w:rsid w:val="00BD5E25"/>
    <w:rsid w:val="00BD65E7"/>
    <w:rsid w:val="00BD67B5"/>
    <w:rsid w:val="00BD70CD"/>
    <w:rsid w:val="00BD7A02"/>
    <w:rsid w:val="00BD7A3C"/>
    <w:rsid w:val="00BE11E1"/>
    <w:rsid w:val="00BE1C5A"/>
    <w:rsid w:val="00BE1F0B"/>
    <w:rsid w:val="00BE213F"/>
    <w:rsid w:val="00BE38D9"/>
    <w:rsid w:val="00BE4081"/>
    <w:rsid w:val="00BE447B"/>
    <w:rsid w:val="00BE4C3C"/>
    <w:rsid w:val="00BE4D96"/>
    <w:rsid w:val="00BE5B25"/>
    <w:rsid w:val="00BE5C62"/>
    <w:rsid w:val="00BE5CCF"/>
    <w:rsid w:val="00BE67C8"/>
    <w:rsid w:val="00BE6828"/>
    <w:rsid w:val="00BF025F"/>
    <w:rsid w:val="00BF21A1"/>
    <w:rsid w:val="00BF2839"/>
    <w:rsid w:val="00BF35CD"/>
    <w:rsid w:val="00BF40FC"/>
    <w:rsid w:val="00BF44CB"/>
    <w:rsid w:val="00BF4741"/>
    <w:rsid w:val="00BF5AD9"/>
    <w:rsid w:val="00BF6A9B"/>
    <w:rsid w:val="00C000CE"/>
    <w:rsid w:val="00C0121F"/>
    <w:rsid w:val="00C02861"/>
    <w:rsid w:val="00C04333"/>
    <w:rsid w:val="00C0672E"/>
    <w:rsid w:val="00C076D8"/>
    <w:rsid w:val="00C07E57"/>
    <w:rsid w:val="00C07EC7"/>
    <w:rsid w:val="00C07F71"/>
    <w:rsid w:val="00C103D9"/>
    <w:rsid w:val="00C12541"/>
    <w:rsid w:val="00C168C5"/>
    <w:rsid w:val="00C16DE6"/>
    <w:rsid w:val="00C16E20"/>
    <w:rsid w:val="00C16F2D"/>
    <w:rsid w:val="00C174C1"/>
    <w:rsid w:val="00C17C43"/>
    <w:rsid w:val="00C17D81"/>
    <w:rsid w:val="00C17E1B"/>
    <w:rsid w:val="00C200D4"/>
    <w:rsid w:val="00C202CF"/>
    <w:rsid w:val="00C20C9C"/>
    <w:rsid w:val="00C2156E"/>
    <w:rsid w:val="00C2223C"/>
    <w:rsid w:val="00C23C55"/>
    <w:rsid w:val="00C23EB4"/>
    <w:rsid w:val="00C24286"/>
    <w:rsid w:val="00C24E48"/>
    <w:rsid w:val="00C2522A"/>
    <w:rsid w:val="00C25F85"/>
    <w:rsid w:val="00C316B8"/>
    <w:rsid w:val="00C31CBE"/>
    <w:rsid w:val="00C32154"/>
    <w:rsid w:val="00C323D6"/>
    <w:rsid w:val="00C32650"/>
    <w:rsid w:val="00C330F9"/>
    <w:rsid w:val="00C332CD"/>
    <w:rsid w:val="00C3362D"/>
    <w:rsid w:val="00C33F18"/>
    <w:rsid w:val="00C35112"/>
    <w:rsid w:val="00C35146"/>
    <w:rsid w:val="00C35EC0"/>
    <w:rsid w:val="00C3611D"/>
    <w:rsid w:val="00C3630B"/>
    <w:rsid w:val="00C36A98"/>
    <w:rsid w:val="00C36D78"/>
    <w:rsid w:val="00C37A27"/>
    <w:rsid w:val="00C410E2"/>
    <w:rsid w:val="00C410EB"/>
    <w:rsid w:val="00C425F2"/>
    <w:rsid w:val="00C44302"/>
    <w:rsid w:val="00C4435F"/>
    <w:rsid w:val="00C44393"/>
    <w:rsid w:val="00C455D3"/>
    <w:rsid w:val="00C45768"/>
    <w:rsid w:val="00C45CA5"/>
    <w:rsid w:val="00C468F9"/>
    <w:rsid w:val="00C4703B"/>
    <w:rsid w:val="00C47311"/>
    <w:rsid w:val="00C51487"/>
    <w:rsid w:val="00C51847"/>
    <w:rsid w:val="00C5204E"/>
    <w:rsid w:val="00C5211B"/>
    <w:rsid w:val="00C524A3"/>
    <w:rsid w:val="00C55A47"/>
    <w:rsid w:val="00C55B90"/>
    <w:rsid w:val="00C569AB"/>
    <w:rsid w:val="00C56A1D"/>
    <w:rsid w:val="00C603CC"/>
    <w:rsid w:val="00C608FE"/>
    <w:rsid w:val="00C60FCB"/>
    <w:rsid w:val="00C616E8"/>
    <w:rsid w:val="00C62335"/>
    <w:rsid w:val="00C62561"/>
    <w:rsid w:val="00C62585"/>
    <w:rsid w:val="00C636BA"/>
    <w:rsid w:val="00C63C5C"/>
    <w:rsid w:val="00C641B3"/>
    <w:rsid w:val="00C6610E"/>
    <w:rsid w:val="00C666C7"/>
    <w:rsid w:val="00C70389"/>
    <w:rsid w:val="00C71B0B"/>
    <w:rsid w:val="00C730ED"/>
    <w:rsid w:val="00C73504"/>
    <w:rsid w:val="00C73F0A"/>
    <w:rsid w:val="00C75719"/>
    <w:rsid w:val="00C80B4C"/>
    <w:rsid w:val="00C81CE3"/>
    <w:rsid w:val="00C8407B"/>
    <w:rsid w:val="00C8434B"/>
    <w:rsid w:val="00C8473E"/>
    <w:rsid w:val="00C85F58"/>
    <w:rsid w:val="00C86224"/>
    <w:rsid w:val="00C86B8F"/>
    <w:rsid w:val="00C87B2B"/>
    <w:rsid w:val="00C90500"/>
    <w:rsid w:val="00C90FEB"/>
    <w:rsid w:val="00C91529"/>
    <w:rsid w:val="00C91839"/>
    <w:rsid w:val="00C9193C"/>
    <w:rsid w:val="00C91C13"/>
    <w:rsid w:val="00C91D45"/>
    <w:rsid w:val="00C91DD9"/>
    <w:rsid w:val="00C9446F"/>
    <w:rsid w:val="00C946DB"/>
    <w:rsid w:val="00C9473D"/>
    <w:rsid w:val="00C958B1"/>
    <w:rsid w:val="00C95D0C"/>
    <w:rsid w:val="00C96B57"/>
    <w:rsid w:val="00C971FB"/>
    <w:rsid w:val="00C975A6"/>
    <w:rsid w:val="00C97F36"/>
    <w:rsid w:val="00C97F38"/>
    <w:rsid w:val="00CA03F7"/>
    <w:rsid w:val="00CA0507"/>
    <w:rsid w:val="00CA135C"/>
    <w:rsid w:val="00CA2E7C"/>
    <w:rsid w:val="00CA2F9B"/>
    <w:rsid w:val="00CA3A55"/>
    <w:rsid w:val="00CA5A88"/>
    <w:rsid w:val="00CA7113"/>
    <w:rsid w:val="00CB00BC"/>
    <w:rsid w:val="00CB06AA"/>
    <w:rsid w:val="00CB06C3"/>
    <w:rsid w:val="00CB1B34"/>
    <w:rsid w:val="00CB27DA"/>
    <w:rsid w:val="00CB374A"/>
    <w:rsid w:val="00CB4048"/>
    <w:rsid w:val="00CB57E6"/>
    <w:rsid w:val="00CB6AD0"/>
    <w:rsid w:val="00CB72F2"/>
    <w:rsid w:val="00CC008B"/>
    <w:rsid w:val="00CC0160"/>
    <w:rsid w:val="00CC3468"/>
    <w:rsid w:val="00CC346F"/>
    <w:rsid w:val="00CC367D"/>
    <w:rsid w:val="00CC36E5"/>
    <w:rsid w:val="00CC3D0A"/>
    <w:rsid w:val="00CC5DFC"/>
    <w:rsid w:val="00CC6295"/>
    <w:rsid w:val="00CC65F6"/>
    <w:rsid w:val="00CC6A18"/>
    <w:rsid w:val="00CC7977"/>
    <w:rsid w:val="00CC7DB1"/>
    <w:rsid w:val="00CD05B5"/>
    <w:rsid w:val="00CD0C92"/>
    <w:rsid w:val="00CD1058"/>
    <w:rsid w:val="00CD10D4"/>
    <w:rsid w:val="00CD19BD"/>
    <w:rsid w:val="00CD20FE"/>
    <w:rsid w:val="00CD56B0"/>
    <w:rsid w:val="00CE034C"/>
    <w:rsid w:val="00CE06CC"/>
    <w:rsid w:val="00CE1548"/>
    <w:rsid w:val="00CE358E"/>
    <w:rsid w:val="00CE3613"/>
    <w:rsid w:val="00CE41F3"/>
    <w:rsid w:val="00CE45B7"/>
    <w:rsid w:val="00CE4F92"/>
    <w:rsid w:val="00CE525E"/>
    <w:rsid w:val="00CE5A9B"/>
    <w:rsid w:val="00CE7E68"/>
    <w:rsid w:val="00CF20F6"/>
    <w:rsid w:val="00CF31E9"/>
    <w:rsid w:val="00CF5142"/>
    <w:rsid w:val="00CF5871"/>
    <w:rsid w:val="00CF5CCD"/>
    <w:rsid w:val="00CF6D61"/>
    <w:rsid w:val="00D01C58"/>
    <w:rsid w:val="00D02158"/>
    <w:rsid w:val="00D038D6"/>
    <w:rsid w:val="00D05C36"/>
    <w:rsid w:val="00D0685C"/>
    <w:rsid w:val="00D075AA"/>
    <w:rsid w:val="00D0771F"/>
    <w:rsid w:val="00D10A63"/>
    <w:rsid w:val="00D10B9D"/>
    <w:rsid w:val="00D11DE4"/>
    <w:rsid w:val="00D1209C"/>
    <w:rsid w:val="00D127A1"/>
    <w:rsid w:val="00D12AAB"/>
    <w:rsid w:val="00D12C66"/>
    <w:rsid w:val="00D13DBF"/>
    <w:rsid w:val="00D14B18"/>
    <w:rsid w:val="00D15A78"/>
    <w:rsid w:val="00D1607C"/>
    <w:rsid w:val="00D240BF"/>
    <w:rsid w:val="00D24A49"/>
    <w:rsid w:val="00D263D2"/>
    <w:rsid w:val="00D269E7"/>
    <w:rsid w:val="00D27735"/>
    <w:rsid w:val="00D30674"/>
    <w:rsid w:val="00D314F2"/>
    <w:rsid w:val="00D316B3"/>
    <w:rsid w:val="00D3280B"/>
    <w:rsid w:val="00D32BBF"/>
    <w:rsid w:val="00D34718"/>
    <w:rsid w:val="00D347FE"/>
    <w:rsid w:val="00D35573"/>
    <w:rsid w:val="00D35846"/>
    <w:rsid w:val="00D35B16"/>
    <w:rsid w:val="00D35D66"/>
    <w:rsid w:val="00D35EAD"/>
    <w:rsid w:val="00D379FC"/>
    <w:rsid w:val="00D405AA"/>
    <w:rsid w:val="00D406C2"/>
    <w:rsid w:val="00D40FF6"/>
    <w:rsid w:val="00D417F1"/>
    <w:rsid w:val="00D41FFC"/>
    <w:rsid w:val="00D42190"/>
    <w:rsid w:val="00D42D65"/>
    <w:rsid w:val="00D43D88"/>
    <w:rsid w:val="00D44815"/>
    <w:rsid w:val="00D44A71"/>
    <w:rsid w:val="00D454FC"/>
    <w:rsid w:val="00D45E1B"/>
    <w:rsid w:val="00D4643E"/>
    <w:rsid w:val="00D47612"/>
    <w:rsid w:val="00D502FE"/>
    <w:rsid w:val="00D50632"/>
    <w:rsid w:val="00D529BF"/>
    <w:rsid w:val="00D54348"/>
    <w:rsid w:val="00D546A9"/>
    <w:rsid w:val="00D56801"/>
    <w:rsid w:val="00D60F3C"/>
    <w:rsid w:val="00D626B5"/>
    <w:rsid w:val="00D62DA3"/>
    <w:rsid w:val="00D6391F"/>
    <w:rsid w:val="00D64068"/>
    <w:rsid w:val="00D64A12"/>
    <w:rsid w:val="00D64BF3"/>
    <w:rsid w:val="00D656F1"/>
    <w:rsid w:val="00D66C55"/>
    <w:rsid w:val="00D66DDF"/>
    <w:rsid w:val="00D70B11"/>
    <w:rsid w:val="00D70EA3"/>
    <w:rsid w:val="00D712F0"/>
    <w:rsid w:val="00D71A62"/>
    <w:rsid w:val="00D71D84"/>
    <w:rsid w:val="00D71FCA"/>
    <w:rsid w:val="00D755A7"/>
    <w:rsid w:val="00D75F0E"/>
    <w:rsid w:val="00D761C5"/>
    <w:rsid w:val="00D76F6C"/>
    <w:rsid w:val="00D770D8"/>
    <w:rsid w:val="00D8008F"/>
    <w:rsid w:val="00D8015D"/>
    <w:rsid w:val="00D80842"/>
    <w:rsid w:val="00D8100B"/>
    <w:rsid w:val="00D817C8"/>
    <w:rsid w:val="00D8209B"/>
    <w:rsid w:val="00D837B5"/>
    <w:rsid w:val="00D838CF"/>
    <w:rsid w:val="00D856C1"/>
    <w:rsid w:val="00D85708"/>
    <w:rsid w:val="00D86FBF"/>
    <w:rsid w:val="00D908D7"/>
    <w:rsid w:val="00D90A04"/>
    <w:rsid w:val="00D90FED"/>
    <w:rsid w:val="00D91986"/>
    <w:rsid w:val="00D91BD9"/>
    <w:rsid w:val="00D91F57"/>
    <w:rsid w:val="00D92C89"/>
    <w:rsid w:val="00D93E6A"/>
    <w:rsid w:val="00D942D6"/>
    <w:rsid w:val="00D94810"/>
    <w:rsid w:val="00D94CD0"/>
    <w:rsid w:val="00D95449"/>
    <w:rsid w:val="00D95569"/>
    <w:rsid w:val="00D9559D"/>
    <w:rsid w:val="00D95976"/>
    <w:rsid w:val="00D97F5E"/>
    <w:rsid w:val="00DA0176"/>
    <w:rsid w:val="00DA0A48"/>
    <w:rsid w:val="00DA14A0"/>
    <w:rsid w:val="00DA2824"/>
    <w:rsid w:val="00DA2AD4"/>
    <w:rsid w:val="00DA30C2"/>
    <w:rsid w:val="00DA31F6"/>
    <w:rsid w:val="00DA328A"/>
    <w:rsid w:val="00DA33ED"/>
    <w:rsid w:val="00DA40FA"/>
    <w:rsid w:val="00DA5A8D"/>
    <w:rsid w:val="00DA7F14"/>
    <w:rsid w:val="00DB05A5"/>
    <w:rsid w:val="00DB07FB"/>
    <w:rsid w:val="00DB0D0E"/>
    <w:rsid w:val="00DB1015"/>
    <w:rsid w:val="00DB1DCE"/>
    <w:rsid w:val="00DB2260"/>
    <w:rsid w:val="00DB2611"/>
    <w:rsid w:val="00DB3169"/>
    <w:rsid w:val="00DB31AA"/>
    <w:rsid w:val="00DB3CA8"/>
    <w:rsid w:val="00DB3CD9"/>
    <w:rsid w:val="00DB5915"/>
    <w:rsid w:val="00DB7C65"/>
    <w:rsid w:val="00DC031B"/>
    <w:rsid w:val="00DC0B54"/>
    <w:rsid w:val="00DC27D9"/>
    <w:rsid w:val="00DC3D9D"/>
    <w:rsid w:val="00DC5545"/>
    <w:rsid w:val="00DC60EB"/>
    <w:rsid w:val="00DC6459"/>
    <w:rsid w:val="00DC7175"/>
    <w:rsid w:val="00DC74C3"/>
    <w:rsid w:val="00DD04CE"/>
    <w:rsid w:val="00DD07E7"/>
    <w:rsid w:val="00DD0D86"/>
    <w:rsid w:val="00DD1C54"/>
    <w:rsid w:val="00DD2A42"/>
    <w:rsid w:val="00DD4E7D"/>
    <w:rsid w:val="00DD4F7D"/>
    <w:rsid w:val="00DD4F99"/>
    <w:rsid w:val="00DD5310"/>
    <w:rsid w:val="00DD5336"/>
    <w:rsid w:val="00DD5F70"/>
    <w:rsid w:val="00DD6D29"/>
    <w:rsid w:val="00DE0822"/>
    <w:rsid w:val="00DE212A"/>
    <w:rsid w:val="00DE2563"/>
    <w:rsid w:val="00DE287B"/>
    <w:rsid w:val="00DE3A42"/>
    <w:rsid w:val="00DE3F4D"/>
    <w:rsid w:val="00DE4B20"/>
    <w:rsid w:val="00DE541A"/>
    <w:rsid w:val="00DE59F2"/>
    <w:rsid w:val="00DE7164"/>
    <w:rsid w:val="00DE71E1"/>
    <w:rsid w:val="00DE74EA"/>
    <w:rsid w:val="00DE7BD8"/>
    <w:rsid w:val="00DF0241"/>
    <w:rsid w:val="00DF0A1F"/>
    <w:rsid w:val="00DF0C81"/>
    <w:rsid w:val="00DF130E"/>
    <w:rsid w:val="00DF1428"/>
    <w:rsid w:val="00DF3C1B"/>
    <w:rsid w:val="00DF4341"/>
    <w:rsid w:val="00DF488D"/>
    <w:rsid w:val="00DF564F"/>
    <w:rsid w:val="00DF5CA4"/>
    <w:rsid w:val="00DF5F0F"/>
    <w:rsid w:val="00DF6E70"/>
    <w:rsid w:val="00E01301"/>
    <w:rsid w:val="00E01CEE"/>
    <w:rsid w:val="00E02B06"/>
    <w:rsid w:val="00E0333A"/>
    <w:rsid w:val="00E06540"/>
    <w:rsid w:val="00E06CF8"/>
    <w:rsid w:val="00E07277"/>
    <w:rsid w:val="00E0753A"/>
    <w:rsid w:val="00E07FB5"/>
    <w:rsid w:val="00E10FB2"/>
    <w:rsid w:val="00E11F09"/>
    <w:rsid w:val="00E138CC"/>
    <w:rsid w:val="00E14886"/>
    <w:rsid w:val="00E169E6"/>
    <w:rsid w:val="00E170CF"/>
    <w:rsid w:val="00E20856"/>
    <w:rsid w:val="00E23621"/>
    <w:rsid w:val="00E24733"/>
    <w:rsid w:val="00E2723F"/>
    <w:rsid w:val="00E27578"/>
    <w:rsid w:val="00E27FF6"/>
    <w:rsid w:val="00E30787"/>
    <w:rsid w:val="00E34693"/>
    <w:rsid w:val="00E34DBE"/>
    <w:rsid w:val="00E3612B"/>
    <w:rsid w:val="00E369ED"/>
    <w:rsid w:val="00E408E8"/>
    <w:rsid w:val="00E41A3E"/>
    <w:rsid w:val="00E424E1"/>
    <w:rsid w:val="00E42CBA"/>
    <w:rsid w:val="00E4393D"/>
    <w:rsid w:val="00E43BB7"/>
    <w:rsid w:val="00E454F8"/>
    <w:rsid w:val="00E45A3C"/>
    <w:rsid w:val="00E474C4"/>
    <w:rsid w:val="00E479F8"/>
    <w:rsid w:val="00E50A1B"/>
    <w:rsid w:val="00E51CAD"/>
    <w:rsid w:val="00E52289"/>
    <w:rsid w:val="00E5330C"/>
    <w:rsid w:val="00E53715"/>
    <w:rsid w:val="00E53DC0"/>
    <w:rsid w:val="00E543E4"/>
    <w:rsid w:val="00E546BB"/>
    <w:rsid w:val="00E54F03"/>
    <w:rsid w:val="00E56612"/>
    <w:rsid w:val="00E568FE"/>
    <w:rsid w:val="00E56AFE"/>
    <w:rsid w:val="00E56B63"/>
    <w:rsid w:val="00E57109"/>
    <w:rsid w:val="00E57752"/>
    <w:rsid w:val="00E601F5"/>
    <w:rsid w:val="00E6027B"/>
    <w:rsid w:val="00E61653"/>
    <w:rsid w:val="00E61A92"/>
    <w:rsid w:val="00E61B0B"/>
    <w:rsid w:val="00E624CA"/>
    <w:rsid w:val="00E626D9"/>
    <w:rsid w:val="00E627D1"/>
    <w:rsid w:val="00E62B87"/>
    <w:rsid w:val="00E62D91"/>
    <w:rsid w:val="00E63C14"/>
    <w:rsid w:val="00E645D9"/>
    <w:rsid w:val="00E659E4"/>
    <w:rsid w:val="00E67CDA"/>
    <w:rsid w:val="00E707ED"/>
    <w:rsid w:val="00E70E82"/>
    <w:rsid w:val="00E71793"/>
    <w:rsid w:val="00E71B00"/>
    <w:rsid w:val="00E73C51"/>
    <w:rsid w:val="00E75100"/>
    <w:rsid w:val="00E7633C"/>
    <w:rsid w:val="00E76D52"/>
    <w:rsid w:val="00E7714B"/>
    <w:rsid w:val="00E775BB"/>
    <w:rsid w:val="00E8010C"/>
    <w:rsid w:val="00E808C0"/>
    <w:rsid w:val="00E8094F"/>
    <w:rsid w:val="00E827F5"/>
    <w:rsid w:val="00E83B41"/>
    <w:rsid w:val="00E841DF"/>
    <w:rsid w:val="00E84844"/>
    <w:rsid w:val="00E86AB4"/>
    <w:rsid w:val="00E915F2"/>
    <w:rsid w:val="00E91B1B"/>
    <w:rsid w:val="00E92602"/>
    <w:rsid w:val="00E92BED"/>
    <w:rsid w:val="00E92D1C"/>
    <w:rsid w:val="00E92E10"/>
    <w:rsid w:val="00E92E5E"/>
    <w:rsid w:val="00E93746"/>
    <w:rsid w:val="00E94A22"/>
    <w:rsid w:val="00E9575A"/>
    <w:rsid w:val="00E9627B"/>
    <w:rsid w:val="00EA02E6"/>
    <w:rsid w:val="00EA1687"/>
    <w:rsid w:val="00EA1BB9"/>
    <w:rsid w:val="00EA2595"/>
    <w:rsid w:val="00EA2F6B"/>
    <w:rsid w:val="00EA6289"/>
    <w:rsid w:val="00EA639D"/>
    <w:rsid w:val="00EA63C1"/>
    <w:rsid w:val="00EA73D6"/>
    <w:rsid w:val="00EA7560"/>
    <w:rsid w:val="00EB19F4"/>
    <w:rsid w:val="00EB2BE4"/>
    <w:rsid w:val="00EB3504"/>
    <w:rsid w:val="00EB3EE5"/>
    <w:rsid w:val="00EB48D0"/>
    <w:rsid w:val="00EB4D77"/>
    <w:rsid w:val="00EB5026"/>
    <w:rsid w:val="00EB56CB"/>
    <w:rsid w:val="00EB6019"/>
    <w:rsid w:val="00EB70CC"/>
    <w:rsid w:val="00EB7321"/>
    <w:rsid w:val="00EC1AAD"/>
    <w:rsid w:val="00EC204A"/>
    <w:rsid w:val="00EC20E9"/>
    <w:rsid w:val="00EC211A"/>
    <w:rsid w:val="00EC3867"/>
    <w:rsid w:val="00EC406F"/>
    <w:rsid w:val="00EC4171"/>
    <w:rsid w:val="00EC5883"/>
    <w:rsid w:val="00EC5ED8"/>
    <w:rsid w:val="00EC605B"/>
    <w:rsid w:val="00EC6680"/>
    <w:rsid w:val="00EC6FE3"/>
    <w:rsid w:val="00EC7E84"/>
    <w:rsid w:val="00EC7F56"/>
    <w:rsid w:val="00ED05E1"/>
    <w:rsid w:val="00ED1004"/>
    <w:rsid w:val="00ED219C"/>
    <w:rsid w:val="00ED2427"/>
    <w:rsid w:val="00ED36CE"/>
    <w:rsid w:val="00ED4CD3"/>
    <w:rsid w:val="00ED4F8D"/>
    <w:rsid w:val="00ED5A14"/>
    <w:rsid w:val="00ED6034"/>
    <w:rsid w:val="00ED64CB"/>
    <w:rsid w:val="00ED69F9"/>
    <w:rsid w:val="00ED70B7"/>
    <w:rsid w:val="00ED736C"/>
    <w:rsid w:val="00ED7AE7"/>
    <w:rsid w:val="00EE013E"/>
    <w:rsid w:val="00EE050E"/>
    <w:rsid w:val="00EE1CA8"/>
    <w:rsid w:val="00EE2168"/>
    <w:rsid w:val="00EE2F3D"/>
    <w:rsid w:val="00EE38DD"/>
    <w:rsid w:val="00EE3ABD"/>
    <w:rsid w:val="00EE3E30"/>
    <w:rsid w:val="00EE55BA"/>
    <w:rsid w:val="00EE5A29"/>
    <w:rsid w:val="00EE67C5"/>
    <w:rsid w:val="00EF0467"/>
    <w:rsid w:val="00EF0FBE"/>
    <w:rsid w:val="00EF15C6"/>
    <w:rsid w:val="00EF166B"/>
    <w:rsid w:val="00EF1B29"/>
    <w:rsid w:val="00EF204A"/>
    <w:rsid w:val="00EF33B7"/>
    <w:rsid w:val="00EF4CBB"/>
    <w:rsid w:val="00EF6939"/>
    <w:rsid w:val="00EF72AF"/>
    <w:rsid w:val="00EF7A66"/>
    <w:rsid w:val="00F0113D"/>
    <w:rsid w:val="00F01BD2"/>
    <w:rsid w:val="00F03DD2"/>
    <w:rsid w:val="00F04725"/>
    <w:rsid w:val="00F04D98"/>
    <w:rsid w:val="00F05288"/>
    <w:rsid w:val="00F0640D"/>
    <w:rsid w:val="00F07260"/>
    <w:rsid w:val="00F106A9"/>
    <w:rsid w:val="00F107D0"/>
    <w:rsid w:val="00F11471"/>
    <w:rsid w:val="00F12F46"/>
    <w:rsid w:val="00F14D46"/>
    <w:rsid w:val="00F16BB6"/>
    <w:rsid w:val="00F17F9C"/>
    <w:rsid w:val="00F22102"/>
    <w:rsid w:val="00F22DA3"/>
    <w:rsid w:val="00F235FF"/>
    <w:rsid w:val="00F238D2"/>
    <w:rsid w:val="00F248AC"/>
    <w:rsid w:val="00F24A2D"/>
    <w:rsid w:val="00F25E71"/>
    <w:rsid w:val="00F26AD6"/>
    <w:rsid w:val="00F26F37"/>
    <w:rsid w:val="00F270A8"/>
    <w:rsid w:val="00F27603"/>
    <w:rsid w:val="00F27A9C"/>
    <w:rsid w:val="00F30B60"/>
    <w:rsid w:val="00F32414"/>
    <w:rsid w:val="00F3259B"/>
    <w:rsid w:val="00F32981"/>
    <w:rsid w:val="00F3304F"/>
    <w:rsid w:val="00F3337A"/>
    <w:rsid w:val="00F33E83"/>
    <w:rsid w:val="00F3658F"/>
    <w:rsid w:val="00F369A5"/>
    <w:rsid w:val="00F36AA5"/>
    <w:rsid w:val="00F36BEB"/>
    <w:rsid w:val="00F374B9"/>
    <w:rsid w:val="00F40220"/>
    <w:rsid w:val="00F40832"/>
    <w:rsid w:val="00F41412"/>
    <w:rsid w:val="00F41F54"/>
    <w:rsid w:val="00F42588"/>
    <w:rsid w:val="00F4261D"/>
    <w:rsid w:val="00F443BB"/>
    <w:rsid w:val="00F445F6"/>
    <w:rsid w:val="00F44AF5"/>
    <w:rsid w:val="00F44CE3"/>
    <w:rsid w:val="00F45006"/>
    <w:rsid w:val="00F45721"/>
    <w:rsid w:val="00F45FF9"/>
    <w:rsid w:val="00F46F5D"/>
    <w:rsid w:val="00F472A4"/>
    <w:rsid w:val="00F527BC"/>
    <w:rsid w:val="00F52B7E"/>
    <w:rsid w:val="00F537B7"/>
    <w:rsid w:val="00F537D4"/>
    <w:rsid w:val="00F53DA0"/>
    <w:rsid w:val="00F54137"/>
    <w:rsid w:val="00F55D7C"/>
    <w:rsid w:val="00F55F88"/>
    <w:rsid w:val="00F56732"/>
    <w:rsid w:val="00F56CAE"/>
    <w:rsid w:val="00F56E32"/>
    <w:rsid w:val="00F60707"/>
    <w:rsid w:val="00F62D17"/>
    <w:rsid w:val="00F642E8"/>
    <w:rsid w:val="00F64AE3"/>
    <w:rsid w:val="00F6535C"/>
    <w:rsid w:val="00F6541E"/>
    <w:rsid w:val="00F65CB1"/>
    <w:rsid w:val="00F65FF2"/>
    <w:rsid w:val="00F66207"/>
    <w:rsid w:val="00F66720"/>
    <w:rsid w:val="00F66D8F"/>
    <w:rsid w:val="00F670AA"/>
    <w:rsid w:val="00F703DD"/>
    <w:rsid w:val="00F70CD5"/>
    <w:rsid w:val="00F713D3"/>
    <w:rsid w:val="00F720D7"/>
    <w:rsid w:val="00F731E2"/>
    <w:rsid w:val="00F76D44"/>
    <w:rsid w:val="00F775E4"/>
    <w:rsid w:val="00F77910"/>
    <w:rsid w:val="00F8032C"/>
    <w:rsid w:val="00F80630"/>
    <w:rsid w:val="00F812C9"/>
    <w:rsid w:val="00F8186D"/>
    <w:rsid w:val="00F82392"/>
    <w:rsid w:val="00F8243E"/>
    <w:rsid w:val="00F82819"/>
    <w:rsid w:val="00F82913"/>
    <w:rsid w:val="00F840F9"/>
    <w:rsid w:val="00F852DF"/>
    <w:rsid w:val="00F861DD"/>
    <w:rsid w:val="00F8772C"/>
    <w:rsid w:val="00F87806"/>
    <w:rsid w:val="00F90DFA"/>
    <w:rsid w:val="00F914BC"/>
    <w:rsid w:val="00F91D07"/>
    <w:rsid w:val="00F91D61"/>
    <w:rsid w:val="00F923A8"/>
    <w:rsid w:val="00F92A66"/>
    <w:rsid w:val="00F93A99"/>
    <w:rsid w:val="00F94ADB"/>
    <w:rsid w:val="00F94F08"/>
    <w:rsid w:val="00F9613D"/>
    <w:rsid w:val="00F961C5"/>
    <w:rsid w:val="00F963DA"/>
    <w:rsid w:val="00F969B6"/>
    <w:rsid w:val="00F96DFE"/>
    <w:rsid w:val="00F9785A"/>
    <w:rsid w:val="00F97AD8"/>
    <w:rsid w:val="00FA34DC"/>
    <w:rsid w:val="00FA3FCA"/>
    <w:rsid w:val="00FA41AF"/>
    <w:rsid w:val="00FA48C8"/>
    <w:rsid w:val="00FA5DAA"/>
    <w:rsid w:val="00FA5FAE"/>
    <w:rsid w:val="00FA6672"/>
    <w:rsid w:val="00FA6D90"/>
    <w:rsid w:val="00FA705F"/>
    <w:rsid w:val="00FA73F5"/>
    <w:rsid w:val="00FA7C16"/>
    <w:rsid w:val="00FB0908"/>
    <w:rsid w:val="00FB18E2"/>
    <w:rsid w:val="00FB21FA"/>
    <w:rsid w:val="00FB26FE"/>
    <w:rsid w:val="00FB3A7F"/>
    <w:rsid w:val="00FB424E"/>
    <w:rsid w:val="00FB46A6"/>
    <w:rsid w:val="00FB49D8"/>
    <w:rsid w:val="00FB518A"/>
    <w:rsid w:val="00FB5D5C"/>
    <w:rsid w:val="00FB72C8"/>
    <w:rsid w:val="00FB79AF"/>
    <w:rsid w:val="00FC06F9"/>
    <w:rsid w:val="00FC0C34"/>
    <w:rsid w:val="00FC187B"/>
    <w:rsid w:val="00FC2493"/>
    <w:rsid w:val="00FC25C2"/>
    <w:rsid w:val="00FC394F"/>
    <w:rsid w:val="00FC4798"/>
    <w:rsid w:val="00FC522A"/>
    <w:rsid w:val="00FC532B"/>
    <w:rsid w:val="00FC5D62"/>
    <w:rsid w:val="00FC6059"/>
    <w:rsid w:val="00FC6074"/>
    <w:rsid w:val="00FC654A"/>
    <w:rsid w:val="00FD0635"/>
    <w:rsid w:val="00FD2C1F"/>
    <w:rsid w:val="00FD3430"/>
    <w:rsid w:val="00FD37FB"/>
    <w:rsid w:val="00FD40BD"/>
    <w:rsid w:val="00FD46C5"/>
    <w:rsid w:val="00FD4EAE"/>
    <w:rsid w:val="00FD605C"/>
    <w:rsid w:val="00FD7519"/>
    <w:rsid w:val="00FD7F18"/>
    <w:rsid w:val="00FE01F1"/>
    <w:rsid w:val="00FE0274"/>
    <w:rsid w:val="00FE1477"/>
    <w:rsid w:val="00FE2F97"/>
    <w:rsid w:val="00FE32B8"/>
    <w:rsid w:val="00FE4245"/>
    <w:rsid w:val="00FE5786"/>
    <w:rsid w:val="00FE71F9"/>
    <w:rsid w:val="00FE750F"/>
    <w:rsid w:val="00FE77C5"/>
    <w:rsid w:val="00FE7E5C"/>
    <w:rsid w:val="00FF02ED"/>
    <w:rsid w:val="00FF037C"/>
    <w:rsid w:val="00FF0479"/>
    <w:rsid w:val="00FF0CF9"/>
    <w:rsid w:val="00FF3FB3"/>
    <w:rsid w:val="00FF400A"/>
    <w:rsid w:val="00FF4984"/>
    <w:rsid w:val="00FF4E14"/>
    <w:rsid w:val="00FF557E"/>
    <w:rsid w:val="00FF58ED"/>
    <w:rsid w:val="00FF5E88"/>
    <w:rsid w:val="00FF6781"/>
    <w:rsid w:val="00FF6E15"/>
    <w:rsid w:val="00FF74CD"/>
    <w:rsid w:val="00FF7C03"/>
    <w:rsid w:val="00FF7FAB"/>
    <w:rsid w:val="08C0D796"/>
    <w:rsid w:val="0BFD654F"/>
    <w:rsid w:val="179C710A"/>
    <w:rsid w:val="17DB3CBB"/>
    <w:rsid w:val="1840CF95"/>
    <w:rsid w:val="1A8C82BD"/>
    <w:rsid w:val="1D46C563"/>
    <w:rsid w:val="1ED8E731"/>
    <w:rsid w:val="20DFD79E"/>
    <w:rsid w:val="22D0AB31"/>
    <w:rsid w:val="241C861A"/>
    <w:rsid w:val="2435B9AE"/>
    <w:rsid w:val="24D56122"/>
    <w:rsid w:val="315D0A4C"/>
    <w:rsid w:val="347DC752"/>
    <w:rsid w:val="373C3244"/>
    <w:rsid w:val="390F5C01"/>
    <w:rsid w:val="3A2AC6BB"/>
    <w:rsid w:val="3A4FDBB9"/>
    <w:rsid w:val="3D3162B5"/>
    <w:rsid w:val="3E48A00B"/>
    <w:rsid w:val="40C6A23A"/>
    <w:rsid w:val="4518A015"/>
    <w:rsid w:val="4AFCFDE7"/>
    <w:rsid w:val="4B2835A0"/>
    <w:rsid w:val="4F0B7620"/>
    <w:rsid w:val="56A6DF66"/>
    <w:rsid w:val="5DAA2404"/>
    <w:rsid w:val="5E3030BA"/>
    <w:rsid w:val="5ECAD0AC"/>
    <w:rsid w:val="6188E1A8"/>
    <w:rsid w:val="75DFD441"/>
    <w:rsid w:val="78E6BA89"/>
    <w:rsid w:val="799DE6D3"/>
    <w:rsid w:val="7BC4CED3"/>
    <w:rsid w:val="7D03A8E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a-D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>
      <o:colormru v:ext="edit" colors="#192337"/>
    </o:shapedefaults>
    <o:shapelayout v:ext="edit">
      <o:idmap v:ext="edit" data="2"/>
    </o:shapelayout>
  </w:shapeDefaults>
  <w:decimalSymbol w:val=","/>
  <w:listSeparator w:val=";"/>
  <w14:docId w14:val="6D231B7E"/>
  <w15:docId w15:val="{EFB70323-03B1-4B1C-A62E-CAA30B1AE2E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a-DK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1" w:unhideWhenUsed="1"/>
    <w:lsdException w:name="heading 7" w:semiHidden="1" w:uiPriority="1" w:unhideWhenUsed="1"/>
    <w:lsdException w:name="heading 8" w:semiHidden="1" w:uiPriority="1" w:unhideWhenUsed="1"/>
    <w:lsdException w:name="heading 9" w:semiHidden="1" w:uiPriority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 w:qFormat="1"/>
    <w:lsdException w:name="toc 4" w:semiHidden="1" w:uiPriority="39" w:unhideWhenUsed="1"/>
    <w:lsdException w:name="toc 5" w:semiHidden="1" w:uiPriority="3" w:unhideWhenUsed="1"/>
    <w:lsdException w:name="toc 6" w:semiHidden="1" w:uiPriority="3" w:unhideWhenUsed="1"/>
    <w:lsdException w:name="toc 7" w:semiHidden="1" w:uiPriority="3" w:unhideWhenUsed="1"/>
    <w:lsdException w:name="toc 8" w:semiHidden="1" w:uiPriority="3" w:unhideWhenUsed="1"/>
    <w:lsdException w:name="toc 9" w:semiHidden="1" w:uiPriority="3" w:unhideWhenUsed="1"/>
    <w:lsdException w:name="Normal Indent" w:semiHidden="1" w:unhideWhenUsed="1"/>
    <w:lsdException w:name="annotation text" w:semiHidden="1" w:unhideWhenUsed="1"/>
    <w:lsdException w:name="index heading" w:semiHidden="1" w:unhideWhenUsed="1"/>
    <w:lsdException w:name="caption" w:uiPriority="2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qFormat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4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4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4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semiHidden="1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1" w:qFormat="1"/>
    <w:lsdException w:name="Quote" w:uiPriority="4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4"/>
    <w:lsdException w:name="Subtle Reference" w:uiPriority="4"/>
    <w:lsdException w:name="Intense Reference" w:uiPriority="4"/>
    <w:lsdException w:name="Book Title" w:uiPriority="4"/>
    <w:lsdException w:name="Bibliography" w:semiHidden="1" w:uiPriority="4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F47DE"/>
    <w:pPr>
      <w:tabs>
        <w:tab w:val="left" w:pos="221"/>
      </w:tabs>
      <w:spacing w:after="0" w:line="260" w:lineRule="atLeast"/>
    </w:pPr>
    <w:rPr>
      <w:rFonts w:ascii="Georgia" w:hAnsi="Georgia"/>
      <w:sz w:val="20"/>
    </w:rPr>
  </w:style>
  <w:style w:type="paragraph" w:styleId="Overskrift1">
    <w:name w:val="heading 1"/>
    <w:basedOn w:val="Normal"/>
    <w:next w:val="Normal"/>
    <w:link w:val="Overskrift1Tegn"/>
    <w:uiPriority w:val="9"/>
    <w:qFormat/>
    <w:rsid w:val="00C330F9"/>
    <w:pPr>
      <w:keepNext/>
      <w:keepLines/>
      <w:numPr>
        <w:numId w:val="9"/>
      </w:numPr>
      <w:spacing w:before="351"/>
      <w:outlineLvl w:val="0"/>
    </w:pPr>
    <w:rPr>
      <w:rFonts w:eastAsiaTheme="majorEastAsia" w:cstheme="majorBidi"/>
      <w:b/>
      <w:bCs/>
      <w:szCs w:val="28"/>
    </w:rPr>
  </w:style>
  <w:style w:type="paragraph" w:styleId="Overskrift2">
    <w:name w:val="heading 2"/>
    <w:basedOn w:val="Normal"/>
    <w:next w:val="Normal"/>
    <w:link w:val="Overskrift2Tegn"/>
    <w:uiPriority w:val="9"/>
    <w:qFormat/>
    <w:rsid w:val="00C330F9"/>
    <w:pPr>
      <w:keepNext/>
      <w:keepLines/>
      <w:numPr>
        <w:ilvl w:val="1"/>
        <w:numId w:val="9"/>
      </w:numPr>
      <w:outlineLvl w:val="1"/>
    </w:pPr>
    <w:rPr>
      <w:rFonts w:eastAsiaTheme="majorEastAsia" w:cstheme="majorBidi"/>
      <w:bCs/>
      <w:szCs w:val="26"/>
    </w:rPr>
  </w:style>
  <w:style w:type="paragraph" w:styleId="Overskrift3">
    <w:name w:val="heading 3"/>
    <w:basedOn w:val="Normal"/>
    <w:next w:val="Normal"/>
    <w:link w:val="Overskrift3Tegn"/>
    <w:uiPriority w:val="9"/>
    <w:qFormat/>
    <w:rsid w:val="00C330F9"/>
    <w:pPr>
      <w:keepNext/>
      <w:keepLines/>
      <w:numPr>
        <w:ilvl w:val="2"/>
        <w:numId w:val="9"/>
      </w:numPr>
      <w:outlineLvl w:val="2"/>
    </w:pPr>
    <w:rPr>
      <w:rFonts w:eastAsiaTheme="majorEastAsia" w:cstheme="majorBidi"/>
      <w:bCs/>
    </w:rPr>
  </w:style>
  <w:style w:type="paragraph" w:styleId="Overskrift4">
    <w:name w:val="heading 4"/>
    <w:basedOn w:val="Normal"/>
    <w:next w:val="Normal"/>
    <w:link w:val="Overskrift4Tegn"/>
    <w:uiPriority w:val="9"/>
    <w:qFormat/>
    <w:rsid w:val="00C330F9"/>
    <w:pPr>
      <w:keepNext/>
      <w:keepLines/>
      <w:numPr>
        <w:ilvl w:val="3"/>
        <w:numId w:val="9"/>
      </w:numPr>
      <w:outlineLvl w:val="3"/>
    </w:pPr>
    <w:rPr>
      <w:rFonts w:eastAsiaTheme="majorEastAsia" w:cstheme="majorBidi"/>
      <w:bCs/>
      <w:iCs/>
    </w:rPr>
  </w:style>
  <w:style w:type="paragraph" w:styleId="Overskrift5">
    <w:name w:val="heading 5"/>
    <w:basedOn w:val="Normal"/>
    <w:next w:val="Normal"/>
    <w:link w:val="Overskrift5Tegn"/>
    <w:uiPriority w:val="9"/>
    <w:unhideWhenUsed/>
    <w:qFormat/>
    <w:rsid w:val="00C330F9"/>
    <w:pPr>
      <w:keepNext/>
      <w:keepLines/>
      <w:numPr>
        <w:ilvl w:val="4"/>
        <w:numId w:val="9"/>
      </w:numPr>
      <w:outlineLvl w:val="4"/>
    </w:pPr>
    <w:rPr>
      <w:rFonts w:eastAsiaTheme="majorEastAsia" w:cstheme="majorBidi"/>
    </w:rPr>
  </w:style>
  <w:style w:type="paragraph" w:styleId="Overskrift6">
    <w:name w:val="heading 6"/>
    <w:basedOn w:val="Normal"/>
    <w:next w:val="Normal"/>
    <w:link w:val="Overskrift6Tegn"/>
    <w:uiPriority w:val="1"/>
    <w:semiHidden/>
    <w:unhideWhenUsed/>
    <w:rsid w:val="00C330F9"/>
    <w:pPr>
      <w:keepNext/>
      <w:keepLines/>
      <w:numPr>
        <w:ilvl w:val="5"/>
        <w:numId w:val="9"/>
      </w:numPr>
      <w:outlineLvl w:val="5"/>
    </w:pPr>
    <w:rPr>
      <w:rFonts w:eastAsiaTheme="majorEastAsia" w:cstheme="majorBidi"/>
      <w:iCs/>
    </w:rPr>
  </w:style>
  <w:style w:type="paragraph" w:styleId="Overskrift7">
    <w:name w:val="heading 7"/>
    <w:basedOn w:val="Normal"/>
    <w:next w:val="Normal"/>
    <w:link w:val="Overskrift7Tegn"/>
    <w:uiPriority w:val="1"/>
    <w:semiHidden/>
    <w:unhideWhenUsed/>
    <w:rsid w:val="00C330F9"/>
    <w:pPr>
      <w:keepNext/>
      <w:keepLines/>
      <w:numPr>
        <w:ilvl w:val="6"/>
        <w:numId w:val="9"/>
      </w:numPr>
      <w:outlineLvl w:val="6"/>
    </w:pPr>
    <w:rPr>
      <w:rFonts w:eastAsiaTheme="majorEastAsia" w:cstheme="majorBidi"/>
      <w:iCs/>
    </w:rPr>
  </w:style>
  <w:style w:type="paragraph" w:styleId="Overskrift8">
    <w:name w:val="heading 8"/>
    <w:basedOn w:val="Normal"/>
    <w:next w:val="Normal"/>
    <w:link w:val="Overskrift8Tegn"/>
    <w:uiPriority w:val="1"/>
    <w:semiHidden/>
    <w:unhideWhenUsed/>
    <w:rsid w:val="00C330F9"/>
    <w:pPr>
      <w:keepNext/>
      <w:keepLines/>
      <w:numPr>
        <w:ilvl w:val="7"/>
        <w:numId w:val="9"/>
      </w:numPr>
      <w:outlineLvl w:val="7"/>
    </w:pPr>
    <w:rPr>
      <w:rFonts w:eastAsiaTheme="majorEastAsia" w:cstheme="majorBidi"/>
      <w:szCs w:val="20"/>
    </w:rPr>
  </w:style>
  <w:style w:type="paragraph" w:styleId="Overskrift9">
    <w:name w:val="heading 9"/>
    <w:basedOn w:val="Normal"/>
    <w:next w:val="Normal"/>
    <w:link w:val="Overskrift9Tegn"/>
    <w:uiPriority w:val="1"/>
    <w:semiHidden/>
    <w:unhideWhenUsed/>
    <w:rsid w:val="00C330F9"/>
    <w:pPr>
      <w:keepNext/>
      <w:keepLines/>
      <w:numPr>
        <w:ilvl w:val="8"/>
        <w:numId w:val="9"/>
      </w:numPr>
      <w:outlineLvl w:val="8"/>
    </w:pPr>
    <w:rPr>
      <w:rFonts w:eastAsiaTheme="majorEastAsia" w:cstheme="majorBidi"/>
      <w:iCs/>
      <w:szCs w:val="20"/>
    </w:rPr>
  </w:style>
  <w:style w:type="character" w:default="1" w:styleId="Standardskrifttypeiafsnit">
    <w:name w:val="Default Paragraph Font"/>
    <w:uiPriority w:val="1"/>
    <w:semiHidden/>
    <w:unhideWhenUsed/>
  </w:style>
  <w:style w:type="table" w:default="1" w:styleId="Tabel-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oversigt">
    <w:name w:val="No List"/>
    <w:uiPriority w:val="99"/>
    <w:semiHidden/>
    <w:unhideWhenUsed/>
  </w:style>
  <w:style w:type="character" w:customStyle="1" w:styleId="Overskrift1Tegn">
    <w:name w:val="Overskrift 1 Tegn"/>
    <w:basedOn w:val="Standardskrifttypeiafsnit"/>
    <w:link w:val="Overskrift1"/>
    <w:uiPriority w:val="9"/>
    <w:rsid w:val="00B303A0"/>
    <w:rPr>
      <w:rFonts w:ascii="Georgia" w:eastAsiaTheme="majorEastAsia" w:hAnsi="Georgia" w:cstheme="majorBidi"/>
      <w:b/>
      <w:bCs/>
      <w:sz w:val="20"/>
      <w:szCs w:val="28"/>
    </w:rPr>
  </w:style>
  <w:style w:type="character" w:customStyle="1" w:styleId="Overskrift2Tegn">
    <w:name w:val="Overskrift 2 Tegn"/>
    <w:basedOn w:val="Standardskrifttypeiafsnit"/>
    <w:link w:val="Overskrift2"/>
    <w:uiPriority w:val="9"/>
    <w:rsid w:val="00B303A0"/>
    <w:rPr>
      <w:rFonts w:ascii="Georgia" w:eastAsiaTheme="majorEastAsia" w:hAnsi="Georgia" w:cstheme="majorBidi"/>
      <w:bCs/>
      <w:sz w:val="20"/>
      <w:szCs w:val="26"/>
    </w:rPr>
  </w:style>
  <w:style w:type="character" w:customStyle="1" w:styleId="Overskrift3Tegn">
    <w:name w:val="Overskrift 3 Tegn"/>
    <w:basedOn w:val="Standardskrifttypeiafsnit"/>
    <w:link w:val="Overskrift3"/>
    <w:uiPriority w:val="9"/>
    <w:rsid w:val="00B303A0"/>
    <w:rPr>
      <w:rFonts w:ascii="Georgia" w:eastAsiaTheme="majorEastAsia" w:hAnsi="Georgia" w:cstheme="majorBidi"/>
      <w:bCs/>
      <w:sz w:val="20"/>
    </w:rPr>
  </w:style>
  <w:style w:type="character" w:customStyle="1" w:styleId="Overskrift4Tegn">
    <w:name w:val="Overskrift 4 Tegn"/>
    <w:basedOn w:val="Standardskrifttypeiafsnit"/>
    <w:link w:val="Overskrift4"/>
    <w:uiPriority w:val="9"/>
    <w:rsid w:val="00B303A0"/>
    <w:rPr>
      <w:rFonts w:ascii="Georgia" w:eastAsiaTheme="majorEastAsia" w:hAnsi="Georgia" w:cstheme="majorBidi"/>
      <w:bCs/>
      <w:iCs/>
      <w:sz w:val="20"/>
    </w:rPr>
  </w:style>
  <w:style w:type="character" w:customStyle="1" w:styleId="Overskrift5Tegn">
    <w:name w:val="Overskrift 5 Tegn"/>
    <w:basedOn w:val="Standardskrifttypeiafsnit"/>
    <w:link w:val="Overskrift5"/>
    <w:uiPriority w:val="9"/>
    <w:rsid w:val="00AD35EA"/>
    <w:rPr>
      <w:rFonts w:ascii="Georgia" w:eastAsiaTheme="majorEastAsia" w:hAnsi="Georgia" w:cstheme="majorBidi"/>
      <w:sz w:val="20"/>
    </w:rPr>
  </w:style>
  <w:style w:type="character" w:customStyle="1" w:styleId="Overskrift6Tegn">
    <w:name w:val="Overskrift 6 Tegn"/>
    <w:basedOn w:val="Standardskrifttypeiafsnit"/>
    <w:link w:val="Overskrift6"/>
    <w:uiPriority w:val="1"/>
    <w:semiHidden/>
    <w:rsid w:val="00AD35EA"/>
    <w:rPr>
      <w:rFonts w:ascii="Georgia" w:eastAsiaTheme="majorEastAsia" w:hAnsi="Georgia" w:cstheme="majorBidi"/>
      <w:iCs/>
      <w:sz w:val="20"/>
    </w:rPr>
  </w:style>
  <w:style w:type="character" w:customStyle="1" w:styleId="Overskrift7Tegn">
    <w:name w:val="Overskrift 7 Tegn"/>
    <w:basedOn w:val="Standardskrifttypeiafsnit"/>
    <w:link w:val="Overskrift7"/>
    <w:uiPriority w:val="1"/>
    <w:semiHidden/>
    <w:rsid w:val="00AD35EA"/>
    <w:rPr>
      <w:rFonts w:ascii="Georgia" w:eastAsiaTheme="majorEastAsia" w:hAnsi="Georgia" w:cstheme="majorBidi"/>
      <w:iCs/>
      <w:sz w:val="20"/>
    </w:rPr>
  </w:style>
  <w:style w:type="character" w:customStyle="1" w:styleId="Overskrift8Tegn">
    <w:name w:val="Overskrift 8 Tegn"/>
    <w:basedOn w:val="Standardskrifttypeiafsnit"/>
    <w:link w:val="Overskrift8"/>
    <w:uiPriority w:val="1"/>
    <w:semiHidden/>
    <w:rsid w:val="00AD35EA"/>
    <w:rPr>
      <w:rFonts w:ascii="Georgia" w:eastAsiaTheme="majorEastAsia" w:hAnsi="Georgia" w:cstheme="majorBidi"/>
      <w:sz w:val="20"/>
      <w:szCs w:val="20"/>
    </w:rPr>
  </w:style>
  <w:style w:type="character" w:customStyle="1" w:styleId="Overskrift9Tegn">
    <w:name w:val="Overskrift 9 Tegn"/>
    <w:basedOn w:val="Standardskrifttypeiafsnit"/>
    <w:link w:val="Overskrift9"/>
    <w:uiPriority w:val="1"/>
    <w:semiHidden/>
    <w:rsid w:val="00AD35EA"/>
    <w:rPr>
      <w:rFonts w:ascii="Georgia" w:eastAsiaTheme="majorEastAsia" w:hAnsi="Georgia" w:cstheme="majorBidi"/>
      <w:iCs/>
      <w:sz w:val="20"/>
      <w:szCs w:val="20"/>
    </w:rPr>
  </w:style>
  <w:style w:type="paragraph" w:styleId="Listeafsnit">
    <w:name w:val="List Paragraph"/>
    <w:basedOn w:val="Normal"/>
    <w:uiPriority w:val="1"/>
    <w:unhideWhenUsed/>
    <w:qFormat/>
    <w:rsid w:val="00C330F9"/>
    <w:pPr>
      <w:ind w:left="720"/>
      <w:contextualSpacing/>
    </w:pPr>
  </w:style>
  <w:style w:type="character" w:styleId="Pladsholdertekst">
    <w:name w:val="Placeholder Text"/>
    <w:basedOn w:val="Standardskrifttypeiafsnit"/>
    <w:uiPriority w:val="99"/>
    <w:semiHidden/>
    <w:rsid w:val="00C330F9"/>
    <w:rPr>
      <w:color w:val="808080"/>
    </w:rPr>
  </w:style>
  <w:style w:type="paragraph" w:styleId="Markeringsbobletekst">
    <w:name w:val="Balloon Text"/>
    <w:basedOn w:val="Normal"/>
    <w:link w:val="MarkeringsbobletekstTegn"/>
    <w:uiPriority w:val="99"/>
    <w:semiHidden/>
    <w:unhideWhenUsed/>
    <w:rsid w:val="00C330F9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MarkeringsbobletekstTegn">
    <w:name w:val="Markeringsbobletekst Tegn"/>
    <w:basedOn w:val="Standardskrifttypeiafsnit"/>
    <w:link w:val="Markeringsbobletekst"/>
    <w:uiPriority w:val="99"/>
    <w:semiHidden/>
    <w:rsid w:val="00420E29"/>
    <w:rPr>
      <w:rFonts w:ascii="Tahoma" w:hAnsi="Tahoma" w:cs="Tahoma"/>
      <w:sz w:val="16"/>
      <w:szCs w:val="16"/>
    </w:rPr>
  </w:style>
  <w:style w:type="paragraph" w:styleId="Titel">
    <w:name w:val="Title"/>
    <w:basedOn w:val="Normal"/>
    <w:next w:val="Normal"/>
    <w:link w:val="TitelTegn"/>
    <w:uiPriority w:val="4"/>
    <w:semiHidden/>
    <w:unhideWhenUsed/>
    <w:rsid w:val="00C330F9"/>
    <w:pPr>
      <w:pBdr>
        <w:bottom w:val="single" w:sz="8" w:space="4" w:color="FA3C3C" w:themeColor="accent1"/>
      </w:pBdr>
      <w:spacing w:line="440" w:lineRule="atLeast"/>
      <w:contextualSpacing/>
    </w:pPr>
    <w:rPr>
      <w:rFonts w:eastAsiaTheme="majorEastAsia" w:cstheme="majorBidi"/>
      <w:b/>
      <w:spacing w:val="5"/>
      <w:kern w:val="28"/>
      <w:sz w:val="40"/>
      <w:szCs w:val="52"/>
    </w:rPr>
  </w:style>
  <w:style w:type="character" w:customStyle="1" w:styleId="TitelTegn">
    <w:name w:val="Titel Tegn"/>
    <w:basedOn w:val="Standardskrifttypeiafsnit"/>
    <w:link w:val="Titel"/>
    <w:uiPriority w:val="4"/>
    <w:semiHidden/>
    <w:rsid w:val="00DE0822"/>
    <w:rPr>
      <w:rFonts w:ascii="Arial" w:eastAsiaTheme="majorEastAsia" w:hAnsi="Arial" w:cstheme="majorBidi"/>
      <w:b/>
      <w:spacing w:val="5"/>
      <w:kern w:val="28"/>
      <w:sz w:val="40"/>
      <w:szCs w:val="52"/>
    </w:rPr>
  </w:style>
  <w:style w:type="paragraph" w:styleId="Undertitel">
    <w:name w:val="Subtitle"/>
    <w:basedOn w:val="Normal"/>
    <w:next w:val="Normal"/>
    <w:link w:val="UndertitelTegn"/>
    <w:uiPriority w:val="4"/>
    <w:semiHidden/>
    <w:unhideWhenUsed/>
    <w:rsid w:val="00C330F9"/>
    <w:pPr>
      <w:numPr>
        <w:ilvl w:val="1"/>
      </w:numPr>
      <w:spacing w:line="440" w:lineRule="atLeast"/>
    </w:pPr>
    <w:rPr>
      <w:rFonts w:eastAsiaTheme="majorEastAsia" w:cstheme="majorBidi"/>
      <w:b/>
      <w:iCs/>
      <w:spacing w:val="15"/>
      <w:sz w:val="40"/>
      <w:szCs w:val="24"/>
    </w:rPr>
  </w:style>
  <w:style w:type="character" w:customStyle="1" w:styleId="UndertitelTegn">
    <w:name w:val="Undertitel Tegn"/>
    <w:basedOn w:val="Standardskrifttypeiafsnit"/>
    <w:link w:val="Undertitel"/>
    <w:uiPriority w:val="4"/>
    <w:semiHidden/>
    <w:rsid w:val="00DE0822"/>
    <w:rPr>
      <w:rFonts w:ascii="Arial" w:eastAsiaTheme="majorEastAsia" w:hAnsi="Arial" w:cstheme="majorBidi"/>
      <w:b/>
      <w:iCs/>
      <w:spacing w:val="15"/>
      <w:sz w:val="40"/>
      <w:szCs w:val="24"/>
    </w:rPr>
  </w:style>
  <w:style w:type="character" w:styleId="Svagfremhvning">
    <w:name w:val="Subtle Emphasis"/>
    <w:basedOn w:val="Standardskrifttypeiafsnit"/>
    <w:uiPriority w:val="19"/>
    <w:unhideWhenUsed/>
    <w:rsid w:val="00C330F9"/>
    <w:rPr>
      <w:rFonts w:ascii="Verdana" w:hAnsi="Verdana"/>
      <w:i/>
      <w:iCs/>
      <w:color w:val="auto"/>
      <w:sz w:val="18"/>
    </w:rPr>
  </w:style>
  <w:style w:type="character" w:styleId="Fremhv">
    <w:name w:val="Emphasis"/>
    <w:basedOn w:val="Standardskrifttypeiafsnit"/>
    <w:uiPriority w:val="4"/>
    <w:semiHidden/>
    <w:unhideWhenUsed/>
    <w:rsid w:val="00C330F9"/>
    <w:rPr>
      <w:rFonts w:ascii="Verdana" w:hAnsi="Verdana"/>
      <w:i/>
      <w:iCs/>
      <w:sz w:val="18"/>
    </w:rPr>
  </w:style>
  <w:style w:type="character" w:styleId="Kraftigfremhvning">
    <w:name w:val="Intense Emphasis"/>
    <w:basedOn w:val="Standardskrifttypeiafsnit"/>
    <w:uiPriority w:val="4"/>
    <w:semiHidden/>
    <w:unhideWhenUsed/>
    <w:rsid w:val="00C330F9"/>
    <w:rPr>
      <w:rFonts w:ascii="Verdana" w:hAnsi="Verdana"/>
      <w:b/>
      <w:bCs/>
      <w:i/>
      <w:iCs/>
      <w:color w:val="auto"/>
      <w:sz w:val="18"/>
    </w:rPr>
  </w:style>
  <w:style w:type="character" w:styleId="Strk">
    <w:name w:val="Strong"/>
    <w:basedOn w:val="Standardskrifttypeiafsnit"/>
    <w:uiPriority w:val="22"/>
    <w:unhideWhenUsed/>
    <w:qFormat/>
    <w:rsid w:val="00C330F9"/>
    <w:rPr>
      <w:rFonts w:ascii="Verdana" w:hAnsi="Verdana"/>
      <w:b/>
      <w:bCs/>
      <w:sz w:val="18"/>
    </w:rPr>
  </w:style>
  <w:style w:type="paragraph" w:styleId="Strktcitat">
    <w:name w:val="Intense Quote"/>
    <w:basedOn w:val="Normal"/>
    <w:next w:val="Normal"/>
    <w:link w:val="StrktcitatTegn"/>
    <w:uiPriority w:val="30"/>
    <w:unhideWhenUsed/>
    <w:qFormat/>
    <w:rsid w:val="00A772DF"/>
    <w:pPr>
      <w:spacing w:before="200" w:after="280"/>
      <w:ind w:left="936" w:right="936"/>
    </w:pPr>
    <w:rPr>
      <w:bCs/>
      <w:i/>
      <w:iCs/>
    </w:rPr>
  </w:style>
  <w:style w:type="character" w:customStyle="1" w:styleId="StrktcitatTegn">
    <w:name w:val="Stærkt citat Tegn"/>
    <w:basedOn w:val="Standardskrifttypeiafsnit"/>
    <w:link w:val="Strktcitat"/>
    <w:uiPriority w:val="30"/>
    <w:rsid w:val="00A772DF"/>
    <w:rPr>
      <w:rFonts w:ascii="Georgia" w:hAnsi="Georgia"/>
      <w:bCs/>
      <w:i/>
      <w:iCs/>
      <w:sz w:val="20"/>
    </w:rPr>
  </w:style>
  <w:style w:type="character" w:styleId="Svaghenvisning">
    <w:name w:val="Subtle Reference"/>
    <w:basedOn w:val="Standardskrifttypeiafsnit"/>
    <w:uiPriority w:val="4"/>
    <w:semiHidden/>
    <w:unhideWhenUsed/>
    <w:rsid w:val="00C330F9"/>
    <w:rPr>
      <w:rFonts w:ascii="Verdana" w:hAnsi="Verdana"/>
      <w:smallCaps/>
      <w:color w:val="auto"/>
      <w:sz w:val="18"/>
      <w:u w:val="single"/>
    </w:rPr>
  </w:style>
  <w:style w:type="character" w:styleId="Kraftighenvisning">
    <w:name w:val="Intense Reference"/>
    <w:basedOn w:val="Standardskrifttypeiafsnit"/>
    <w:uiPriority w:val="4"/>
    <w:semiHidden/>
    <w:unhideWhenUsed/>
    <w:rsid w:val="00C330F9"/>
    <w:rPr>
      <w:rFonts w:ascii="Verdana" w:hAnsi="Verdana"/>
      <w:b/>
      <w:bCs/>
      <w:smallCaps/>
      <w:color w:val="auto"/>
      <w:spacing w:val="5"/>
      <w:sz w:val="18"/>
      <w:u w:val="single"/>
    </w:rPr>
  </w:style>
  <w:style w:type="character" w:styleId="Bogenstitel">
    <w:name w:val="Book Title"/>
    <w:basedOn w:val="Standardskrifttypeiafsnit"/>
    <w:uiPriority w:val="4"/>
    <w:semiHidden/>
    <w:unhideWhenUsed/>
    <w:rsid w:val="00C330F9"/>
    <w:rPr>
      <w:rFonts w:ascii="Verdana" w:hAnsi="Verdana"/>
      <w:b/>
      <w:bCs/>
      <w:smallCaps/>
      <w:spacing w:val="5"/>
      <w:sz w:val="18"/>
    </w:rPr>
  </w:style>
  <w:style w:type="paragraph" w:styleId="Billedtekst">
    <w:name w:val="caption"/>
    <w:basedOn w:val="Normal"/>
    <w:next w:val="Normal"/>
    <w:uiPriority w:val="2"/>
    <w:semiHidden/>
    <w:unhideWhenUsed/>
    <w:rsid w:val="00C330F9"/>
    <w:pPr>
      <w:spacing w:after="200"/>
    </w:pPr>
    <w:rPr>
      <w:bCs/>
      <w:sz w:val="16"/>
      <w:szCs w:val="18"/>
    </w:rPr>
  </w:style>
  <w:style w:type="character" w:styleId="Slutnotehenvisning">
    <w:name w:val="endnote reference"/>
    <w:basedOn w:val="Standardskrifttypeiafsnit"/>
    <w:uiPriority w:val="99"/>
    <w:semiHidden/>
    <w:unhideWhenUsed/>
    <w:rsid w:val="00C330F9"/>
    <w:rPr>
      <w:rFonts w:ascii="Verdana" w:hAnsi="Verdana"/>
      <w:sz w:val="14"/>
      <w:vertAlign w:val="superscript"/>
    </w:rPr>
  </w:style>
  <w:style w:type="paragraph" w:styleId="Slutnotetekst">
    <w:name w:val="endnote text"/>
    <w:basedOn w:val="Normal"/>
    <w:link w:val="SlutnotetekstTegn"/>
    <w:uiPriority w:val="99"/>
    <w:semiHidden/>
    <w:unhideWhenUsed/>
    <w:rsid w:val="00C330F9"/>
    <w:pPr>
      <w:spacing w:line="180" w:lineRule="atLeast"/>
    </w:pPr>
    <w:rPr>
      <w:sz w:val="14"/>
      <w:szCs w:val="20"/>
    </w:rPr>
  </w:style>
  <w:style w:type="character" w:customStyle="1" w:styleId="SlutnotetekstTegn">
    <w:name w:val="Slutnotetekst Tegn"/>
    <w:basedOn w:val="Standardskrifttypeiafsnit"/>
    <w:link w:val="Slutnotetekst"/>
    <w:uiPriority w:val="99"/>
    <w:semiHidden/>
    <w:rsid w:val="00AD35EA"/>
    <w:rPr>
      <w:rFonts w:ascii="Arial" w:hAnsi="Arial"/>
      <w:sz w:val="14"/>
      <w:szCs w:val="20"/>
    </w:rPr>
  </w:style>
  <w:style w:type="paragraph" w:styleId="Sidefod">
    <w:name w:val="footer"/>
    <w:basedOn w:val="Normal"/>
    <w:link w:val="SidefodTegn"/>
    <w:uiPriority w:val="99"/>
    <w:unhideWhenUsed/>
    <w:rsid w:val="005D33D0"/>
    <w:pPr>
      <w:tabs>
        <w:tab w:val="center" w:pos="4819"/>
        <w:tab w:val="right" w:pos="9638"/>
      </w:tabs>
      <w:spacing w:line="200" w:lineRule="atLeast"/>
      <w:jc w:val="right"/>
    </w:pPr>
    <w:rPr>
      <w:sz w:val="16"/>
    </w:rPr>
  </w:style>
  <w:style w:type="character" w:customStyle="1" w:styleId="SidefodTegn">
    <w:name w:val="Sidefod Tegn"/>
    <w:basedOn w:val="Standardskrifttypeiafsnit"/>
    <w:link w:val="Sidefod"/>
    <w:uiPriority w:val="99"/>
    <w:rsid w:val="005D33D0"/>
    <w:rPr>
      <w:rFonts w:ascii="Georgia" w:hAnsi="Georgia"/>
      <w:sz w:val="16"/>
    </w:rPr>
  </w:style>
  <w:style w:type="character" w:styleId="Fodnotehenvisning">
    <w:name w:val="footnote reference"/>
    <w:basedOn w:val="Standardskrifttypeiafsnit"/>
    <w:uiPriority w:val="99"/>
    <w:unhideWhenUsed/>
    <w:qFormat/>
    <w:rsid w:val="00C330F9"/>
    <w:rPr>
      <w:rFonts w:ascii="Verdana" w:hAnsi="Verdana"/>
      <w:sz w:val="14"/>
      <w:vertAlign w:val="superscript"/>
    </w:rPr>
  </w:style>
  <w:style w:type="paragraph" w:styleId="Fodnotetekst">
    <w:name w:val="footnote text"/>
    <w:basedOn w:val="Normal"/>
    <w:link w:val="FodnotetekstTegn"/>
    <w:uiPriority w:val="99"/>
    <w:unhideWhenUsed/>
    <w:rsid w:val="00C330F9"/>
    <w:pPr>
      <w:spacing w:line="180" w:lineRule="atLeast"/>
    </w:pPr>
    <w:rPr>
      <w:sz w:val="14"/>
      <w:szCs w:val="20"/>
    </w:rPr>
  </w:style>
  <w:style w:type="character" w:customStyle="1" w:styleId="FodnotetekstTegn">
    <w:name w:val="Fodnotetekst Tegn"/>
    <w:basedOn w:val="Standardskrifttypeiafsnit"/>
    <w:link w:val="Fodnotetekst"/>
    <w:uiPriority w:val="99"/>
    <w:rsid w:val="00AD35EA"/>
    <w:rPr>
      <w:rFonts w:ascii="Arial" w:hAnsi="Arial"/>
      <w:sz w:val="14"/>
      <w:szCs w:val="20"/>
    </w:rPr>
  </w:style>
  <w:style w:type="paragraph" w:styleId="Sidehoved">
    <w:name w:val="header"/>
    <w:basedOn w:val="Normal"/>
    <w:link w:val="SidehovedTegn"/>
    <w:uiPriority w:val="99"/>
    <w:unhideWhenUsed/>
    <w:rsid w:val="00C330F9"/>
    <w:pPr>
      <w:tabs>
        <w:tab w:val="center" w:pos="4819"/>
        <w:tab w:val="right" w:pos="9638"/>
      </w:tabs>
      <w:spacing w:line="200" w:lineRule="atLeast"/>
    </w:pPr>
    <w:rPr>
      <w:sz w:val="16"/>
    </w:rPr>
  </w:style>
  <w:style w:type="character" w:customStyle="1" w:styleId="SidehovedTegn">
    <w:name w:val="Sidehoved Tegn"/>
    <w:basedOn w:val="Standardskrifttypeiafsnit"/>
    <w:link w:val="Sidehoved"/>
    <w:uiPriority w:val="99"/>
    <w:rsid w:val="00AD35EA"/>
    <w:rPr>
      <w:rFonts w:ascii="Arial" w:hAnsi="Arial"/>
      <w:sz w:val="16"/>
    </w:rPr>
  </w:style>
  <w:style w:type="paragraph" w:styleId="Opstilling-punkttegn">
    <w:name w:val="List Bullet"/>
    <w:basedOn w:val="Normal"/>
    <w:uiPriority w:val="99"/>
    <w:qFormat/>
    <w:rsid w:val="00A772DF"/>
    <w:pPr>
      <w:numPr>
        <w:numId w:val="10"/>
      </w:numPr>
      <w:spacing w:before="60"/>
    </w:pPr>
  </w:style>
  <w:style w:type="paragraph" w:styleId="Opstilling-talellerbogst">
    <w:name w:val="List Number"/>
    <w:basedOn w:val="Normal"/>
    <w:uiPriority w:val="99"/>
    <w:rsid w:val="00C330F9"/>
    <w:pPr>
      <w:numPr>
        <w:numId w:val="12"/>
      </w:numPr>
      <w:contextualSpacing/>
    </w:pPr>
  </w:style>
  <w:style w:type="paragraph" w:styleId="Indholdsfortegnelse1">
    <w:name w:val="toc 1"/>
    <w:basedOn w:val="Normal"/>
    <w:next w:val="Normal"/>
    <w:uiPriority w:val="39"/>
    <w:qFormat/>
    <w:rsid w:val="00154C3E"/>
    <w:pPr>
      <w:tabs>
        <w:tab w:val="clear" w:pos="221"/>
        <w:tab w:val="right" w:leader="dot" w:pos="7938"/>
      </w:tabs>
      <w:spacing w:line="360" w:lineRule="atLeast"/>
      <w:ind w:right="567"/>
    </w:pPr>
    <w:rPr>
      <w:rFonts w:ascii="Arial" w:hAnsi="Arial"/>
      <w:b/>
      <w:caps/>
    </w:rPr>
  </w:style>
  <w:style w:type="paragraph" w:styleId="Indholdsfortegnelse2">
    <w:name w:val="toc 2"/>
    <w:basedOn w:val="Normal"/>
    <w:next w:val="Normal"/>
    <w:uiPriority w:val="39"/>
    <w:unhideWhenUsed/>
    <w:qFormat/>
    <w:rsid w:val="00154C3E"/>
    <w:pPr>
      <w:tabs>
        <w:tab w:val="right" w:leader="dot" w:pos="7938"/>
      </w:tabs>
      <w:spacing w:line="360" w:lineRule="atLeast"/>
      <w:ind w:left="284" w:right="567"/>
    </w:pPr>
    <w:rPr>
      <w:rFonts w:ascii="Arial" w:hAnsi="Arial"/>
    </w:rPr>
  </w:style>
  <w:style w:type="paragraph" w:styleId="Indholdsfortegnelse3">
    <w:name w:val="toc 3"/>
    <w:basedOn w:val="Normal"/>
    <w:next w:val="Normal"/>
    <w:uiPriority w:val="39"/>
    <w:unhideWhenUsed/>
    <w:qFormat/>
    <w:rsid w:val="00154C3E"/>
    <w:pPr>
      <w:tabs>
        <w:tab w:val="clear" w:pos="221"/>
        <w:tab w:val="right" w:leader="dot" w:pos="7938"/>
      </w:tabs>
      <w:spacing w:line="360" w:lineRule="atLeast"/>
      <w:ind w:left="567" w:right="567"/>
    </w:pPr>
    <w:rPr>
      <w:rFonts w:ascii="Arial" w:hAnsi="Arial"/>
    </w:rPr>
  </w:style>
  <w:style w:type="paragraph" w:styleId="Indholdsfortegnelse4">
    <w:name w:val="toc 4"/>
    <w:basedOn w:val="Normal"/>
    <w:next w:val="Normal"/>
    <w:uiPriority w:val="39"/>
    <w:unhideWhenUsed/>
    <w:rsid w:val="00C330F9"/>
    <w:pPr>
      <w:spacing w:line="360" w:lineRule="atLeast"/>
      <w:ind w:right="567"/>
    </w:pPr>
  </w:style>
  <w:style w:type="paragraph" w:styleId="Indholdsfortegnelse5">
    <w:name w:val="toc 5"/>
    <w:basedOn w:val="Normal"/>
    <w:next w:val="Normal"/>
    <w:uiPriority w:val="3"/>
    <w:semiHidden/>
    <w:unhideWhenUsed/>
    <w:rsid w:val="00C330F9"/>
    <w:pPr>
      <w:spacing w:line="360" w:lineRule="atLeast"/>
    </w:pPr>
  </w:style>
  <w:style w:type="paragraph" w:styleId="Indholdsfortegnelse6">
    <w:name w:val="toc 6"/>
    <w:basedOn w:val="Normal"/>
    <w:next w:val="Normal"/>
    <w:uiPriority w:val="3"/>
    <w:semiHidden/>
    <w:unhideWhenUsed/>
    <w:rsid w:val="00C330F9"/>
    <w:pPr>
      <w:spacing w:line="360" w:lineRule="atLeast"/>
      <w:ind w:right="567"/>
    </w:pPr>
  </w:style>
  <w:style w:type="paragraph" w:styleId="Indholdsfortegnelse7">
    <w:name w:val="toc 7"/>
    <w:basedOn w:val="Normal"/>
    <w:next w:val="Normal"/>
    <w:uiPriority w:val="3"/>
    <w:semiHidden/>
    <w:unhideWhenUsed/>
    <w:rsid w:val="00C330F9"/>
    <w:pPr>
      <w:spacing w:line="360" w:lineRule="atLeast"/>
      <w:ind w:right="567"/>
    </w:pPr>
  </w:style>
  <w:style w:type="paragraph" w:styleId="Indholdsfortegnelse8">
    <w:name w:val="toc 8"/>
    <w:basedOn w:val="Normal"/>
    <w:next w:val="Normal"/>
    <w:uiPriority w:val="3"/>
    <w:semiHidden/>
    <w:unhideWhenUsed/>
    <w:rsid w:val="00C330F9"/>
    <w:pPr>
      <w:spacing w:line="360" w:lineRule="atLeast"/>
      <w:ind w:right="567"/>
    </w:pPr>
  </w:style>
  <w:style w:type="paragraph" w:styleId="Indholdsfortegnelse9">
    <w:name w:val="toc 9"/>
    <w:basedOn w:val="Normal"/>
    <w:next w:val="Normal"/>
    <w:uiPriority w:val="3"/>
    <w:semiHidden/>
    <w:unhideWhenUsed/>
    <w:rsid w:val="00C330F9"/>
    <w:pPr>
      <w:ind w:right="567"/>
    </w:pPr>
  </w:style>
  <w:style w:type="paragraph" w:styleId="Overskrift">
    <w:name w:val="TOC Heading"/>
    <w:basedOn w:val="Overskrift1"/>
    <w:next w:val="Normal"/>
    <w:uiPriority w:val="39"/>
    <w:unhideWhenUsed/>
    <w:qFormat/>
    <w:rsid w:val="00C330F9"/>
    <w:pPr>
      <w:pageBreakBefore/>
      <w:numPr>
        <w:numId w:val="0"/>
      </w:numPr>
      <w:spacing w:before="0" w:line="440" w:lineRule="atLeast"/>
      <w:outlineLvl w:val="9"/>
    </w:pPr>
    <w:rPr>
      <w:sz w:val="40"/>
    </w:rPr>
  </w:style>
  <w:style w:type="paragraph" w:styleId="Bloktekst">
    <w:name w:val="Block Text"/>
    <w:basedOn w:val="Normal"/>
    <w:uiPriority w:val="99"/>
    <w:semiHidden/>
    <w:unhideWhenUsed/>
    <w:rsid w:val="00C330F9"/>
    <w:pPr>
      <w:pBdr>
        <w:top w:val="single" w:sz="2" w:space="10" w:color="auto"/>
        <w:left w:val="single" w:sz="2" w:space="10" w:color="auto"/>
        <w:bottom w:val="single" w:sz="2" w:space="10" w:color="auto"/>
        <w:right w:val="single" w:sz="2" w:space="10" w:color="auto"/>
      </w:pBdr>
      <w:ind w:left="1152" w:right="1152"/>
    </w:pPr>
    <w:rPr>
      <w:rFonts w:eastAsiaTheme="minorEastAsia"/>
      <w:i/>
      <w:iCs/>
    </w:rPr>
  </w:style>
  <w:style w:type="paragraph" w:styleId="Opstilling-punkttegn2">
    <w:name w:val="List Bullet 2"/>
    <w:basedOn w:val="Normal"/>
    <w:uiPriority w:val="99"/>
    <w:semiHidden/>
    <w:unhideWhenUsed/>
    <w:rsid w:val="00C330F9"/>
    <w:pPr>
      <w:numPr>
        <w:numId w:val="11"/>
      </w:numPr>
      <w:contextualSpacing/>
    </w:pPr>
  </w:style>
  <w:style w:type="paragraph" w:styleId="Noteoverskrift">
    <w:name w:val="Note Heading"/>
    <w:basedOn w:val="Normal"/>
    <w:next w:val="Normal"/>
    <w:link w:val="NoteoverskriftTegn"/>
    <w:uiPriority w:val="99"/>
    <w:semiHidden/>
    <w:unhideWhenUsed/>
    <w:rsid w:val="00C330F9"/>
    <w:pPr>
      <w:spacing w:line="240" w:lineRule="auto"/>
    </w:pPr>
    <w:rPr>
      <w:b/>
    </w:rPr>
  </w:style>
  <w:style w:type="character" w:customStyle="1" w:styleId="NoteoverskriftTegn">
    <w:name w:val="Noteoverskrift Tegn"/>
    <w:basedOn w:val="Standardskrifttypeiafsnit"/>
    <w:link w:val="Noteoverskrift"/>
    <w:uiPriority w:val="99"/>
    <w:semiHidden/>
    <w:rsid w:val="00312E17"/>
    <w:rPr>
      <w:rFonts w:ascii="Arial" w:hAnsi="Arial"/>
      <w:b/>
      <w:sz w:val="18"/>
    </w:rPr>
  </w:style>
  <w:style w:type="character" w:styleId="Sidetal">
    <w:name w:val="page number"/>
    <w:basedOn w:val="Standardskrifttypeiafsnit"/>
    <w:semiHidden/>
    <w:unhideWhenUsed/>
    <w:rsid w:val="00C330F9"/>
    <w:rPr>
      <w:rFonts w:ascii="Verdana" w:hAnsi="Verdana"/>
      <w:sz w:val="18"/>
    </w:rPr>
  </w:style>
  <w:style w:type="paragraph" w:styleId="Citatoverskrift">
    <w:name w:val="toa heading"/>
    <w:basedOn w:val="Normal"/>
    <w:next w:val="Normal"/>
    <w:uiPriority w:val="99"/>
    <w:semiHidden/>
    <w:unhideWhenUsed/>
    <w:rsid w:val="00C330F9"/>
    <w:pPr>
      <w:spacing w:line="440" w:lineRule="atLeast"/>
    </w:pPr>
    <w:rPr>
      <w:rFonts w:eastAsiaTheme="majorEastAsia" w:cstheme="majorBidi"/>
      <w:b/>
      <w:bCs/>
      <w:sz w:val="40"/>
      <w:szCs w:val="24"/>
    </w:rPr>
  </w:style>
  <w:style w:type="paragraph" w:styleId="Listeoverfigurer">
    <w:name w:val="table of figures"/>
    <w:basedOn w:val="Normal"/>
    <w:next w:val="Normal"/>
    <w:uiPriority w:val="99"/>
    <w:semiHidden/>
    <w:unhideWhenUsed/>
    <w:rsid w:val="00C330F9"/>
    <w:pPr>
      <w:ind w:right="567"/>
    </w:pPr>
  </w:style>
  <w:style w:type="paragraph" w:styleId="Starthilsen">
    <w:name w:val="Salutation"/>
    <w:basedOn w:val="Normal"/>
    <w:next w:val="Normal"/>
    <w:link w:val="StarthilsenTegn"/>
    <w:uiPriority w:val="99"/>
    <w:semiHidden/>
    <w:unhideWhenUsed/>
    <w:rsid w:val="00C330F9"/>
    <w:pPr>
      <w:keepNext/>
    </w:pPr>
  </w:style>
  <w:style w:type="character" w:customStyle="1" w:styleId="StarthilsenTegn">
    <w:name w:val="Starthilsen Tegn"/>
    <w:basedOn w:val="Standardskrifttypeiafsnit"/>
    <w:link w:val="Starthilsen"/>
    <w:uiPriority w:val="99"/>
    <w:semiHidden/>
    <w:rsid w:val="00312E17"/>
    <w:rPr>
      <w:rFonts w:ascii="Arial" w:hAnsi="Arial"/>
      <w:sz w:val="18"/>
    </w:rPr>
  </w:style>
  <w:style w:type="paragraph" w:styleId="Dato">
    <w:name w:val="Date"/>
    <w:basedOn w:val="Normal"/>
    <w:next w:val="Normal"/>
    <w:link w:val="DatoTegn"/>
    <w:uiPriority w:val="99"/>
    <w:semiHidden/>
    <w:unhideWhenUsed/>
    <w:rsid w:val="00C330F9"/>
  </w:style>
  <w:style w:type="character" w:customStyle="1" w:styleId="DatoTegn">
    <w:name w:val="Dato Tegn"/>
    <w:basedOn w:val="Standardskrifttypeiafsnit"/>
    <w:link w:val="Dato"/>
    <w:uiPriority w:val="99"/>
    <w:semiHidden/>
    <w:rsid w:val="00312E17"/>
    <w:rPr>
      <w:rFonts w:ascii="Arial" w:hAnsi="Arial"/>
      <w:sz w:val="18"/>
    </w:rPr>
  </w:style>
  <w:style w:type="paragraph" w:styleId="Citat">
    <w:name w:val="Quote"/>
    <w:basedOn w:val="Normal"/>
    <w:next w:val="Normal"/>
    <w:link w:val="CitatTegn"/>
    <w:uiPriority w:val="4"/>
    <w:semiHidden/>
    <w:unhideWhenUsed/>
    <w:rsid w:val="00C330F9"/>
    <w:rPr>
      <w:i/>
      <w:iCs/>
      <w:color w:val="000000" w:themeColor="text1"/>
    </w:rPr>
  </w:style>
  <w:style w:type="character" w:customStyle="1" w:styleId="CitatTegn">
    <w:name w:val="Citat Tegn"/>
    <w:basedOn w:val="Standardskrifttypeiafsnit"/>
    <w:link w:val="Citat"/>
    <w:uiPriority w:val="4"/>
    <w:semiHidden/>
    <w:rsid w:val="00DE0822"/>
    <w:rPr>
      <w:rFonts w:ascii="Arial" w:hAnsi="Arial"/>
      <w:i/>
      <w:iCs/>
      <w:color w:val="000000" w:themeColor="text1"/>
      <w:sz w:val="18"/>
    </w:rPr>
  </w:style>
  <w:style w:type="paragraph" w:customStyle="1" w:styleId="Tabletext">
    <w:name w:val="Table text"/>
    <w:basedOn w:val="Normal"/>
    <w:semiHidden/>
    <w:unhideWhenUsed/>
    <w:rsid w:val="00C330F9"/>
    <w:pPr>
      <w:spacing w:line="200" w:lineRule="atLeast"/>
    </w:pPr>
    <w:rPr>
      <w:sz w:val="16"/>
      <w:lang w:val="en-US"/>
    </w:rPr>
  </w:style>
  <w:style w:type="paragraph" w:customStyle="1" w:styleId="TableHeading">
    <w:name w:val="Table Heading"/>
    <w:basedOn w:val="Tabletext"/>
    <w:semiHidden/>
    <w:unhideWhenUsed/>
    <w:rsid w:val="00C330F9"/>
    <w:rPr>
      <w:b/>
    </w:rPr>
  </w:style>
  <w:style w:type="paragraph" w:customStyle="1" w:styleId="Tablenumbers">
    <w:name w:val="Table numbers"/>
    <w:basedOn w:val="TableHeading"/>
    <w:semiHidden/>
    <w:unhideWhenUsed/>
    <w:rsid w:val="00C330F9"/>
    <w:pPr>
      <w:jc w:val="right"/>
    </w:pPr>
    <w:rPr>
      <w:b w:val="0"/>
    </w:rPr>
  </w:style>
  <w:style w:type="paragraph" w:customStyle="1" w:styleId="TableTotal">
    <w:name w:val="Table Total"/>
    <w:basedOn w:val="Tablenumbers"/>
    <w:semiHidden/>
    <w:unhideWhenUsed/>
    <w:rsid w:val="00C330F9"/>
    <w:rPr>
      <w:b/>
    </w:rPr>
  </w:style>
  <w:style w:type="paragraph" w:customStyle="1" w:styleId="Filsti">
    <w:name w:val="Filsti"/>
    <w:basedOn w:val="Template"/>
    <w:next w:val="Normal"/>
    <w:uiPriority w:val="5"/>
    <w:semiHidden/>
    <w:unhideWhenUsed/>
    <w:rsid w:val="00C330F9"/>
    <w:rPr>
      <w:sz w:val="14"/>
      <w:lang w:val="en-US"/>
    </w:rPr>
  </w:style>
  <w:style w:type="paragraph" w:customStyle="1" w:styleId="Template">
    <w:name w:val="Template"/>
    <w:semiHidden/>
    <w:unhideWhenUsed/>
    <w:rsid w:val="00C330F9"/>
    <w:pPr>
      <w:spacing w:after="0" w:line="290" w:lineRule="atLeast"/>
    </w:pPr>
    <w:rPr>
      <w:rFonts w:ascii="Arial" w:eastAsia="Times New Roman" w:hAnsi="Arial" w:cs="Times New Roman"/>
      <w:noProof/>
      <w:sz w:val="18"/>
      <w:szCs w:val="24"/>
    </w:rPr>
  </w:style>
  <w:style w:type="paragraph" w:customStyle="1" w:styleId="Infodefinision">
    <w:name w:val="Info definision"/>
    <w:basedOn w:val="Template"/>
    <w:uiPriority w:val="4"/>
    <w:unhideWhenUsed/>
    <w:rsid w:val="00C330F9"/>
    <w:rPr>
      <w:sz w:val="14"/>
      <w:lang w:eastAsia="da-DK"/>
    </w:rPr>
  </w:style>
  <w:style w:type="paragraph" w:customStyle="1" w:styleId="Template-Dato">
    <w:name w:val="Template - Dato"/>
    <w:basedOn w:val="Template"/>
    <w:semiHidden/>
    <w:unhideWhenUsed/>
    <w:rsid w:val="00C330F9"/>
  </w:style>
  <w:style w:type="paragraph" w:customStyle="1" w:styleId="MdenavnRubrik">
    <w:name w:val="Mødenavn / Rubrik"/>
    <w:basedOn w:val="Normal"/>
    <w:uiPriority w:val="2"/>
    <w:rsid w:val="002837FB"/>
    <w:rPr>
      <w:rFonts w:eastAsia="Times New Roman" w:cs="Times New Roman"/>
      <w:b/>
      <w:szCs w:val="24"/>
    </w:rPr>
  </w:style>
  <w:style w:type="paragraph" w:customStyle="1" w:styleId="Infotekst">
    <w:name w:val="Infotekst"/>
    <w:basedOn w:val="Template"/>
    <w:uiPriority w:val="4"/>
    <w:unhideWhenUsed/>
    <w:rsid w:val="00C330F9"/>
  </w:style>
  <w:style w:type="paragraph" w:customStyle="1" w:styleId="1Overskrift1UdenNummer">
    <w:name w:val="1 Overskrift 1 Uden Nummer"/>
    <w:basedOn w:val="Overskrift1"/>
    <w:next w:val="Normal"/>
    <w:uiPriority w:val="1"/>
    <w:qFormat/>
    <w:rsid w:val="005D33D0"/>
    <w:pPr>
      <w:pageBreakBefore/>
      <w:numPr>
        <w:numId w:val="0"/>
      </w:numPr>
      <w:spacing w:before="360" w:after="360" w:line="440" w:lineRule="atLeast"/>
    </w:pPr>
    <w:rPr>
      <w:b w:val="0"/>
      <w:caps/>
      <w:sz w:val="64"/>
    </w:rPr>
  </w:style>
  <w:style w:type="table" w:styleId="Tabel-Gitter">
    <w:name w:val="Table Grid"/>
    <w:basedOn w:val="Tabel-Normal"/>
    <w:uiPriority w:val="59"/>
    <w:rsid w:val="00C330F9"/>
    <w:pPr>
      <w:spacing w:after="0" w:line="240" w:lineRule="auto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2Overskrift2Udennummer">
    <w:name w:val="2 Overskrift 2 Uden nummer"/>
    <w:basedOn w:val="Overskrift2"/>
    <w:next w:val="Normal"/>
    <w:uiPriority w:val="1"/>
    <w:qFormat/>
    <w:rsid w:val="00A772DF"/>
    <w:pPr>
      <w:numPr>
        <w:ilvl w:val="0"/>
        <w:numId w:val="0"/>
      </w:numPr>
      <w:spacing w:after="60" w:line="440" w:lineRule="atLeast"/>
    </w:pPr>
    <w:rPr>
      <w:rFonts w:ascii="Arial" w:hAnsi="Arial"/>
      <w:b/>
      <w:sz w:val="28"/>
    </w:rPr>
  </w:style>
  <w:style w:type="paragraph" w:customStyle="1" w:styleId="3Overskrift3Udennummer">
    <w:name w:val="3 Overskrift 3 Uden nummer"/>
    <w:basedOn w:val="Overskrift3"/>
    <w:next w:val="Normal"/>
    <w:uiPriority w:val="1"/>
    <w:qFormat/>
    <w:rsid w:val="00A772DF"/>
    <w:pPr>
      <w:numPr>
        <w:ilvl w:val="0"/>
        <w:numId w:val="0"/>
      </w:numPr>
      <w:spacing w:after="60" w:line="360" w:lineRule="atLeast"/>
    </w:pPr>
    <w:rPr>
      <w:rFonts w:ascii="Arial" w:hAnsi="Arial"/>
      <w:b/>
      <w:sz w:val="22"/>
    </w:rPr>
  </w:style>
  <w:style w:type="paragraph" w:customStyle="1" w:styleId="4Overskrift4Udennummer">
    <w:name w:val="4 Overskrift 4 Uden nummer"/>
    <w:basedOn w:val="Overskrift4"/>
    <w:uiPriority w:val="1"/>
    <w:rsid w:val="00C330F9"/>
    <w:pPr>
      <w:numPr>
        <w:ilvl w:val="0"/>
        <w:numId w:val="0"/>
      </w:numPr>
    </w:pPr>
    <w:rPr>
      <w:b/>
    </w:rPr>
  </w:style>
  <w:style w:type="paragraph" w:customStyle="1" w:styleId="Navne-Infotekst">
    <w:name w:val="Navne - Infotekst"/>
    <w:basedOn w:val="Normal"/>
    <w:uiPriority w:val="4"/>
    <w:unhideWhenUsed/>
    <w:rsid w:val="00C330F9"/>
    <w:pPr>
      <w:tabs>
        <w:tab w:val="clear" w:pos="221"/>
      </w:tabs>
      <w:spacing w:before="80" w:line="200" w:lineRule="exact"/>
    </w:pPr>
    <w:rPr>
      <w:rFonts w:eastAsia="Times New Roman" w:cs="Times New Roman"/>
      <w:noProof/>
      <w:szCs w:val="24"/>
    </w:rPr>
  </w:style>
  <w:style w:type="paragraph" w:customStyle="1" w:styleId="Forside">
    <w:name w:val="Forside"/>
    <w:basedOn w:val="Normal"/>
    <w:uiPriority w:val="1"/>
    <w:rsid w:val="00F66720"/>
    <w:pPr>
      <w:spacing w:line="380" w:lineRule="atLeast"/>
    </w:pPr>
    <w:rPr>
      <w:caps/>
      <w:color w:val="FFFFFF" w:themeColor="background1"/>
      <w:sz w:val="72"/>
    </w:rPr>
  </w:style>
  <w:style w:type="paragraph" w:customStyle="1" w:styleId="ForsideNormal">
    <w:name w:val="Forside Normal"/>
    <w:basedOn w:val="Forside"/>
    <w:uiPriority w:val="1"/>
    <w:rsid w:val="00F3658F"/>
    <w:pPr>
      <w:spacing w:line="260" w:lineRule="atLeast"/>
    </w:pPr>
    <w:rPr>
      <w:b/>
      <w:sz w:val="22"/>
    </w:rPr>
  </w:style>
  <w:style w:type="paragraph" w:customStyle="1" w:styleId="Overskrift1UdenToc">
    <w:name w:val="Overskrift 1 Uden Toc"/>
    <w:basedOn w:val="1Overskrift1UdenNummer"/>
    <w:rsid w:val="007F5923"/>
    <w:pPr>
      <w:spacing w:before="0" w:after="240"/>
      <w:outlineLvl w:val="9"/>
    </w:pPr>
  </w:style>
  <w:style w:type="paragraph" w:customStyle="1" w:styleId="Fed">
    <w:name w:val="Fed"/>
    <w:basedOn w:val="Normal"/>
    <w:next w:val="Normal"/>
    <w:uiPriority w:val="1"/>
    <w:rsid w:val="00104EB1"/>
    <w:rPr>
      <w:b/>
    </w:rPr>
  </w:style>
  <w:style w:type="paragraph" w:customStyle="1" w:styleId="Indstbillede">
    <w:name w:val="Indsæt billede"/>
    <w:basedOn w:val="Normal"/>
    <w:rsid w:val="00484140"/>
    <w:pPr>
      <w:jc w:val="center"/>
    </w:pPr>
    <w:rPr>
      <w:b/>
      <w:color w:val="FF0000"/>
      <w:sz w:val="24"/>
      <w:szCs w:val="36"/>
    </w:rPr>
  </w:style>
  <w:style w:type="paragraph" w:customStyle="1" w:styleId="Overskrift1UdenNummer">
    <w:name w:val="Overskrift 1 Uden Nummer"/>
    <w:basedOn w:val="Overskrift1"/>
    <w:next w:val="Normal"/>
    <w:rsid w:val="00146375"/>
    <w:pPr>
      <w:pageBreakBefore/>
      <w:numPr>
        <w:numId w:val="0"/>
      </w:numPr>
      <w:spacing w:before="0" w:after="240" w:line="440" w:lineRule="atLeast"/>
    </w:pPr>
    <w:rPr>
      <w:b w:val="0"/>
      <w:caps/>
      <w:sz w:val="64"/>
    </w:rPr>
  </w:style>
  <w:style w:type="table" w:styleId="Farvetliste-fremhvningsfarve1">
    <w:name w:val="Colorful List Accent 1"/>
    <w:basedOn w:val="Tabel-Normal"/>
    <w:uiPriority w:val="72"/>
    <w:rsid w:val="00A04681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EEBEB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73030" w:themeFill="accent2" w:themeFillShade="CC"/>
      </w:tcPr>
    </w:tblStylePr>
    <w:tblStylePr w:type="lastRow">
      <w:rPr>
        <w:b/>
        <w:bCs/>
        <w:color w:val="F73030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CECE" w:themeFill="accent1" w:themeFillTint="3F"/>
      </w:tcPr>
    </w:tblStylePr>
    <w:tblStylePr w:type="band1Horz">
      <w:tblPr/>
      <w:tcPr>
        <w:shd w:val="clear" w:color="auto" w:fill="FED8D8" w:themeFill="accent1" w:themeFillTint="33"/>
      </w:tcPr>
    </w:tblStylePr>
  </w:style>
  <w:style w:type="table" w:styleId="Mediumgitter3-fremhvningsfarve3">
    <w:name w:val="Medium Grid 3 Accent 3"/>
    <w:aliases w:val="KP Tabel"/>
    <w:basedOn w:val="Tabel-Normal"/>
    <w:uiPriority w:val="69"/>
    <w:rsid w:val="00B57098"/>
    <w:pPr>
      <w:spacing w:after="0" w:line="240" w:lineRule="auto"/>
    </w:pPr>
    <w:rPr>
      <w:rFonts w:ascii="Arial" w:hAnsi="Arial"/>
      <w:sz w:val="20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  <w:tblCellMar>
        <w:top w:w="113" w:type="dxa"/>
        <w:left w:w="113" w:type="dxa"/>
        <w:bottom w:w="113" w:type="dxa"/>
        <w:right w:w="113" w:type="dxa"/>
      </w:tblCellMar>
    </w:tblPr>
    <w:tcPr>
      <w:shd w:val="clear" w:color="auto" w:fill="A5B3C9"/>
    </w:tcPr>
    <w:tblStylePr w:type="firstRow">
      <w:rPr>
        <w:b/>
        <w:bCs/>
        <w:i w:val="0"/>
        <w:iCs w:val="0"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shd w:val="clear" w:color="auto" w:fill="A5B3C9"/>
      </w:tcPr>
    </w:tblStylePr>
    <w:tblStylePr w:type="firstCol">
      <w:rPr>
        <w:b/>
        <w:bCs/>
        <w:i w:val="0"/>
        <w:iCs w:val="0"/>
        <w:color w:val="000000" w:themeColor="text1"/>
      </w:rPr>
      <w:tblPr/>
      <w:tcPr>
        <w:shd w:val="clear" w:color="auto" w:fill="BFBFBF" w:themeFill="background1" w:themeFillShade="BF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shd w:val="clear" w:color="auto" w:fill="BFBFBF" w:themeFill="background1" w:themeFillShade="BF"/>
      </w:tcPr>
    </w:tblStylePr>
    <w:tblStylePr w:type="band1Vert">
      <w:tblPr/>
      <w:tcPr>
        <w:shd w:val="clear" w:color="auto" w:fill="D9D9D9" w:themeFill="background1" w:themeFillShade="D9"/>
      </w:tcPr>
    </w:tblStylePr>
    <w:tblStylePr w:type="band2Vert">
      <w:tblPr/>
      <w:tcPr>
        <w:shd w:val="clear" w:color="auto" w:fill="D9D9D9" w:themeFill="background1" w:themeFillShade="D9"/>
      </w:tcPr>
    </w:tblStylePr>
    <w:tblStylePr w:type="band1Horz">
      <w:tblPr/>
      <w:tcPr>
        <w:shd w:val="clear" w:color="auto" w:fill="D9D9D9" w:themeFill="background1" w:themeFillShade="D9"/>
      </w:tcPr>
    </w:tblStylePr>
    <w:tblStylePr w:type="band2Horz">
      <w:tblPr/>
      <w:tcPr>
        <w:shd w:val="clear" w:color="auto" w:fill="D9D9D9" w:themeFill="background1" w:themeFillShade="D9"/>
      </w:tcPr>
    </w:tblStylePr>
  </w:style>
  <w:style w:type="character" w:customStyle="1" w:styleId="apple-converted-space">
    <w:name w:val="apple-converted-space"/>
    <w:basedOn w:val="Standardskrifttypeiafsnit"/>
    <w:rsid w:val="005F41AB"/>
  </w:style>
  <w:style w:type="table" w:styleId="Tabelgitter-lys">
    <w:name w:val="Grid Table Light"/>
    <w:basedOn w:val="Tabel-Normal"/>
    <w:uiPriority w:val="40"/>
    <w:rsid w:val="0069630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DecimalAligned">
    <w:name w:val="Decimal Aligned"/>
    <w:basedOn w:val="Normal"/>
    <w:uiPriority w:val="40"/>
    <w:rsid w:val="002B1879"/>
    <w:pPr>
      <w:tabs>
        <w:tab w:val="clear" w:pos="221"/>
        <w:tab w:val="decimal" w:pos="360"/>
      </w:tabs>
      <w:spacing w:after="200" w:line="276" w:lineRule="auto"/>
    </w:pPr>
    <w:rPr>
      <w:rFonts w:asciiTheme="minorHAnsi" w:eastAsiaTheme="minorEastAsia" w:hAnsiTheme="minorHAnsi" w:cs="Times New Roman"/>
      <w:sz w:val="22"/>
      <w:lang w:eastAsia="da-DK"/>
    </w:rPr>
  </w:style>
  <w:style w:type="table" w:styleId="Mediumskygge2-fremhvningsfarve5">
    <w:name w:val="Medium Shading 2 Accent 5"/>
    <w:basedOn w:val="Tabel-Normal"/>
    <w:uiPriority w:val="64"/>
    <w:rsid w:val="002B1879"/>
    <w:pPr>
      <w:spacing w:after="0" w:line="240" w:lineRule="auto"/>
    </w:pPr>
    <w:rPr>
      <w:rFonts w:eastAsiaTheme="minorEastAsia"/>
      <w:lang w:eastAsia="da-DK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liste2-fremhvningsfarve1">
    <w:name w:val="Medium List 2 Accent 1"/>
    <w:basedOn w:val="Tabel-Normal"/>
    <w:uiPriority w:val="66"/>
    <w:rsid w:val="00E707E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lang w:eastAsia="da-DK"/>
    </w:rPr>
    <w:tblPr>
      <w:tblStyleRowBandSize w:val="1"/>
      <w:tblStyleColBandSize w:val="1"/>
      <w:tblBorders>
        <w:top w:val="single" w:sz="8" w:space="0" w:color="FA3C3C" w:themeColor="accent1"/>
        <w:left w:val="single" w:sz="8" w:space="0" w:color="FA3C3C" w:themeColor="accent1"/>
        <w:bottom w:val="single" w:sz="8" w:space="0" w:color="FA3C3C" w:themeColor="accent1"/>
        <w:right w:val="single" w:sz="8" w:space="0" w:color="FA3C3C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A3C3C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A3C3C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A3C3C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A3C3C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CEC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CEC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Lysliste">
    <w:name w:val="Light List"/>
    <w:basedOn w:val="Tabel-Normal"/>
    <w:uiPriority w:val="61"/>
    <w:rsid w:val="00491766"/>
    <w:pPr>
      <w:spacing w:after="0" w:line="240" w:lineRule="auto"/>
    </w:pPr>
    <w:rPr>
      <w:rFonts w:eastAsiaTheme="minorEastAsia"/>
      <w:lang w:eastAsia="da-DK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paragraph" w:customStyle="1" w:styleId="Adresse-Enhed">
    <w:name w:val="Adresse - Enhed"/>
    <w:basedOn w:val="Normal"/>
    <w:uiPriority w:val="9"/>
    <w:rsid w:val="00374334"/>
    <w:pPr>
      <w:tabs>
        <w:tab w:val="clear" w:pos="221"/>
      </w:tabs>
      <w:spacing w:line="180" w:lineRule="exact"/>
    </w:pPr>
    <w:rPr>
      <w:b/>
      <w:noProof/>
      <w:sz w:val="14"/>
    </w:rPr>
  </w:style>
  <w:style w:type="paragraph" w:customStyle="1" w:styleId="BasicParagraph">
    <w:name w:val="[Basic Paragraph]"/>
    <w:basedOn w:val="Normal"/>
    <w:uiPriority w:val="99"/>
    <w:rsid w:val="00B050E6"/>
    <w:pPr>
      <w:tabs>
        <w:tab w:val="clear" w:pos="221"/>
      </w:tabs>
      <w:autoSpaceDE w:val="0"/>
      <w:autoSpaceDN w:val="0"/>
      <w:adjustRightInd w:val="0"/>
      <w:spacing w:line="288" w:lineRule="auto"/>
      <w:textAlignment w:val="center"/>
    </w:pPr>
    <w:rPr>
      <w:rFonts w:ascii="MinionPro-Regular" w:hAnsi="MinionPro-Regular" w:cs="MinionPro-Regular"/>
      <w:color w:val="000000"/>
      <w:sz w:val="24"/>
      <w:szCs w:val="24"/>
      <w:lang w:val="en-GB"/>
    </w:rPr>
  </w:style>
  <w:style w:type="paragraph" w:customStyle="1" w:styleId="Kolofonoverskrift">
    <w:name w:val="Kolofon_overskrift"/>
    <w:basedOn w:val="Normal"/>
    <w:qFormat/>
    <w:rsid w:val="00B050E6"/>
    <w:rPr>
      <w:rFonts w:ascii="Arial" w:hAnsi="Arial"/>
      <w:b/>
    </w:rPr>
  </w:style>
  <w:style w:type="paragraph" w:customStyle="1" w:styleId="Indholdoverskrift">
    <w:name w:val="Indhold_overskrift"/>
    <w:basedOn w:val="Overskrift1UdenToc"/>
    <w:qFormat/>
    <w:rsid w:val="005D33D0"/>
  </w:style>
  <w:style w:type="paragraph" w:customStyle="1" w:styleId="Forsidemanchet">
    <w:name w:val="Forside_manchet"/>
    <w:basedOn w:val="Forside"/>
    <w:qFormat/>
    <w:rsid w:val="00EA63C1"/>
    <w:rPr>
      <w:rFonts w:ascii="Arial" w:hAnsi="Arial"/>
      <w:caps w:val="0"/>
      <w:sz w:val="32"/>
      <w:szCs w:val="24"/>
      <w:lang w:val="en-US"/>
    </w:rPr>
  </w:style>
  <w:style w:type="character" w:customStyle="1" w:styleId="kortnavn2">
    <w:name w:val="kortnavn2"/>
    <w:basedOn w:val="Standardskrifttypeiafsnit"/>
    <w:rsid w:val="000855B8"/>
    <w:rPr>
      <w:rFonts w:ascii="Tahoma" w:hAnsi="Tahoma" w:cs="Tahoma" w:hint="default"/>
      <w:color w:val="000000"/>
      <w:sz w:val="24"/>
      <w:szCs w:val="24"/>
      <w:shd w:val="clear" w:color="auto" w:fill="auto"/>
    </w:rPr>
  </w:style>
  <w:style w:type="paragraph" w:styleId="NormalWeb">
    <w:name w:val="Normal (Web)"/>
    <w:basedOn w:val="Normal"/>
    <w:uiPriority w:val="99"/>
    <w:unhideWhenUsed/>
    <w:rsid w:val="000855B8"/>
    <w:pPr>
      <w:tabs>
        <w:tab w:val="clear" w:pos="221"/>
      </w:tabs>
      <w:spacing w:after="150" w:line="240" w:lineRule="auto"/>
    </w:pPr>
    <w:rPr>
      <w:rFonts w:ascii="Times New Roman" w:eastAsia="Times New Roman" w:hAnsi="Times New Roman" w:cs="Times New Roman"/>
      <w:sz w:val="24"/>
      <w:szCs w:val="24"/>
      <w:lang w:eastAsia="da-DK"/>
    </w:rPr>
  </w:style>
  <w:style w:type="paragraph" w:customStyle="1" w:styleId="Default">
    <w:name w:val="Default"/>
    <w:rsid w:val="000855B8"/>
    <w:pPr>
      <w:autoSpaceDE w:val="0"/>
      <w:autoSpaceDN w:val="0"/>
      <w:adjustRightInd w:val="0"/>
      <w:spacing w:after="0" w:line="240" w:lineRule="auto"/>
    </w:pPr>
    <w:rPr>
      <w:rFonts w:ascii="Arial" w:eastAsiaTheme="minorEastAsia" w:hAnsi="Arial" w:cs="Arial"/>
      <w:color w:val="000000"/>
      <w:sz w:val="24"/>
      <w:szCs w:val="24"/>
      <w:lang w:eastAsia="da-DK"/>
    </w:rPr>
  </w:style>
  <w:style w:type="paragraph" w:customStyle="1" w:styleId="Brdtekstifax">
    <w:name w:val="Brødtekst i fax"/>
    <w:basedOn w:val="Normal"/>
    <w:rsid w:val="000C2D41"/>
    <w:pPr>
      <w:framePr w:hSpace="180" w:wrap="around" w:vAnchor="text" w:hAnchor="text" w:y="55"/>
      <w:tabs>
        <w:tab w:val="clear" w:pos="221"/>
      </w:tabs>
      <w:spacing w:line="240" w:lineRule="auto"/>
    </w:pPr>
    <w:rPr>
      <w:rFonts w:ascii="Calibri" w:hAnsi="Calibri" w:cs="Times New Roman"/>
      <w:sz w:val="18"/>
      <w:szCs w:val="18"/>
      <w:lang w:eastAsia="da-DK"/>
    </w:rPr>
  </w:style>
  <w:style w:type="character" w:styleId="Hyperlink">
    <w:name w:val="Hyperlink"/>
    <w:basedOn w:val="Standardskrifttypeiafsnit"/>
    <w:uiPriority w:val="99"/>
    <w:unhideWhenUsed/>
    <w:rsid w:val="003D3D71"/>
    <w:rPr>
      <w:color w:val="A5A5A5" w:themeColor="hyperlink"/>
      <w:u w:val="single"/>
    </w:rPr>
  </w:style>
  <w:style w:type="character" w:styleId="Kommentarhenvisning">
    <w:name w:val="annotation reference"/>
    <w:basedOn w:val="Standardskrifttypeiafsnit"/>
    <w:uiPriority w:val="99"/>
    <w:unhideWhenUsed/>
    <w:rsid w:val="003D3D71"/>
    <w:rPr>
      <w:sz w:val="16"/>
      <w:szCs w:val="16"/>
    </w:rPr>
  </w:style>
  <w:style w:type="paragraph" w:styleId="Kommentartekst">
    <w:name w:val="annotation text"/>
    <w:basedOn w:val="Normal"/>
    <w:link w:val="KommentartekstTegn"/>
    <w:uiPriority w:val="99"/>
    <w:unhideWhenUsed/>
    <w:rsid w:val="003D3D71"/>
    <w:pPr>
      <w:tabs>
        <w:tab w:val="clear" w:pos="221"/>
      </w:tabs>
      <w:spacing w:after="200" w:line="240" w:lineRule="auto"/>
    </w:pPr>
    <w:rPr>
      <w:rFonts w:asciiTheme="minorHAnsi" w:hAnsiTheme="minorHAnsi"/>
      <w:szCs w:val="20"/>
    </w:rPr>
  </w:style>
  <w:style w:type="character" w:customStyle="1" w:styleId="KommentartekstTegn">
    <w:name w:val="Kommentartekst Tegn"/>
    <w:basedOn w:val="Standardskrifttypeiafsnit"/>
    <w:link w:val="Kommentartekst"/>
    <w:uiPriority w:val="99"/>
    <w:rsid w:val="003D3D71"/>
    <w:rPr>
      <w:sz w:val="20"/>
      <w:szCs w:val="20"/>
    </w:rPr>
  </w:style>
  <w:style w:type="paragraph" w:styleId="Kommentaremne">
    <w:name w:val="annotation subject"/>
    <w:basedOn w:val="Kommentartekst"/>
    <w:next w:val="Kommentartekst"/>
    <w:link w:val="KommentaremneTegn"/>
    <w:uiPriority w:val="99"/>
    <w:semiHidden/>
    <w:unhideWhenUsed/>
    <w:rsid w:val="003D3D71"/>
    <w:rPr>
      <w:b/>
      <w:bCs/>
    </w:rPr>
  </w:style>
  <w:style w:type="character" w:customStyle="1" w:styleId="KommentaremneTegn">
    <w:name w:val="Kommentaremne Tegn"/>
    <w:basedOn w:val="KommentartekstTegn"/>
    <w:link w:val="Kommentaremne"/>
    <w:uiPriority w:val="99"/>
    <w:semiHidden/>
    <w:rsid w:val="003D3D71"/>
    <w:rPr>
      <w:b/>
      <w:bCs/>
      <w:sz w:val="20"/>
      <w:szCs w:val="20"/>
    </w:rPr>
  </w:style>
  <w:style w:type="character" w:customStyle="1" w:styleId="Heading3Char">
    <w:name w:val="Heading 3 Char"/>
    <w:basedOn w:val="Standardskrifttypeiafsnit"/>
    <w:rsid w:val="003D3D71"/>
    <w:rPr>
      <w:rFonts w:ascii="Arial" w:hAnsi="Arial" w:cs="Arial"/>
      <w:b/>
      <w:bCs/>
      <w:sz w:val="26"/>
      <w:szCs w:val="26"/>
      <w:lang w:eastAsia="da-DK"/>
    </w:rPr>
  </w:style>
  <w:style w:type="paragraph" w:customStyle="1" w:styleId="hovedoverskrift">
    <w:name w:val="hovedoverskrift"/>
    <w:basedOn w:val="Normal"/>
    <w:link w:val="hovedoverskriftTegn"/>
    <w:qFormat/>
    <w:rsid w:val="003D3D71"/>
    <w:pPr>
      <w:keepNext/>
      <w:keepLines/>
      <w:pBdr>
        <w:top w:val="single" w:sz="8" w:space="3" w:color="EEECE1"/>
        <w:bottom w:val="single" w:sz="8" w:space="6" w:color="EEECE1"/>
      </w:pBdr>
      <w:tabs>
        <w:tab w:val="clear" w:pos="221"/>
      </w:tabs>
      <w:jc w:val="both"/>
      <w:outlineLvl w:val="2"/>
    </w:pPr>
    <w:rPr>
      <w:rFonts w:ascii="Calibri" w:eastAsia="Times New Roman" w:hAnsi="Calibri" w:cs="Times New Roman"/>
      <w:b/>
      <w:bCs/>
      <w:sz w:val="40"/>
      <w:szCs w:val="40"/>
      <w:lang w:eastAsia="da-DK"/>
    </w:rPr>
  </w:style>
  <w:style w:type="character" w:customStyle="1" w:styleId="hovedoverskriftTegn">
    <w:name w:val="hovedoverskrift Tegn"/>
    <w:basedOn w:val="Standardskrifttypeiafsnit"/>
    <w:link w:val="hovedoverskrift"/>
    <w:rsid w:val="003D3D71"/>
    <w:rPr>
      <w:rFonts w:ascii="Calibri" w:eastAsia="Times New Roman" w:hAnsi="Calibri" w:cs="Times New Roman"/>
      <w:b/>
      <w:bCs/>
      <w:sz w:val="40"/>
      <w:szCs w:val="40"/>
      <w:lang w:eastAsia="da-DK"/>
    </w:rPr>
  </w:style>
  <w:style w:type="character" w:customStyle="1" w:styleId="z-verstiformularenTegn">
    <w:name w:val="z-Øverst i formularen Tegn"/>
    <w:basedOn w:val="Standardskrifttypeiafsnit"/>
    <w:link w:val="z-verstiformularen"/>
    <w:uiPriority w:val="99"/>
    <w:semiHidden/>
    <w:rsid w:val="003D3D71"/>
    <w:rPr>
      <w:rFonts w:ascii="Arial" w:eastAsia="Times New Roman" w:hAnsi="Arial" w:cs="Arial"/>
      <w:vanish/>
      <w:sz w:val="16"/>
      <w:szCs w:val="16"/>
      <w:lang w:eastAsia="da-DK"/>
    </w:rPr>
  </w:style>
  <w:style w:type="paragraph" w:styleId="z-verstiformularen">
    <w:name w:val="HTML Top of Form"/>
    <w:basedOn w:val="Normal"/>
    <w:next w:val="Normal"/>
    <w:link w:val="z-verstiformularenTegn"/>
    <w:hidden/>
    <w:uiPriority w:val="99"/>
    <w:semiHidden/>
    <w:unhideWhenUsed/>
    <w:rsid w:val="003D3D71"/>
    <w:pPr>
      <w:pBdr>
        <w:bottom w:val="single" w:sz="6" w:space="1" w:color="auto"/>
      </w:pBdr>
      <w:tabs>
        <w:tab w:val="clear" w:pos="221"/>
      </w:tabs>
      <w:spacing w:line="240" w:lineRule="auto"/>
      <w:jc w:val="center"/>
    </w:pPr>
    <w:rPr>
      <w:rFonts w:ascii="Arial" w:eastAsia="Times New Roman" w:hAnsi="Arial" w:cs="Arial"/>
      <w:vanish/>
      <w:sz w:val="16"/>
      <w:szCs w:val="16"/>
      <w:lang w:eastAsia="da-DK"/>
    </w:rPr>
  </w:style>
  <w:style w:type="character" w:customStyle="1" w:styleId="z-NederstiformularenTegn">
    <w:name w:val="z-Nederst i formularen Tegn"/>
    <w:basedOn w:val="Standardskrifttypeiafsnit"/>
    <w:link w:val="z-Nederstiformularen"/>
    <w:uiPriority w:val="99"/>
    <w:semiHidden/>
    <w:rsid w:val="003D3D71"/>
    <w:rPr>
      <w:rFonts w:ascii="Arial" w:eastAsia="Times New Roman" w:hAnsi="Arial" w:cs="Arial"/>
      <w:vanish/>
      <w:sz w:val="16"/>
      <w:szCs w:val="16"/>
      <w:lang w:eastAsia="da-DK"/>
    </w:rPr>
  </w:style>
  <w:style w:type="paragraph" w:styleId="z-Nederstiformularen">
    <w:name w:val="HTML Bottom of Form"/>
    <w:basedOn w:val="Normal"/>
    <w:next w:val="Normal"/>
    <w:link w:val="z-NederstiformularenTegn"/>
    <w:hidden/>
    <w:uiPriority w:val="99"/>
    <w:semiHidden/>
    <w:unhideWhenUsed/>
    <w:rsid w:val="003D3D71"/>
    <w:pPr>
      <w:pBdr>
        <w:top w:val="single" w:sz="6" w:space="1" w:color="auto"/>
      </w:pBdr>
      <w:tabs>
        <w:tab w:val="clear" w:pos="221"/>
      </w:tabs>
      <w:spacing w:line="240" w:lineRule="auto"/>
      <w:jc w:val="center"/>
    </w:pPr>
    <w:rPr>
      <w:rFonts w:ascii="Arial" w:eastAsia="Times New Roman" w:hAnsi="Arial" w:cs="Arial"/>
      <w:vanish/>
      <w:sz w:val="16"/>
      <w:szCs w:val="16"/>
      <w:lang w:eastAsia="da-DK"/>
    </w:rPr>
  </w:style>
  <w:style w:type="paragraph" w:styleId="Ingenafstand">
    <w:name w:val="No Spacing"/>
    <w:uiPriority w:val="99"/>
    <w:qFormat/>
    <w:rsid w:val="003D3D71"/>
    <w:pPr>
      <w:spacing w:after="0" w:line="240" w:lineRule="auto"/>
    </w:pPr>
    <w:rPr>
      <w:rFonts w:ascii="Calibri" w:eastAsia="Calibri" w:hAnsi="Calibri" w:cs="Times New Roman"/>
      <w:lang w:eastAsia="da-DK"/>
    </w:rPr>
  </w:style>
  <w:style w:type="character" w:styleId="BesgtLink">
    <w:name w:val="FollowedHyperlink"/>
    <w:basedOn w:val="Standardskrifttypeiafsnit"/>
    <w:uiPriority w:val="99"/>
    <w:semiHidden/>
    <w:unhideWhenUsed/>
    <w:rsid w:val="003D3D71"/>
    <w:rPr>
      <w:color w:val="800080"/>
      <w:u w:val="single"/>
    </w:rPr>
  </w:style>
  <w:style w:type="paragraph" w:customStyle="1" w:styleId="Listeafsnit1">
    <w:name w:val="Listeafsnit1"/>
    <w:basedOn w:val="Normal"/>
    <w:qFormat/>
    <w:rsid w:val="003D3D71"/>
    <w:pPr>
      <w:tabs>
        <w:tab w:val="clear" w:pos="221"/>
      </w:tabs>
      <w:spacing w:after="200" w:line="276" w:lineRule="auto"/>
      <w:ind w:left="720"/>
      <w:contextualSpacing/>
      <w:jc w:val="both"/>
    </w:pPr>
    <w:rPr>
      <w:rFonts w:ascii="Calibri" w:eastAsia="Times New Roman" w:hAnsi="Calibri" w:cs="Times New Roman"/>
      <w:sz w:val="22"/>
      <w:lang w:eastAsia="da-DK"/>
    </w:rPr>
  </w:style>
  <w:style w:type="paragraph" w:customStyle="1" w:styleId="titel2">
    <w:name w:val="titel2"/>
    <w:basedOn w:val="Normal"/>
    <w:rsid w:val="003D3D71"/>
    <w:pPr>
      <w:tabs>
        <w:tab w:val="clear" w:pos="221"/>
      </w:tabs>
      <w:spacing w:before="200" w:after="200" w:line="240" w:lineRule="auto"/>
      <w:jc w:val="center"/>
    </w:pPr>
    <w:rPr>
      <w:rFonts w:ascii="Tahoma" w:eastAsia="Times New Roman" w:hAnsi="Tahoma" w:cs="Tahoma"/>
      <w:color w:val="000000"/>
      <w:sz w:val="40"/>
      <w:szCs w:val="40"/>
      <w:lang w:eastAsia="da-DK"/>
    </w:rPr>
  </w:style>
  <w:style w:type="character" w:customStyle="1" w:styleId="item1">
    <w:name w:val="item1"/>
    <w:basedOn w:val="Standardskrifttypeiafsnit"/>
    <w:rsid w:val="003D3D71"/>
  </w:style>
  <w:style w:type="paragraph" w:customStyle="1" w:styleId="clause3">
    <w:name w:val="~clause~3"/>
    <w:basedOn w:val="Normal"/>
    <w:rsid w:val="003D3D71"/>
    <w:pPr>
      <w:tabs>
        <w:tab w:val="clear" w:pos="221"/>
      </w:tabs>
      <w:spacing w:line="240" w:lineRule="auto"/>
    </w:pPr>
    <w:rPr>
      <w:rFonts w:ascii="Times New Roman" w:eastAsia="Times New Roman" w:hAnsi="Times New Roman" w:cs="Times New Roman"/>
      <w:color w:val="000000"/>
      <w:szCs w:val="20"/>
      <w:lang w:eastAsia="da-DK"/>
    </w:rPr>
  </w:style>
  <w:style w:type="character" w:customStyle="1" w:styleId="dimmed1">
    <w:name w:val="dimmed1"/>
    <w:basedOn w:val="Standardskrifttypeiafsnit"/>
    <w:rsid w:val="003D3D71"/>
    <w:rPr>
      <w:i/>
      <w:iCs/>
      <w:sz w:val="18"/>
      <w:szCs w:val="18"/>
    </w:rPr>
  </w:style>
  <w:style w:type="character" w:customStyle="1" w:styleId="meta-data2">
    <w:name w:val="meta-data2"/>
    <w:basedOn w:val="Standardskrifttypeiafsnit"/>
    <w:rsid w:val="003D3D71"/>
  </w:style>
  <w:style w:type="character" w:customStyle="1" w:styleId="prefix4">
    <w:name w:val="prefix4"/>
    <w:basedOn w:val="Standardskrifttypeiafsnit"/>
    <w:rsid w:val="003D3D71"/>
    <w:rPr>
      <w:b/>
      <w:bCs/>
    </w:rPr>
  </w:style>
  <w:style w:type="character" w:customStyle="1" w:styleId="stknr1">
    <w:name w:val="stknr1"/>
    <w:basedOn w:val="Standardskrifttypeiafsnit"/>
    <w:rsid w:val="003D3D71"/>
    <w:rPr>
      <w:rFonts w:ascii="Tahoma" w:hAnsi="Tahoma" w:cs="Tahoma" w:hint="default"/>
      <w:i/>
      <w:iCs/>
      <w:color w:val="000000"/>
      <w:sz w:val="24"/>
      <w:szCs w:val="24"/>
      <w:shd w:val="clear" w:color="auto" w:fill="auto"/>
    </w:rPr>
  </w:style>
  <w:style w:type="character" w:customStyle="1" w:styleId="kortnavn">
    <w:name w:val="kortnavn"/>
    <w:basedOn w:val="Standardskrifttypeiafsnit"/>
    <w:rsid w:val="003D3D71"/>
  </w:style>
  <w:style w:type="character" w:customStyle="1" w:styleId="headercompanyname">
    <w:name w:val="headercompanyname"/>
    <w:basedOn w:val="Standardskrifttypeiafsnit"/>
    <w:rsid w:val="002B4277"/>
  </w:style>
  <w:style w:type="character" w:styleId="HTML-citat">
    <w:name w:val="HTML Cite"/>
    <w:basedOn w:val="Standardskrifttypeiafsnit"/>
    <w:uiPriority w:val="99"/>
    <w:semiHidden/>
    <w:unhideWhenUsed/>
    <w:rsid w:val="002B4277"/>
    <w:rPr>
      <w:i/>
      <w:iCs/>
    </w:rPr>
  </w:style>
  <w:style w:type="character" w:customStyle="1" w:styleId="versionnumber">
    <w:name w:val="versionnumber"/>
    <w:basedOn w:val="Standardskrifttypeiafsnit"/>
    <w:rsid w:val="004F5EDE"/>
  </w:style>
  <w:style w:type="character" w:customStyle="1" w:styleId="versiondate">
    <w:name w:val="versiondate"/>
    <w:basedOn w:val="Standardskrifttypeiafsnit"/>
    <w:rsid w:val="004F5EDE"/>
  </w:style>
  <w:style w:type="paragraph" w:customStyle="1" w:styleId="paragraph">
    <w:name w:val="paragraph"/>
    <w:basedOn w:val="Normal"/>
    <w:rsid w:val="009C645E"/>
    <w:pPr>
      <w:tabs>
        <w:tab w:val="clear" w:pos="221"/>
      </w:tabs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da-DK"/>
    </w:rPr>
  </w:style>
  <w:style w:type="character" w:customStyle="1" w:styleId="normaltextrun">
    <w:name w:val="normaltextrun"/>
    <w:basedOn w:val="Standardskrifttypeiafsnit"/>
    <w:rsid w:val="009C645E"/>
  </w:style>
  <w:style w:type="character" w:customStyle="1" w:styleId="eop">
    <w:name w:val="eop"/>
    <w:basedOn w:val="Standardskrifttypeiafsnit"/>
    <w:rsid w:val="009C645E"/>
  </w:style>
  <w:style w:type="character" w:styleId="Ulstomtale">
    <w:name w:val="Unresolved Mention"/>
    <w:basedOn w:val="Standardskrifttypeiafsnit"/>
    <w:uiPriority w:val="99"/>
    <w:semiHidden/>
    <w:unhideWhenUsed/>
    <w:rsid w:val="007628AE"/>
    <w:rPr>
      <w:color w:val="605E5C"/>
      <w:shd w:val="clear" w:color="auto" w:fill="E1DFDD"/>
    </w:rPr>
  </w:style>
  <w:style w:type="paragraph" w:styleId="Korrektur">
    <w:name w:val="Revision"/>
    <w:hidden/>
    <w:uiPriority w:val="99"/>
    <w:semiHidden/>
    <w:rsid w:val="00106804"/>
    <w:pPr>
      <w:spacing w:after="0" w:line="240" w:lineRule="auto"/>
    </w:pPr>
    <w:rPr>
      <w:rFonts w:ascii="Georgia" w:hAnsi="Georgia"/>
      <w:sz w:val="20"/>
    </w:rPr>
  </w:style>
  <w:style w:type="paragraph" w:customStyle="1" w:styleId="RKBrdtekst">
    <w:name w:val="RK Brødtekst"/>
    <w:basedOn w:val="Normal"/>
    <w:link w:val="RKBrdtekstTegn"/>
    <w:qFormat/>
    <w:rsid w:val="00457D78"/>
    <w:pPr>
      <w:tabs>
        <w:tab w:val="clear" w:pos="221"/>
      </w:tabs>
      <w:spacing w:before="120" w:after="200" w:line="276" w:lineRule="auto"/>
    </w:pPr>
    <w:rPr>
      <w:rFonts w:ascii="Gill Sans MT" w:eastAsia="Calibri" w:hAnsi="Gill Sans MT" w:cs="Calibri"/>
      <w:sz w:val="24"/>
      <w:szCs w:val="20"/>
      <w:lang w:eastAsia="da-DK"/>
    </w:rPr>
  </w:style>
  <w:style w:type="character" w:customStyle="1" w:styleId="RKBrdtekstTegn">
    <w:name w:val="RK Brødtekst Tegn"/>
    <w:link w:val="RKBrdtekst"/>
    <w:rsid w:val="00457D78"/>
    <w:rPr>
      <w:rFonts w:ascii="Gill Sans MT" w:eastAsia="Calibri" w:hAnsi="Gill Sans MT" w:cs="Calibri"/>
      <w:sz w:val="24"/>
      <w:szCs w:val="20"/>
      <w:lang w:eastAsia="da-DK"/>
    </w:rPr>
  </w:style>
  <w:style w:type="table" w:customStyle="1" w:styleId="Tabel-Gitter1">
    <w:name w:val="Tabel - Gitter1"/>
    <w:basedOn w:val="Tabel-Normal"/>
    <w:next w:val="Tabel-Gitter"/>
    <w:uiPriority w:val="59"/>
    <w:rsid w:val="00940F1C"/>
    <w:pPr>
      <w:spacing w:after="0" w:line="240" w:lineRule="auto"/>
    </w:p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473330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523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933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1893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141451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2428405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2756727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62517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7913598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73698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724322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103970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46325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71382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72226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9916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7093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29183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423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51504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10891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1365364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8331831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0654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71470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577025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4282567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4976682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63610464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02159003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087073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5793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1282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8358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334047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0274259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06306776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97701379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80363331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94617269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033287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5527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189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35887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5068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945269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7184979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322152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92252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9732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369618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188095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7525848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252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997733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9953044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643542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16284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9889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66290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5935359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2018193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505669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39553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30137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cid:image003.jpg@01D525FA.F98B3800" TargetMode="External"/><Relationship Id="rId18" Type="http://schemas.openxmlformats.org/officeDocument/2006/relationships/footer" Target="footer2.xml"/><Relationship Id="rId26" Type="http://schemas.openxmlformats.org/officeDocument/2006/relationships/diagramColors" Target="diagrams/colors1.xml"/><Relationship Id="rId39" Type="http://schemas.openxmlformats.org/officeDocument/2006/relationships/footer" Target="footer4.xml"/><Relationship Id="rId21" Type="http://schemas.openxmlformats.org/officeDocument/2006/relationships/header" Target="header4.xml"/><Relationship Id="rId34" Type="http://schemas.openxmlformats.org/officeDocument/2006/relationships/hyperlink" Target="https://stps.dk/sundhedsfaglig/viola-viden-og-laering" TargetMode="External"/><Relationship Id="rId42" Type="http://schemas.openxmlformats.org/officeDocument/2006/relationships/hyperlink" Target="https://www.regionh.dk/enhedforklinisktraening/studerende/sider/2-semester-sygeplejestuderende.aspx" TargetMode="External"/><Relationship Id="rId47" Type="http://schemas.openxmlformats.org/officeDocument/2006/relationships/hyperlink" Target="https://www.retsinformation.dk/eli/retsinfo/2025/9001" TargetMode="External"/><Relationship Id="rId50" Type="http://schemas.openxmlformats.org/officeDocument/2006/relationships/hyperlink" Target="https://www.retsinformation.dk/Forms/R0710.aspx?id=129064" TargetMode="External"/><Relationship Id="rId55" Type="http://schemas.openxmlformats.org/officeDocument/2006/relationships/fontTable" Target="fontTable.xml"/><Relationship Id="rId7" Type="http://schemas.openxmlformats.org/officeDocument/2006/relationships/settings" Target="settings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9" Type="http://schemas.openxmlformats.org/officeDocument/2006/relationships/diagramLayout" Target="diagrams/layout2.xml"/><Relationship Id="rId11" Type="http://schemas.openxmlformats.org/officeDocument/2006/relationships/image" Target="media/image1.png"/><Relationship Id="rId24" Type="http://schemas.openxmlformats.org/officeDocument/2006/relationships/diagramLayout" Target="diagrams/layout1.xml"/><Relationship Id="rId32" Type="http://schemas.microsoft.com/office/2007/relationships/diagramDrawing" Target="diagrams/drawing2.xml"/><Relationship Id="rId37" Type="http://schemas.openxmlformats.org/officeDocument/2006/relationships/header" Target="header5.xml"/><Relationship Id="rId40" Type="http://schemas.openxmlformats.org/officeDocument/2006/relationships/header" Target="header7.xml"/><Relationship Id="rId45" Type="http://schemas.openxmlformats.org/officeDocument/2006/relationships/hyperlink" Target="https://www.regionh.dk/enhedforklinisktraening/studerende/sider/6-7-semester-sygeplejestuderende.aspx" TargetMode="External"/><Relationship Id="rId53" Type="http://schemas.openxmlformats.org/officeDocument/2006/relationships/hyperlink" Target="https://www.retsinformation.dk/eli/lta/2022/185" TargetMode="External"/><Relationship Id="rId5" Type="http://schemas.openxmlformats.org/officeDocument/2006/relationships/numbering" Target="numbering.xml"/><Relationship Id="rId10" Type="http://schemas.openxmlformats.org/officeDocument/2006/relationships/endnotes" Target="endnotes.xml"/><Relationship Id="rId19" Type="http://schemas.openxmlformats.org/officeDocument/2006/relationships/header" Target="header2.xml"/><Relationship Id="rId31" Type="http://schemas.openxmlformats.org/officeDocument/2006/relationships/diagramColors" Target="diagrams/colors2.xml"/><Relationship Id="rId44" Type="http://schemas.openxmlformats.org/officeDocument/2006/relationships/hyperlink" Target="https://www.regionh.dk/enhedforklinisktraening/studerende/sider/6-7-semester-sygeplejestuderende.aspx" TargetMode="External"/><Relationship Id="rId52" Type="http://schemas.openxmlformats.org/officeDocument/2006/relationships/hyperlink" Target="https://www.retsinformation.dk/Forms/R0710.aspx?id=168156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3.png"/><Relationship Id="rId22" Type="http://schemas.openxmlformats.org/officeDocument/2006/relationships/footer" Target="footer3.xml"/><Relationship Id="rId27" Type="http://schemas.microsoft.com/office/2007/relationships/diagramDrawing" Target="diagrams/drawing1.xml"/><Relationship Id="rId30" Type="http://schemas.openxmlformats.org/officeDocument/2006/relationships/diagramQuickStyle" Target="diagrams/quickStyle2.xml"/><Relationship Id="rId35" Type="http://schemas.openxmlformats.org/officeDocument/2006/relationships/hyperlink" Target="https://www.interaktionsdatabasen.dk/" TargetMode="External"/><Relationship Id="rId43" Type="http://schemas.openxmlformats.org/officeDocument/2006/relationships/hyperlink" Target="https://www.regionh.dk/enhedforklinisktraening/studerende/sider/4-semester-sygeplejestuderende.aspx" TargetMode="External"/><Relationship Id="rId48" Type="http://schemas.openxmlformats.org/officeDocument/2006/relationships/hyperlink" Target="https://stps.dk/sundhedsfaglig/viola-viden-og-laering/risikoomraader/risikosituationslaegemidler" TargetMode="External"/><Relationship Id="rId56" Type="http://schemas.openxmlformats.org/officeDocument/2006/relationships/theme" Target="theme/theme1.xml"/><Relationship Id="rId8" Type="http://schemas.openxmlformats.org/officeDocument/2006/relationships/webSettings" Target="webSettings.xml"/><Relationship Id="rId51" Type="http://schemas.openxmlformats.org/officeDocument/2006/relationships/hyperlink" Target="https://www.retsinformation.dk/Forms/R0710.aspx?id=160895" TargetMode="External"/><Relationship Id="rId3" Type="http://schemas.openxmlformats.org/officeDocument/2006/relationships/customXml" Target="../customXml/item3.xml"/><Relationship Id="rId12" Type="http://schemas.openxmlformats.org/officeDocument/2006/relationships/image" Target="media/image2.jpeg"/><Relationship Id="rId17" Type="http://schemas.openxmlformats.org/officeDocument/2006/relationships/header" Target="header1.xml"/><Relationship Id="rId25" Type="http://schemas.openxmlformats.org/officeDocument/2006/relationships/diagramQuickStyle" Target="diagrams/quickStyle1.xml"/><Relationship Id="rId33" Type="http://schemas.openxmlformats.org/officeDocument/2006/relationships/hyperlink" Target="https://pro.medicin.dk/" TargetMode="External"/><Relationship Id="rId38" Type="http://schemas.openxmlformats.org/officeDocument/2006/relationships/header" Target="header6.xml"/><Relationship Id="rId46" Type="http://schemas.openxmlformats.org/officeDocument/2006/relationships/hyperlink" Target="https://pro.medicin.dk/Specielleemner/Emner/550" TargetMode="External"/><Relationship Id="rId20" Type="http://schemas.openxmlformats.org/officeDocument/2006/relationships/header" Target="header3.xml"/><Relationship Id="rId41" Type="http://schemas.openxmlformats.org/officeDocument/2006/relationships/footer" Target="footer5.xml"/><Relationship Id="rId54" Type="http://schemas.openxmlformats.org/officeDocument/2006/relationships/hyperlink" Target="https://danskepatienter.dk/publikationer/oversigt-over-brugerinddragelse-i-sundhedsvaesenet" TargetMode="Externa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5" Type="http://schemas.openxmlformats.org/officeDocument/2006/relationships/image" Target="cid:image003.png@01D52520.7E9BAB50" TargetMode="External"/><Relationship Id="rId23" Type="http://schemas.openxmlformats.org/officeDocument/2006/relationships/diagramData" Target="diagrams/data1.xml"/><Relationship Id="rId28" Type="http://schemas.openxmlformats.org/officeDocument/2006/relationships/diagramData" Target="diagrams/data2.xml"/><Relationship Id="rId36" Type="http://schemas.openxmlformats.org/officeDocument/2006/relationships/hyperlink" Target="https://www.sst.dk/vidensbase/ansvarlig-medicinering" TargetMode="External"/><Relationship Id="rId49" Type="http://schemas.openxmlformats.org/officeDocument/2006/relationships/hyperlink" Target="http://sundhedsdata.iterm.dk/" TargetMode="Externa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pn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4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5.png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B7E7A1F9-C26B-4301-BEAB-F8BFA992225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a-DK"/>
        </a:p>
      </dgm:t>
    </dgm:pt>
    <dgm:pt modelId="{12F7499E-3A9F-4577-B84D-C63FB4678D8C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Tjekke indikation, evt. cave, kontraindikationer, interaktioner</a:t>
          </a:r>
        </a:p>
      </dgm:t>
    </dgm:pt>
    <dgm:pt modelId="{2EA14F4A-EF27-4B48-9425-5D0C91748BDC}" type="parTrans" cxnId="{434A08A2-CAF1-4C6B-B3E3-B0A31C97A9D8}">
      <dgm:prSet/>
      <dgm:spPr/>
      <dgm:t>
        <a:bodyPr/>
        <a:lstStyle/>
        <a:p>
          <a:endParaRPr lang="da-DK"/>
        </a:p>
      </dgm:t>
    </dgm:pt>
    <dgm:pt modelId="{032AD9BF-9103-4D8E-905C-AE7F96A7896A}" type="sibTrans" cxnId="{434A08A2-CAF1-4C6B-B3E3-B0A31C97A9D8}">
      <dgm:prSet/>
      <dgm:spPr/>
      <dgm:t>
        <a:bodyPr/>
        <a:lstStyle/>
        <a:p>
          <a:endParaRPr lang="da-DK"/>
        </a:p>
      </dgm:t>
    </dgm:pt>
    <dgm:pt modelId="{79194B0D-F6E8-4B5F-BEE0-5D9987208B48}">
      <dgm:prSet phldrT="[Tekst]" custT="1"/>
      <dgm:spPr>
        <a:solidFill>
          <a:srgbClr val="113C71"/>
        </a:solidFill>
      </dgm:spPr>
      <dgm:t>
        <a:bodyPr/>
        <a:lstStyle/>
        <a:p>
          <a:r>
            <a:rPr lang="da-DK" sz="1400"/>
            <a:t>Dispensering</a:t>
          </a:r>
        </a:p>
      </dgm:t>
    </dgm:pt>
    <dgm:pt modelId="{62003C27-93F8-4F72-8567-ED78872864EC}" type="parTrans" cxnId="{1BD3CF0A-66B0-43D2-AD45-E81EF2201A7B}">
      <dgm:prSet/>
      <dgm:spPr/>
      <dgm:t>
        <a:bodyPr/>
        <a:lstStyle/>
        <a:p>
          <a:endParaRPr lang="da-DK"/>
        </a:p>
      </dgm:t>
    </dgm:pt>
    <dgm:pt modelId="{6855F302-1663-4D5D-ABFF-9F9EA5E68C3D}" type="sibTrans" cxnId="{1BD3CF0A-66B0-43D2-AD45-E81EF2201A7B}">
      <dgm:prSet/>
      <dgm:spPr/>
      <dgm:t>
        <a:bodyPr/>
        <a:lstStyle/>
        <a:p>
          <a:endParaRPr lang="da-DK"/>
        </a:p>
      </dgm:t>
    </dgm:pt>
    <dgm:pt modelId="{A291556D-B416-4864-A8DE-1A95A407459F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Afmåling, ophældning, optrækning, opløsning og blanding af lægemidler</a:t>
          </a:r>
        </a:p>
      </dgm:t>
    </dgm:pt>
    <dgm:pt modelId="{DCFE46A5-A750-4FCD-B9E2-890C76F6241F}" type="parTrans" cxnId="{34F63819-3FF6-4B4B-99F2-8EE406119C42}">
      <dgm:prSet/>
      <dgm:spPr/>
      <dgm:t>
        <a:bodyPr/>
        <a:lstStyle/>
        <a:p>
          <a:endParaRPr lang="da-DK"/>
        </a:p>
      </dgm:t>
    </dgm:pt>
    <dgm:pt modelId="{A2E9E2BA-668A-4CA8-835F-0A19B8D4EAAB}" type="sibTrans" cxnId="{34F63819-3FF6-4B4B-99F2-8EE406119C42}">
      <dgm:prSet/>
      <dgm:spPr/>
      <dgm:t>
        <a:bodyPr/>
        <a:lstStyle/>
        <a:p>
          <a:endParaRPr lang="da-DK"/>
        </a:p>
      </dgm:t>
    </dgm:pt>
    <dgm:pt modelId="{B3362BC9-EF7B-45A4-A0D4-7A282D7F3D49}">
      <dgm:prSet phldrT="[Tekst]" custT="1"/>
      <dgm:spPr>
        <a:solidFill>
          <a:srgbClr val="113C71"/>
        </a:solidFill>
      </dgm:spPr>
      <dgm:t>
        <a:bodyPr/>
        <a:lstStyle/>
        <a:p>
          <a:r>
            <a:rPr lang="da-DK" sz="1400"/>
            <a:t>Administration</a:t>
          </a:r>
        </a:p>
      </dgm:t>
    </dgm:pt>
    <dgm:pt modelId="{51622D53-470C-4833-B0E5-2F716D32C8AE}" type="parTrans" cxnId="{6D0589ED-A290-4F8C-AD3E-0DA1D595F403}">
      <dgm:prSet/>
      <dgm:spPr/>
      <dgm:t>
        <a:bodyPr/>
        <a:lstStyle/>
        <a:p>
          <a:endParaRPr lang="da-DK"/>
        </a:p>
      </dgm:t>
    </dgm:pt>
    <dgm:pt modelId="{7E1E5887-F435-4FBA-AD1E-8C880B785CEF}" type="sibTrans" cxnId="{6D0589ED-A290-4F8C-AD3E-0DA1D595F403}">
      <dgm:prSet/>
      <dgm:spPr/>
      <dgm:t>
        <a:bodyPr/>
        <a:lstStyle/>
        <a:p>
          <a:endParaRPr lang="da-DK"/>
        </a:p>
      </dgm:t>
    </dgm:pt>
    <dgm:pt modelId="{790F1848-2423-4334-B400-65E7916C5579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Patientidentifikation</a:t>
          </a:r>
        </a:p>
      </dgm:t>
    </dgm:pt>
    <dgm:pt modelId="{A741EAF5-D220-4DC6-91A7-604CFF6B0504}" type="parTrans" cxnId="{197CC4AD-F111-4A47-9A00-C0344AA5A3CC}">
      <dgm:prSet/>
      <dgm:spPr/>
      <dgm:t>
        <a:bodyPr/>
        <a:lstStyle/>
        <a:p>
          <a:endParaRPr lang="da-DK"/>
        </a:p>
      </dgm:t>
    </dgm:pt>
    <dgm:pt modelId="{F28E5382-59B8-4BCC-942A-9777A0E6470E}" type="sibTrans" cxnId="{197CC4AD-F111-4A47-9A00-C0344AA5A3CC}">
      <dgm:prSet/>
      <dgm:spPr/>
      <dgm:t>
        <a:bodyPr/>
        <a:lstStyle/>
        <a:p>
          <a:endParaRPr lang="da-DK"/>
        </a:p>
      </dgm:t>
    </dgm:pt>
    <dgm:pt modelId="{5E1E8E6D-1CA1-492E-919E-B8E3B37D92D4}">
      <dgm:prSet phldrT="[Tekst]" custT="1"/>
      <dgm:spPr>
        <a:solidFill>
          <a:srgbClr val="113C71"/>
        </a:solidFill>
      </dgm:spPr>
      <dgm:t>
        <a:bodyPr/>
        <a:lstStyle/>
        <a:p>
          <a:r>
            <a:rPr lang="da-DK" sz="1400"/>
            <a:t>Observation</a:t>
          </a:r>
        </a:p>
      </dgm:t>
    </dgm:pt>
    <dgm:pt modelId="{049CFD1E-453D-40EE-87D5-23348919A39A}" type="parTrans" cxnId="{A89F996F-FB9D-48E9-B48C-2A9A3E678ED3}">
      <dgm:prSet/>
      <dgm:spPr/>
      <dgm:t>
        <a:bodyPr/>
        <a:lstStyle/>
        <a:p>
          <a:endParaRPr lang="da-DK"/>
        </a:p>
      </dgm:t>
    </dgm:pt>
    <dgm:pt modelId="{EE2E28E5-11A5-4F03-AE83-20DC63C78C5F}" type="sibTrans" cxnId="{A89F996F-FB9D-48E9-B48C-2A9A3E678ED3}">
      <dgm:prSet/>
      <dgm:spPr/>
      <dgm:t>
        <a:bodyPr/>
        <a:lstStyle/>
        <a:p>
          <a:endParaRPr lang="da-DK"/>
        </a:p>
      </dgm:t>
    </dgm:pt>
    <dgm:pt modelId="{5735E9F4-F4BB-427F-8D2E-8E1126BF53AB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Mærkning og opbevaring af dispenserede lægemidler</a:t>
          </a:r>
        </a:p>
      </dgm:t>
    </dgm:pt>
    <dgm:pt modelId="{C24A4D4F-D70C-4B6D-BF1A-34C6DDD43B8A}" type="parTrans" cxnId="{FCE83C1C-C95E-4288-949D-680DC42C63F6}">
      <dgm:prSet/>
      <dgm:spPr/>
      <dgm:t>
        <a:bodyPr/>
        <a:lstStyle/>
        <a:p>
          <a:endParaRPr lang="da-DK"/>
        </a:p>
      </dgm:t>
    </dgm:pt>
    <dgm:pt modelId="{39661A0D-3A12-4582-92B1-7AC45C3FFCDD}" type="sibTrans" cxnId="{FCE83C1C-C95E-4288-949D-680DC42C63F6}">
      <dgm:prSet/>
      <dgm:spPr/>
      <dgm:t>
        <a:bodyPr/>
        <a:lstStyle/>
        <a:p>
          <a:endParaRPr lang="da-DK"/>
        </a:p>
      </dgm:t>
    </dgm:pt>
    <dgm:pt modelId="{D10F6E78-43FF-4885-B558-8DD46A7048F2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Information om lægemidler til patient/borger</a:t>
          </a:r>
        </a:p>
      </dgm:t>
    </dgm:pt>
    <dgm:pt modelId="{C31FF018-6F0F-4B82-A2F0-38F32C64902A}" type="parTrans" cxnId="{B2309409-5CB1-4B8B-9A56-040C97709461}">
      <dgm:prSet/>
      <dgm:spPr/>
      <dgm:t>
        <a:bodyPr/>
        <a:lstStyle/>
        <a:p>
          <a:endParaRPr lang="da-DK"/>
        </a:p>
      </dgm:t>
    </dgm:pt>
    <dgm:pt modelId="{DF4E939A-1980-4075-A52C-E3FB4419530B}" type="sibTrans" cxnId="{B2309409-5CB1-4B8B-9A56-040C97709461}">
      <dgm:prSet/>
      <dgm:spPr/>
      <dgm:t>
        <a:bodyPr/>
        <a:lstStyle/>
        <a:p>
          <a:endParaRPr lang="da-DK"/>
        </a:p>
      </dgm:t>
    </dgm:pt>
    <dgm:pt modelId="{87585125-C2A5-4A4C-AF02-FA88A6CD9E6D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Støtte til og overvågning af indtagelse af lægemidler</a:t>
          </a:r>
        </a:p>
      </dgm:t>
    </dgm:pt>
    <dgm:pt modelId="{DDB479BA-B8A7-491D-8B0F-1CFC8A9EB19B}" type="parTrans" cxnId="{FEF8B85B-6649-495F-A67A-5BA6D0B78769}">
      <dgm:prSet/>
      <dgm:spPr/>
      <dgm:t>
        <a:bodyPr/>
        <a:lstStyle/>
        <a:p>
          <a:endParaRPr lang="da-DK"/>
        </a:p>
      </dgm:t>
    </dgm:pt>
    <dgm:pt modelId="{32658995-86F9-45E5-8507-0264079AA1C4}" type="sibTrans" cxnId="{FEF8B85B-6649-495F-A67A-5BA6D0B78769}">
      <dgm:prSet/>
      <dgm:spPr/>
      <dgm:t>
        <a:bodyPr/>
        <a:lstStyle/>
        <a:p>
          <a:endParaRPr lang="da-DK"/>
        </a:p>
      </dgm:t>
    </dgm:pt>
    <dgm:pt modelId="{A8E31225-10DC-45A2-BE56-41E905818FBA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Observation, evaluering og dokumentation af virkning, kendte bivirkninger og uønskede reaktioner</a:t>
          </a:r>
        </a:p>
      </dgm:t>
    </dgm:pt>
    <dgm:pt modelId="{E34433EB-903E-4FBE-9DB4-AF1EE02955B2}" type="parTrans" cxnId="{F4AC7959-62D9-41BB-AF76-F37675FBDE58}">
      <dgm:prSet/>
      <dgm:spPr/>
      <dgm:t>
        <a:bodyPr/>
        <a:lstStyle/>
        <a:p>
          <a:endParaRPr lang="da-DK"/>
        </a:p>
      </dgm:t>
    </dgm:pt>
    <dgm:pt modelId="{94EA41D4-5F42-4CCC-B579-7CC852A0C830}" type="sibTrans" cxnId="{F4AC7959-62D9-41BB-AF76-F37675FBDE58}">
      <dgm:prSet/>
      <dgm:spPr/>
      <dgm:t>
        <a:bodyPr/>
        <a:lstStyle/>
        <a:p>
          <a:endParaRPr lang="da-DK"/>
        </a:p>
      </dgm:t>
    </dgm:pt>
    <dgm:pt modelId="{58AD91E8-E754-468E-B53A-5BB411548E74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Tilgængelighed og opbevaring af lægemiddel </a:t>
          </a:r>
        </a:p>
      </dgm:t>
    </dgm:pt>
    <dgm:pt modelId="{9460DE16-F727-4E74-B2D8-532419A7ACA4}" type="parTrans" cxnId="{6EDB5F30-E952-4779-B0CD-F9605A56ED61}">
      <dgm:prSet/>
      <dgm:spPr/>
      <dgm:t>
        <a:bodyPr/>
        <a:lstStyle/>
        <a:p>
          <a:endParaRPr lang="da-DK"/>
        </a:p>
      </dgm:t>
    </dgm:pt>
    <dgm:pt modelId="{4D1A4CC2-6E75-4373-9756-10A1D6DA38F7}" type="sibTrans" cxnId="{6EDB5F30-E952-4779-B0CD-F9605A56ED61}">
      <dgm:prSet/>
      <dgm:spPr/>
      <dgm:t>
        <a:bodyPr/>
        <a:lstStyle/>
        <a:p>
          <a:endParaRPr lang="da-DK"/>
        </a:p>
      </dgm:t>
    </dgm:pt>
    <dgm:pt modelId="{88E23346-C300-4285-AE14-E48E97F0981A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Administrationsansvar</a:t>
          </a:r>
        </a:p>
      </dgm:t>
    </dgm:pt>
    <dgm:pt modelId="{2B3C7FD4-CFEF-480D-B0AC-ED6D9D7B9738}" type="parTrans" cxnId="{5D340F27-CDFA-4480-BACA-10617B9222D5}">
      <dgm:prSet/>
      <dgm:spPr/>
      <dgm:t>
        <a:bodyPr/>
        <a:lstStyle/>
        <a:p>
          <a:endParaRPr lang="da-DK"/>
        </a:p>
      </dgm:t>
    </dgm:pt>
    <dgm:pt modelId="{7C34D7FB-76E3-4432-A89C-CB09D9843802}" type="sibTrans" cxnId="{5D340F27-CDFA-4480-BACA-10617B9222D5}">
      <dgm:prSet/>
      <dgm:spPr/>
      <dgm:t>
        <a:bodyPr/>
        <a:lstStyle/>
        <a:p>
          <a:endParaRPr lang="da-DK"/>
        </a:p>
      </dgm:t>
    </dgm:pt>
    <dgm:pt modelId="{CC4011D7-C127-43E0-9754-79A123E2DED9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Dokumentation</a:t>
          </a:r>
        </a:p>
      </dgm:t>
    </dgm:pt>
    <dgm:pt modelId="{5C934964-4FB1-4193-822E-E0CE16C427C1}" type="parTrans" cxnId="{5B6C44D7-739B-4F0E-A2AE-BE9B1F2BC5CB}">
      <dgm:prSet/>
      <dgm:spPr/>
      <dgm:t>
        <a:bodyPr/>
        <a:lstStyle/>
        <a:p>
          <a:endParaRPr lang="da-DK"/>
        </a:p>
      </dgm:t>
    </dgm:pt>
    <dgm:pt modelId="{84B317BC-22BF-47B5-8DD0-C0789F818203}" type="sibTrans" cxnId="{5B6C44D7-739B-4F0E-A2AE-BE9B1F2BC5CB}">
      <dgm:prSet/>
      <dgm:spPr/>
      <dgm:t>
        <a:bodyPr/>
        <a:lstStyle/>
        <a:p>
          <a:endParaRPr lang="da-DK"/>
        </a:p>
      </dgm:t>
    </dgm:pt>
    <dgm:pt modelId="{DE532067-3FA6-4560-AFC3-B3C3BBA335CF}">
      <dgm:prSet phldrT="[Tekst]" custT="1"/>
      <dgm:spPr>
        <a:noFill/>
        <a:ln>
          <a:solidFill>
            <a:srgbClr val="113C71">
              <a:alpha val="90000"/>
            </a:srgbClr>
          </a:solidFill>
        </a:ln>
      </dgm:spPr>
      <dgm:t>
        <a:bodyPr/>
        <a:lstStyle/>
        <a:p>
          <a:r>
            <a:rPr lang="da-DK" sz="900">
              <a:latin typeface="Georgia" panose="02040502050405020303" pitchFamily="18" charset="0"/>
            </a:rPr>
            <a:t>Dokumentation</a:t>
          </a:r>
        </a:p>
      </dgm:t>
    </dgm:pt>
    <dgm:pt modelId="{CEA8C754-A29B-4721-9E67-A50677C0F0F6}" type="parTrans" cxnId="{7974D4BA-C51C-4F59-97ED-4AA1BA8C4ED8}">
      <dgm:prSet/>
      <dgm:spPr/>
      <dgm:t>
        <a:bodyPr/>
        <a:lstStyle/>
        <a:p>
          <a:endParaRPr lang="da-DK"/>
        </a:p>
      </dgm:t>
    </dgm:pt>
    <dgm:pt modelId="{C18E945E-E844-457A-89A7-11745F959085}" type="sibTrans" cxnId="{7974D4BA-C51C-4F59-97ED-4AA1BA8C4ED8}">
      <dgm:prSet/>
      <dgm:spPr/>
      <dgm:t>
        <a:bodyPr/>
        <a:lstStyle/>
        <a:p>
          <a:endParaRPr lang="da-DK"/>
        </a:p>
      </dgm:t>
    </dgm:pt>
    <dgm:pt modelId="{E8ECE542-CF1E-4541-8D2C-C6FD7117FF0A}">
      <dgm:prSet phldrT="[Tekst]" custT="1"/>
      <dgm:spPr>
        <a:solidFill>
          <a:srgbClr val="113C71"/>
        </a:solidFill>
      </dgm:spPr>
      <dgm:t>
        <a:bodyPr/>
        <a:lstStyle/>
        <a:p>
          <a:r>
            <a:rPr lang="da-DK" sz="1400"/>
            <a:t>Ordination</a:t>
          </a:r>
        </a:p>
      </dgm:t>
    </dgm:pt>
    <dgm:pt modelId="{9559842C-EE10-44D6-8092-563D61A8CAE0}" type="sibTrans" cxnId="{D3B2EAAA-2FA9-4C6B-B5E5-3946E08611B2}">
      <dgm:prSet/>
      <dgm:spPr/>
      <dgm:t>
        <a:bodyPr/>
        <a:lstStyle/>
        <a:p>
          <a:endParaRPr lang="da-DK"/>
        </a:p>
      </dgm:t>
    </dgm:pt>
    <dgm:pt modelId="{E5B2F837-9142-45AA-9BEF-35592DF82851}" type="parTrans" cxnId="{D3B2EAAA-2FA9-4C6B-B5E5-3946E08611B2}">
      <dgm:prSet/>
      <dgm:spPr/>
      <dgm:t>
        <a:bodyPr/>
        <a:lstStyle/>
        <a:p>
          <a:endParaRPr lang="da-DK"/>
        </a:p>
      </dgm:t>
    </dgm:pt>
    <dgm:pt modelId="{B748A603-268F-4F2D-9710-033272438586}" type="pres">
      <dgm:prSet presAssocID="{B7E7A1F9-C26B-4301-BEAB-F8BFA9922259}" presName="Name0" presStyleCnt="0">
        <dgm:presLayoutVars>
          <dgm:dir/>
          <dgm:animLvl val="lvl"/>
          <dgm:resizeHandles val="exact"/>
        </dgm:presLayoutVars>
      </dgm:prSet>
      <dgm:spPr/>
    </dgm:pt>
    <dgm:pt modelId="{08A950EC-9B93-43A1-86E2-2ACA391E046F}" type="pres">
      <dgm:prSet presAssocID="{E8ECE542-CF1E-4541-8D2C-C6FD7117FF0A}" presName="linNode" presStyleCnt="0"/>
      <dgm:spPr/>
    </dgm:pt>
    <dgm:pt modelId="{CCB33847-B6CE-41DB-81E5-AE5DE1FFCCC4}" type="pres">
      <dgm:prSet presAssocID="{E8ECE542-CF1E-4541-8D2C-C6FD7117FF0A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61348973-2045-4384-A0FE-32F7441E4BE7}" type="pres">
      <dgm:prSet presAssocID="{E8ECE542-CF1E-4541-8D2C-C6FD7117FF0A}" presName="descendantText" presStyleLbl="alignAccFollowNode1" presStyleIdx="0" presStyleCnt="4" custScaleY="121356">
        <dgm:presLayoutVars>
          <dgm:bulletEnabled val="1"/>
        </dgm:presLayoutVars>
      </dgm:prSet>
      <dgm:spPr/>
    </dgm:pt>
    <dgm:pt modelId="{BE23957D-6A71-4EDF-9958-DD8719279288}" type="pres">
      <dgm:prSet presAssocID="{9559842C-EE10-44D6-8092-563D61A8CAE0}" presName="sp" presStyleCnt="0"/>
      <dgm:spPr/>
    </dgm:pt>
    <dgm:pt modelId="{2AF325FC-F075-4ED3-8F83-4B9EA2AB5F5A}" type="pres">
      <dgm:prSet presAssocID="{79194B0D-F6E8-4B5F-BEE0-5D9987208B48}" presName="linNode" presStyleCnt="0"/>
      <dgm:spPr/>
    </dgm:pt>
    <dgm:pt modelId="{0481166A-71E8-4D93-94F7-9EBDD463CF90}" type="pres">
      <dgm:prSet presAssocID="{79194B0D-F6E8-4B5F-BEE0-5D9987208B4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12BE8EE1-911B-408D-AF39-6E1186ED43DD}" type="pres">
      <dgm:prSet presAssocID="{79194B0D-F6E8-4B5F-BEE0-5D9987208B48}" presName="descendantText" presStyleLbl="alignAccFollowNode1" presStyleIdx="1" presStyleCnt="4" custScaleY="129127">
        <dgm:presLayoutVars>
          <dgm:bulletEnabled val="1"/>
        </dgm:presLayoutVars>
      </dgm:prSet>
      <dgm:spPr/>
    </dgm:pt>
    <dgm:pt modelId="{C36E8D5F-3E5D-47E4-A95E-DCF2F8BFACE8}" type="pres">
      <dgm:prSet presAssocID="{6855F302-1663-4D5D-ABFF-9F9EA5E68C3D}" presName="sp" presStyleCnt="0"/>
      <dgm:spPr/>
    </dgm:pt>
    <dgm:pt modelId="{F66348CC-342A-4880-A1AB-D6D965595F0F}" type="pres">
      <dgm:prSet presAssocID="{B3362BC9-EF7B-45A4-A0D4-7A282D7F3D49}" presName="linNode" presStyleCnt="0"/>
      <dgm:spPr/>
    </dgm:pt>
    <dgm:pt modelId="{491D21A3-90EC-4CF9-9FF3-DC9A53746C75}" type="pres">
      <dgm:prSet presAssocID="{B3362BC9-EF7B-45A4-A0D4-7A282D7F3D49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D3780DC1-A15E-431F-94DE-052BDB34DFFF}" type="pres">
      <dgm:prSet presAssocID="{B3362BC9-EF7B-45A4-A0D4-7A282D7F3D49}" presName="descendantText" presStyleLbl="alignAccFollowNode1" presStyleIdx="2" presStyleCnt="4" custScaleY="121392">
        <dgm:presLayoutVars>
          <dgm:bulletEnabled val="1"/>
        </dgm:presLayoutVars>
      </dgm:prSet>
      <dgm:spPr/>
    </dgm:pt>
    <dgm:pt modelId="{35CD2688-F057-44A4-B0EA-57DCAF79E107}" type="pres">
      <dgm:prSet presAssocID="{7E1E5887-F435-4FBA-AD1E-8C880B785CEF}" presName="sp" presStyleCnt="0"/>
      <dgm:spPr/>
    </dgm:pt>
    <dgm:pt modelId="{3F23F10B-3329-4751-BE3C-55CFB0E4192A}" type="pres">
      <dgm:prSet presAssocID="{5E1E8E6D-1CA1-492E-919E-B8E3B37D92D4}" presName="linNode" presStyleCnt="0"/>
      <dgm:spPr/>
    </dgm:pt>
    <dgm:pt modelId="{0DABE8FA-48CD-4C42-88F7-6D094F83B9D9}" type="pres">
      <dgm:prSet presAssocID="{5E1E8E6D-1CA1-492E-919E-B8E3B37D92D4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9F238B01-5B05-4F58-85BC-D5C4384E82C5}" type="pres">
      <dgm:prSet presAssocID="{5E1E8E6D-1CA1-492E-919E-B8E3B37D92D4}" presName="descendantText" presStyleLbl="alignAccFollowNode1" presStyleIdx="3" presStyleCnt="4" custScaleY="114641">
        <dgm:presLayoutVars>
          <dgm:bulletEnabled val="1"/>
        </dgm:presLayoutVars>
      </dgm:prSet>
      <dgm:spPr/>
    </dgm:pt>
  </dgm:ptLst>
  <dgm:cxnLst>
    <dgm:cxn modelId="{B2309409-5CB1-4B8B-9A56-040C97709461}" srcId="{B3362BC9-EF7B-45A4-A0D4-7A282D7F3D49}" destId="{D10F6E78-43FF-4885-B558-8DD46A7048F2}" srcOrd="1" destOrd="0" parTransId="{C31FF018-6F0F-4B82-A2F0-38F32C64902A}" sibTransId="{DF4E939A-1980-4075-A52C-E3FB4419530B}"/>
    <dgm:cxn modelId="{1BD3CF0A-66B0-43D2-AD45-E81EF2201A7B}" srcId="{B7E7A1F9-C26B-4301-BEAB-F8BFA9922259}" destId="{79194B0D-F6E8-4B5F-BEE0-5D9987208B48}" srcOrd="1" destOrd="0" parTransId="{62003C27-93F8-4F72-8567-ED78872864EC}" sibTransId="{6855F302-1663-4D5D-ABFF-9F9EA5E68C3D}"/>
    <dgm:cxn modelId="{34F63819-3FF6-4B4B-99F2-8EE406119C42}" srcId="{79194B0D-F6E8-4B5F-BEE0-5D9987208B48}" destId="{A291556D-B416-4864-A8DE-1A95A407459F}" srcOrd="0" destOrd="0" parTransId="{DCFE46A5-A750-4FCD-B9E2-890C76F6241F}" sibTransId="{A2E9E2BA-668A-4CA8-835F-0A19B8D4EAAB}"/>
    <dgm:cxn modelId="{FCE83C1C-C95E-4288-949D-680DC42C63F6}" srcId="{79194B0D-F6E8-4B5F-BEE0-5D9987208B48}" destId="{5735E9F4-F4BB-427F-8D2E-8E1126BF53AB}" srcOrd="1" destOrd="0" parTransId="{C24A4D4F-D70C-4B6D-BF1A-34C6DDD43B8A}" sibTransId="{39661A0D-3A12-4582-92B1-7AC45C3FFCDD}"/>
    <dgm:cxn modelId="{5D340F27-CDFA-4480-BACA-10617B9222D5}" srcId="{E8ECE542-CF1E-4541-8D2C-C6FD7117FF0A}" destId="{88E23346-C300-4285-AE14-E48E97F0981A}" srcOrd="1" destOrd="0" parTransId="{2B3C7FD4-CFEF-480D-B0AC-ED6D9D7B9738}" sibTransId="{7C34D7FB-76E3-4432-A89C-CB09D9843802}"/>
    <dgm:cxn modelId="{D792EC2D-3F02-4559-B742-34DBB547758D}" type="presOf" srcId="{88E23346-C300-4285-AE14-E48E97F0981A}" destId="{61348973-2045-4384-A0FE-32F7441E4BE7}" srcOrd="0" destOrd="1" presId="urn:microsoft.com/office/officeart/2005/8/layout/vList5"/>
    <dgm:cxn modelId="{6EDB5F30-E952-4779-B0CD-F9605A56ED61}" srcId="{E8ECE542-CF1E-4541-8D2C-C6FD7117FF0A}" destId="{58AD91E8-E754-468E-B53A-5BB411548E74}" srcOrd="2" destOrd="0" parTransId="{9460DE16-F727-4E74-B2D8-532419A7ACA4}" sibTransId="{4D1A4CC2-6E75-4373-9756-10A1D6DA38F7}"/>
    <dgm:cxn modelId="{138B9E35-70FA-403F-88B6-7C48156A2FC2}" type="presOf" srcId="{79194B0D-F6E8-4B5F-BEE0-5D9987208B48}" destId="{0481166A-71E8-4D93-94F7-9EBDD463CF90}" srcOrd="0" destOrd="0" presId="urn:microsoft.com/office/officeart/2005/8/layout/vList5"/>
    <dgm:cxn modelId="{1B6E1837-CF51-4297-A77D-F59D26CCCAA2}" type="presOf" srcId="{87585125-C2A5-4A4C-AF02-FA88A6CD9E6D}" destId="{D3780DC1-A15E-431F-94DE-052BDB34DFFF}" srcOrd="0" destOrd="2" presId="urn:microsoft.com/office/officeart/2005/8/layout/vList5"/>
    <dgm:cxn modelId="{FEF8B85B-6649-495F-A67A-5BA6D0B78769}" srcId="{B3362BC9-EF7B-45A4-A0D4-7A282D7F3D49}" destId="{87585125-C2A5-4A4C-AF02-FA88A6CD9E6D}" srcOrd="2" destOrd="0" parTransId="{DDB479BA-B8A7-491D-8B0F-1CFC8A9EB19B}" sibTransId="{32658995-86F9-45E5-8507-0264079AA1C4}"/>
    <dgm:cxn modelId="{6C6B015C-2C73-4CE5-B111-5F9D09A06433}" type="presOf" srcId="{E8ECE542-CF1E-4541-8D2C-C6FD7117FF0A}" destId="{CCB33847-B6CE-41DB-81E5-AE5DE1FFCCC4}" srcOrd="0" destOrd="0" presId="urn:microsoft.com/office/officeart/2005/8/layout/vList5"/>
    <dgm:cxn modelId="{C04C8A62-04D1-425F-87FF-D6CAA05F08A6}" type="presOf" srcId="{58AD91E8-E754-468E-B53A-5BB411548E74}" destId="{61348973-2045-4384-A0FE-32F7441E4BE7}" srcOrd="0" destOrd="2" presId="urn:microsoft.com/office/officeart/2005/8/layout/vList5"/>
    <dgm:cxn modelId="{052AC948-EAC4-4CFD-BABF-74206CE041EC}" type="presOf" srcId="{5735E9F4-F4BB-427F-8D2E-8E1126BF53AB}" destId="{12BE8EE1-911B-408D-AF39-6E1186ED43DD}" srcOrd="0" destOrd="1" presId="urn:microsoft.com/office/officeart/2005/8/layout/vList5"/>
    <dgm:cxn modelId="{31E4BA4E-BCA7-4460-AA36-5A56007BB5DE}" type="presOf" srcId="{A8E31225-10DC-45A2-BE56-41E905818FBA}" destId="{9F238B01-5B05-4F58-85BC-D5C4384E82C5}" srcOrd="0" destOrd="0" presId="urn:microsoft.com/office/officeart/2005/8/layout/vList5"/>
    <dgm:cxn modelId="{A89F996F-FB9D-48E9-B48C-2A9A3E678ED3}" srcId="{B7E7A1F9-C26B-4301-BEAB-F8BFA9922259}" destId="{5E1E8E6D-1CA1-492E-919E-B8E3B37D92D4}" srcOrd="3" destOrd="0" parTransId="{049CFD1E-453D-40EE-87D5-23348919A39A}" sibTransId="{EE2E28E5-11A5-4F03-AE83-20DC63C78C5F}"/>
    <dgm:cxn modelId="{1DD15B57-2088-4B07-84C6-DC9E013CC54D}" type="presOf" srcId="{790F1848-2423-4334-B400-65E7916C5579}" destId="{D3780DC1-A15E-431F-94DE-052BDB34DFFF}" srcOrd="0" destOrd="0" presId="urn:microsoft.com/office/officeart/2005/8/layout/vList5"/>
    <dgm:cxn modelId="{F4AC7959-62D9-41BB-AF76-F37675FBDE58}" srcId="{5E1E8E6D-1CA1-492E-919E-B8E3B37D92D4}" destId="{A8E31225-10DC-45A2-BE56-41E905818FBA}" srcOrd="0" destOrd="0" parTransId="{E34433EB-903E-4FBE-9DB4-AF1EE02955B2}" sibTransId="{94EA41D4-5F42-4CCC-B579-7CC852A0C830}"/>
    <dgm:cxn modelId="{AA96FA7E-2103-4DCE-A32A-9A0AD4038764}" type="presOf" srcId="{D10F6E78-43FF-4885-B558-8DD46A7048F2}" destId="{D3780DC1-A15E-431F-94DE-052BDB34DFFF}" srcOrd="0" destOrd="1" presId="urn:microsoft.com/office/officeart/2005/8/layout/vList5"/>
    <dgm:cxn modelId="{790C2095-DAD0-48FB-9A14-2D434CB43A93}" type="presOf" srcId="{CC4011D7-C127-43E0-9754-79A123E2DED9}" destId="{12BE8EE1-911B-408D-AF39-6E1186ED43DD}" srcOrd="0" destOrd="2" presId="urn:microsoft.com/office/officeart/2005/8/layout/vList5"/>
    <dgm:cxn modelId="{1E0BDFA0-0BD3-471D-9B54-DB2494A43233}" type="presOf" srcId="{B3362BC9-EF7B-45A4-A0D4-7A282D7F3D49}" destId="{491D21A3-90EC-4CF9-9FF3-DC9A53746C75}" srcOrd="0" destOrd="0" presId="urn:microsoft.com/office/officeart/2005/8/layout/vList5"/>
    <dgm:cxn modelId="{434A08A2-CAF1-4C6B-B3E3-B0A31C97A9D8}" srcId="{E8ECE542-CF1E-4541-8D2C-C6FD7117FF0A}" destId="{12F7499E-3A9F-4577-B84D-C63FB4678D8C}" srcOrd="0" destOrd="0" parTransId="{2EA14F4A-EF27-4B48-9425-5D0C91748BDC}" sibTransId="{032AD9BF-9103-4D8E-905C-AE7F96A7896A}"/>
    <dgm:cxn modelId="{22177EA4-AAF5-4019-B4CF-383753017A9F}" type="presOf" srcId="{12F7499E-3A9F-4577-B84D-C63FB4678D8C}" destId="{61348973-2045-4384-A0FE-32F7441E4BE7}" srcOrd="0" destOrd="0" presId="urn:microsoft.com/office/officeart/2005/8/layout/vList5"/>
    <dgm:cxn modelId="{D3B2EAAA-2FA9-4C6B-B5E5-3946E08611B2}" srcId="{B7E7A1F9-C26B-4301-BEAB-F8BFA9922259}" destId="{E8ECE542-CF1E-4541-8D2C-C6FD7117FF0A}" srcOrd="0" destOrd="0" parTransId="{E5B2F837-9142-45AA-9BEF-35592DF82851}" sibTransId="{9559842C-EE10-44D6-8092-563D61A8CAE0}"/>
    <dgm:cxn modelId="{197CC4AD-F111-4A47-9A00-C0344AA5A3CC}" srcId="{B3362BC9-EF7B-45A4-A0D4-7A282D7F3D49}" destId="{790F1848-2423-4334-B400-65E7916C5579}" srcOrd="0" destOrd="0" parTransId="{A741EAF5-D220-4DC6-91A7-604CFF6B0504}" sibTransId="{F28E5382-59B8-4BCC-942A-9777A0E6470E}"/>
    <dgm:cxn modelId="{70B656B7-2F41-491E-8CEE-8633B892BB1E}" type="presOf" srcId="{5E1E8E6D-1CA1-492E-919E-B8E3B37D92D4}" destId="{0DABE8FA-48CD-4C42-88F7-6D094F83B9D9}" srcOrd="0" destOrd="0" presId="urn:microsoft.com/office/officeart/2005/8/layout/vList5"/>
    <dgm:cxn modelId="{7974D4BA-C51C-4F59-97ED-4AA1BA8C4ED8}" srcId="{B3362BC9-EF7B-45A4-A0D4-7A282D7F3D49}" destId="{DE532067-3FA6-4560-AFC3-B3C3BBA335CF}" srcOrd="3" destOrd="0" parTransId="{CEA8C754-A29B-4721-9E67-A50677C0F0F6}" sibTransId="{C18E945E-E844-457A-89A7-11745F959085}"/>
    <dgm:cxn modelId="{AFC8DCC1-4DAB-4F0D-B901-B0B09A4215A4}" type="presOf" srcId="{DE532067-3FA6-4560-AFC3-B3C3BBA335CF}" destId="{D3780DC1-A15E-431F-94DE-052BDB34DFFF}" srcOrd="0" destOrd="3" presId="urn:microsoft.com/office/officeart/2005/8/layout/vList5"/>
    <dgm:cxn modelId="{0A11A2C9-C5D7-437D-867B-FBF7FF944372}" type="presOf" srcId="{B7E7A1F9-C26B-4301-BEAB-F8BFA9922259}" destId="{B748A603-268F-4F2D-9710-033272438586}" srcOrd="0" destOrd="0" presId="urn:microsoft.com/office/officeart/2005/8/layout/vList5"/>
    <dgm:cxn modelId="{3ED1CFD1-9B58-422B-97B0-1B0E9557F6A9}" type="presOf" srcId="{A291556D-B416-4864-A8DE-1A95A407459F}" destId="{12BE8EE1-911B-408D-AF39-6E1186ED43DD}" srcOrd="0" destOrd="0" presId="urn:microsoft.com/office/officeart/2005/8/layout/vList5"/>
    <dgm:cxn modelId="{5B6C44D7-739B-4F0E-A2AE-BE9B1F2BC5CB}" srcId="{79194B0D-F6E8-4B5F-BEE0-5D9987208B48}" destId="{CC4011D7-C127-43E0-9754-79A123E2DED9}" srcOrd="2" destOrd="0" parTransId="{5C934964-4FB1-4193-822E-E0CE16C427C1}" sibTransId="{84B317BC-22BF-47B5-8DD0-C0789F818203}"/>
    <dgm:cxn modelId="{6D0589ED-A290-4F8C-AD3E-0DA1D595F403}" srcId="{B7E7A1F9-C26B-4301-BEAB-F8BFA9922259}" destId="{B3362BC9-EF7B-45A4-A0D4-7A282D7F3D49}" srcOrd="2" destOrd="0" parTransId="{51622D53-470C-4833-B0E5-2F716D32C8AE}" sibTransId="{7E1E5887-F435-4FBA-AD1E-8C880B785CEF}"/>
    <dgm:cxn modelId="{3315C278-4BD6-4918-A105-27065157397F}" type="presParOf" srcId="{B748A603-268F-4F2D-9710-033272438586}" destId="{08A950EC-9B93-43A1-86E2-2ACA391E046F}" srcOrd="0" destOrd="0" presId="urn:microsoft.com/office/officeart/2005/8/layout/vList5"/>
    <dgm:cxn modelId="{75AE1B51-3D59-43CD-8A55-794B3F8A510F}" type="presParOf" srcId="{08A950EC-9B93-43A1-86E2-2ACA391E046F}" destId="{CCB33847-B6CE-41DB-81E5-AE5DE1FFCCC4}" srcOrd="0" destOrd="0" presId="urn:microsoft.com/office/officeart/2005/8/layout/vList5"/>
    <dgm:cxn modelId="{087981C5-E263-405F-9A1E-592455F4DFC7}" type="presParOf" srcId="{08A950EC-9B93-43A1-86E2-2ACA391E046F}" destId="{61348973-2045-4384-A0FE-32F7441E4BE7}" srcOrd="1" destOrd="0" presId="urn:microsoft.com/office/officeart/2005/8/layout/vList5"/>
    <dgm:cxn modelId="{3EC6CD6B-3843-41BA-B40A-34A7E25D5858}" type="presParOf" srcId="{B748A603-268F-4F2D-9710-033272438586}" destId="{BE23957D-6A71-4EDF-9958-DD8719279288}" srcOrd="1" destOrd="0" presId="urn:microsoft.com/office/officeart/2005/8/layout/vList5"/>
    <dgm:cxn modelId="{D9EE026E-C804-471E-B8B1-9D255D2F9828}" type="presParOf" srcId="{B748A603-268F-4F2D-9710-033272438586}" destId="{2AF325FC-F075-4ED3-8F83-4B9EA2AB5F5A}" srcOrd="2" destOrd="0" presId="urn:microsoft.com/office/officeart/2005/8/layout/vList5"/>
    <dgm:cxn modelId="{02807699-71E2-4102-95D5-36A235C1AF69}" type="presParOf" srcId="{2AF325FC-F075-4ED3-8F83-4B9EA2AB5F5A}" destId="{0481166A-71E8-4D93-94F7-9EBDD463CF90}" srcOrd="0" destOrd="0" presId="urn:microsoft.com/office/officeart/2005/8/layout/vList5"/>
    <dgm:cxn modelId="{046B1631-83B9-4C6E-A1AB-9945C1F3EBA3}" type="presParOf" srcId="{2AF325FC-F075-4ED3-8F83-4B9EA2AB5F5A}" destId="{12BE8EE1-911B-408D-AF39-6E1186ED43DD}" srcOrd="1" destOrd="0" presId="urn:microsoft.com/office/officeart/2005/8/layout/vList5"/>
    <dgm:cxn modelId="{B74CECFE-49B2-4BA5-A7F6-20DF3EA9C2BC}" type="presParOf" srcId="{B748A603-268F-4F2D-9710-033272438586}" destId="{C36E8D5F-3E5D-47E4-A95E-DCF2F8BFACE8}" srcOrd="3" destOrd="0" presId="urn:microsoft.com/office/officeart/2005/8/layout/vList5"/>
    <dgm:cxn modelId="{CB86A97C-F244-4CB3-999C-7431D7F91301}" type="presParOf" srcId="{B748A603-268F-4F2D-9710-033272438586}" destId="{F66348CC-342A-4880-A1AB-D6D965595F0F}" srcOrd="4" destOrd="0" presId="urn:microsoft.com/office/officeart/2005/8/layout/vList5"/>
    <dgm:cxn modelId="{B5F8A972-AECD-4524-8785-96FAFC5D9587}" type="presParOf" srcId="{F66348CC-342A-4880-A1AB-D6D965595F0F}" destId="{491D21A3-90EC-4CF9-9FF3-DC9A53746C75}" srcOrd="0" destOrd="0" presId="urn:microsoft.com/office/officeart/2005/8/layout/vList5"/>
    <dgm:cxn modelId="{5D685A28-B422-4E05-A7A5-131C50D99C8D}" type="presParOf" srcId="{F66348CC-342A-4880-A1AB-D6D965595F0F}" destId="{D3780DC1-A15E-431F-94DE-052BDB34DFFF}" srcOrd="1" destOrd="0" presId="urn:microsoft.com/office/officeart/2005/8/layout/vList5"/>
    <dgm:cxn modelId="{CF3C97BC-1844-434F-8B56-9E350944B5BE}" type="presParOf" srcId="{B748A603-268F-4F2D-9710-033272438586}" destId="{35CD2688-F057-44A4-B0EA-57DCAF79E107}" srcOrd="5" destOrd="0" presId="urn:microsoft.com/office/officeart/2005/8/layout/vList5"/>
    <dgm:cxn modelId="{4076B9D0-F281-47AF-ADAA-8BA8671DE7C0}" type="presParOf" srcId="{B748A603-268F-4F2D-9710-033272438586}" destId="{3F23F10B-3329-4751-BE3C-55CFB0E4192A}" srcOrd="6" destOrd="0" presId="urn:microsoft.com/office/officeart/2005/8/layout/vList5"/>
    <dgm:cxn modelId="{C691CCB0-B1D2-492A-953A-8C86DC09E119}" type="presParOf" srcId="{3F23F10B-3329-4751-BE3C-55CFB0E4192A}" destId="{0DABE8FA-48CD-4C42-88F7-6D094F83B9D9}" srcOrd="0" destOrd="0" presId="urn:microsoft.com/office/officeart/2005/8/layout/vList5"/>
    <dgm:cxn modelId="{34E779A9-93D2-436B-A4AB-2163BD702597}" type="presParOf" srcId="{3F23F10B-3329-4751-BE3C-55CFB0E4192A}" destId="{9F238B01-5B05-4F58-85BC-D5C4384E82C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word/diagrams/data2.xml><?xml version="1.0" encoding="utf-8"?>
<dgm:dataModel xmlns:dgm="http://schemas.openxmlformats.org/drawingml/2006/diagram" xmlns:a="http://schemas.openxmlformats.org/drawingml/2006/main">
  <dgm:ptLst>
    <dgm:pt modelId="{84B0B07A-F325-4156-B241-75F3208AC655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a-DK"/>
        </a:p>
      </dgm:t>
    </dgm:pt>
    <dgm:pt modelId="{7BF244E3-CF73-4973-94CB-48DD69FF364B}">
      <dgm:prSet phldrT="[Tekst]" custT="1"/>
      <dgm:spPr>
        <a:noFill/>
        <a:ln>
          <a:solidFill>
            <a:srgbClr val="113C71"/>
          </a:solidFill>
        </a:ln>
      </dgm:spPr>
      <dgm:t>
        <a:bodyPr/>
        <a:lstStyle/>
        <a:p>
          <a:r>
            <a:rPr lang="da-DK" sz="5400">
              <a:solidFill>
                <a:sysClr val="windowText" lastClr="000000"/>
              </a:solidFill>
            </a:rPr>
            <a:t>9</a:t>
          </a:r>
          <a:br>
            <a:rPr lang="da-DK" sz="6600">
              <a:solidFill>
                <a:sysClr val="windowText" lastClr="000000"/>
              </a:solidFill>
            </a:rPr>
          </a:br>
          <a:r>
            <a:rPr lang="da-DK" sz="1200">
              <a:solidFill>
                <a:sysClr val="windowText" lastClr="000000"/>
              </a:solidFill>
            </a:rPr>
            <a:t>huskeregler</a:t>
          </a:r>
        </a:p>
      </dgm:t>
    </dgm:pt>
    <dgm:pt modelId="{9E747E66-7578-48EA-9E27-5C7107400458}" type="parTrans" cxnId="{9C648CBB-5ECD-44CA-94BD-6D4A10C4034B}">
      <dgm:prSet/>
      <dgm:spPr/>
      <dgm:t>
        <a:bodyPr/>
        <a:lstStyle/>
        <a:p>
          <a:endParaRPr lang="da-DK"/>
        </a:p>
      </dgm:t>
    </dgm:pt>
    <dgm:pt modelId="{CFD0782B-C862-4B9A-8D6B-7B807C4D1B85}" type="sibTrans" cxnId="{9C648CBB-5ECD-44CA-94BD-6D4A10C4034B}">
      <dgm:prSet/>
      <dgm:spPr/>
      <dgm:t>
        <a:bodyPr/>
        <a:lstStyle/>
        <a:p>
          <a:endParaRPr lang="da-DK"/>
        </a:p>
      </dgm:t>
    </dgm:pt>
    <dgm:pt modelId="{EDC7BAD6-9ADD-4724-8DEA-969A17F1A5BB}">
      <dgm:prSet phldrT="[Tekst]"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Det rigtige lægemiddel </a:t>
          </a:r>
        </a:p>
      </dgm:t>
    </dgm:pt>
    <dgm:pt modelId="{4EF53551-3393-41FB-81C3-AB9AB146DB70}" type="parTrans" cxnId="{DB16411E-0AD2-4057-B94E-5EB695220EA1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178E208A-35B5-4B59-BB14-5B71015CD03C}" type="sibTrans" cxnId="{DB16411E-0AD2-4057-B94E-5EB695220EA1}">
      <dgm:prSet/>
      <dgm:spPr/>
      <dgm:t>
        <a:bodyPr/>
        <a:lstStyle/>
        <a:p>
          <a:endParaRPr lang="da-DK"/>
        </a:p>
      </dgm:t>
    </dgm:pt>
    <dgm:pt modelId="{493F4420-1F26-4C7D-B57D-4EA9C01FCD7D}">
      <dgm:prSet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Den rigtige patient </a:t>
          </a:r>
        </a:p>
      </dgm:t>
    </dgm:pt>
    <dgm:pt modelId="{687B7637-F57C-4DFA-ADD7-5CD7ADD730F1}" type="parTrans" cxnId="{9679DAA3-02DF-42B2-B31C-381365392FAC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FA27B5F3-9A07-44AD-BD5F-F9D5A01CBF45}" type="sibTrans" cxnId="{9679DAA3-02DF-42B2-B31C-381365392FAC}">
      <dgm:prSet/>
      <dgm:spPr/>
      <dgm:t>
        <a:bodyPr/>
        <a:lstStyle/>
        <a:p>
          <a:endParaRPr lang="da-DK"/>
        </a:p>
      </dgm:t>
    </dgm:pt>
    <dgm:pt modelId="{5A0FD651-7040-43A6-884F-EF774B4794F6}">
      <dgm:prSet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Det rigtige tidspunkt </a:t>
          </a:r>
        </a:p>
      </dgm:t>
    </dgm:pt>
    <dgm:pt modelId="{79A4ADB5-D258-4546-9722-BB2670AE7EDC}" type="parTrans" cxnId="{58A5C5B8-7816-4EB6-9900-39BCA04E2B49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F12687D2-FDB2-4885-A648-E3094008C22F}" type="sibTrans" cxnId="{58A5C5B8-7816-4EB6-9900-39BCA04E2B49}">
      <dgm:prSet/>
      <dgm:spPr/>
      <dgm:t>
        <a:bodyPr/>
        <a:lstStyle/>
        <a:p>
          <a:endParaRPr lang="da-DK"/>
        </a:p>
      </dgm:t>
    </dgm:pt>
    <dgm:pt modelId="{2B3A9E7C-6806-46DD-814E-1FBB50A9CCF9}">
      <dgm:prSet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Den rigtige dosis </a:t>
          </a:r>
        </a:p>
      </dgm:t>
    </dgm:pt>
    <dgm:pt modelId="{FE4EB2A5-8612-4D2C-9D6C-E993E062EB25}" type="parTrans" cxnId="{9929F2B0-67B3-4C4F-841D-D1AD651320B8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733F3F8A-B4EA-42BF-A87E-140E3613091B}" type="sibTrans" cxnId="{9929F2B0-67B3-4C4F-841D-D1AD651320B8}">
      <dgm:prSet/>
      <dgm:spPr/>
      <dgm:t>
        <a:bodyPr/>
        <a:lstStyle/>
        <a:p>
          <a:endParaRPr lang="da-DK"/>
        </a:p>
      </dgm:t>
    </dgm:pt>
    <dgm:pt modelId="{7EF43303-CCCC-4F0A-943D-59C653A9A38A}">
      <dgm:prSet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Den rigtige administrationsvej </a:t>
          </a:r>
        </a:p>
      </dgm:t>
    </dgm:pt>
    <dgm:pt modelId="{69EB3AE5-723C-4794-96AC-060F8034F2D7}" type="parTrans" cxnId="{5F7551AC-9355-42C0-AE32-E0FA0DEB04AC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AFF0C5C6-6DC2-4857-A412-58372D9A7320}" type="sibTrans" cxnId="{5F7551AC-9355-42C0-AE32-E0FA0DEB04AC}">
      <dgm:prSet/>
      <dgm:spPr/>
      <dgm:t>
        <a:bodyPr/>
        <a:lstStyle/>
        <a:p>
          <a:endParaRPr lang="da-DK"/>
        </a:p>
      </dgm:t>
    </dgm:pt>
    <dgm:pt modelId="{739C92A0-A7B0-416C-A021-CD35815198F1}">
      <dgm:prSet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Den rigtige lægemiddelform </a:t>
          </a:r>
        </a:p>
      </dgm:t>
    </dgm:pt>
    <dgm:pt modelId="{D40CA7C1-FF21-42D5-BECB-1C962FD6330B}" type="parTrans" cxnId="{A96B0BF3-065C-4284-A501-59F63CC42BDA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4DB0DE62-D86D-4313-95BE-4770B7256848}" type="sibTrans" cxnId="{A96B0BF3-065C-4284-A501-59F63CC42BDA}">
      <dgm:prSet/>
      <dgm:spPr/>
      <dgm:t>
        <a:bodyPr/>
        <a:lstStyle/>
        <a:p>
          <a:endParaRPr lang="da-DK"/>
        </a:p>
      </dgm:t>
    </dgm:pt>
    <dgm:pt modelId="{AAA1BBDC-EFBF-4407-8CEE-5CEF763C6494}">
      <dgm:prSet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Den rigtige indikation </a:t>
          </a:r>
        </a:p>
      </dgm:t>
    </dgm:pt>
    <dgm:pt modelId="{F53D429D-5839-4A31-B38E-982264B76F49}" type="parTrans" cxnId="{D17F25F9-CD76-42CA-8378-3BB5D3C984CE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1B93958E-2933-42B6-875C-F5943F2308F1}" type="sibTrans" cxnId="{D17F25F9-CD76-42CA-8378-3BB5D3C984CE}">
      <dgm:prSet/>
      <dgm:spPr/>
      <dgm:t>
        <a:bodyPr/>
        <a:lstStyle/>
        <a:p>
          <a:endParaRPr lang="da-DK"/>
        </a:p>
      </dgm:t>
    </dgm:pt>
    <dgm:pt modelId="{36ADBC8F-4159-4368-8A5F-148A0AE0D3BB}">
      <dgm:prSet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Den rigtige virkning </a:t>
          </a:r>
        </a:p>
      </dgm:t>
    </dgm:pt>
    <dgm:pt modelId="{B817D3BE-87BE-4F02-979A-6027FE9F57A2}" type="parTrans" cxnId="{5A60835A-F101-487E-9AD2-6025B1C1504E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A36C0DDA-40A1-4A40-8678-53B45F8EABBA}" type="sibTrans" cxnId="{5A60835A-F101-487E-9AD2-6025B1C1504E}">
      <dgm:prSet/>
      <dgm:spPr/>
      <dgm:t>
        <a:bodyPr/>
        <a:lstStyle/>
        <a:p>
          <a:endParaRPr lang="da-DK"/>
        </a:p>
      </dgm:t>
    </dgm:pt>
    <dgm:pt modelId="{2C2272D8-788F-4140-841E-9084ACD5C6EE}">
      <dgm:prSet custT="1"/>
      <dgm:spPr>
        <a:noFill/>
        <a:ln>
          <a:noFill/>
        </a:ln>
      </dgm:spPr>
      <dgm:t>
        <a:bodyPr/>
        <a:lstStyle/>
        <a:p>
          <a:r>
            <a:rPr lang="da-DK" sz="1050">
              <a:solidFill>
                <a:sysClr val="windowText" lastClr="000000"/>
              </a:solidFill>
              <a:latin typeface="Georgia" panose="02040502050405020303" pitchFamily="18" charset="0"/>
            </a:rPr>
            <a:t>Den rigtige dokumentation </a:t>
          </a:r>
        </a:p>
      </dgm:t>
    </dgm:pt>
    <dgm:pt modelId="{FD16A5A5-E6F5-454D-82B3-AE017670F6CF}" type="parTrans" cxnId="{9A54C346-2449-42D9-85FC-98A2C7F2C9DA}">
      <dgm:prSet/>
      <dgm:spPr>
        <a:ln>
          <a:solidFill>
            <a:srgbClr val="113C71"/>
          </a:solidFill>
        </a:ln>
      </dgm:spPr>
      <dgm:t>
        <a:bodyPr/>
        <a:lstStyle/>
        <a:p>
          <a:endParaRPr lang="da-DK"/>
        </a:p>
      </dgm:t>
    </dgm:pt>
    <dgm:pt modelId="{226C6ECC-478C-4502-AA25-C80825848B1D}" type="sibTrans" cxnId="{9A54C346-2449-42D9-85FC-98A2C7F2C9DA}">
      <dgm:prSet/>
      <dgm:spPr/>
      <dgm:t>
        <a:bodyPr/>
        <a:lstStyle/>
        <a:p>
          <a:endParaRPr lang="da-DK"/>
        </a:p>
      </dgm:t>
    </dgm:pt>
    <dgm:pt modelId="{61D2AA2C-EE1D-4517-959D-86AA5240192E}" type="pres">
      <dgm:prSet presAssocID="{84B0B07A-F325-4156-B241-75F3208AC65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732B23C-990E-4364-96B4-F6CB4A4954FF}" type="pres">
      <dgm:prSet presAssocID="{7BF244E3-CF73-4973-94CB-48DD69FF364B}" presName="centerShape" presStyleLbl="node0" presStyleIdx="0" presStyleCnt="1" custScaleX="186265" custScaleY="186189" custLinFactNeighborY="-335"/>
      <dgm:spPr/>
    </dgm:pt>
    <dgm:pt modelId="{DA22E65A-7AD0-4D4A-8E26-146AA4C6CCBE}" type="pres">
      <dgm:prSet presAssocID="{4EF53551-3393-41FB-81C3-AB9AB146DB70}" presName="Name9" presStyleLbl="parChTrans1D2" presStyleIdx="0" presStyleCnt="9"/>
      <dgm:spPr/>
    </dgm:pt>
    <dgm:pt modelId="{4831D676-83C5-4B1F-BF8A-F0E8B94B9CE0}" type="pres">
      <dgm:prSet presAssocID="{4EF53551-3393-41FB-81C3-AB9AB146DB70}" presName="connTx" presStyleLbl="parChTrans1D2" presStyleIdx="0" presStyleCnt="9"/>
      <dgm:spPr/>
    </dgm:pt>
    <dgm:pt modelId="{7ADFAEEC-E793-4094-A279-392ECEA66675}" type="pres">
      <dgm:prSet presAssocID="{EDC7BAD6-9ADD-4724-8DEA-969A17F1A5BB}" presName="node" presStyleLbl="node1" presStyleIdx="0" presStyleCnt="9" custScaleX="155580" custScaleY="116847">
        <dgm:presLayoutVars>
          <dgm:bulletEnabled val="1"/>
        </dgm:presLayoutVars>
      </dgm:prSet>
      <dgm:spPr/>
    </dgm:pt>
    <dgm:pt modelId="{17D25ACC-9ABD-4DBF-AF6D-9E3F740984EC}" type="pres">
      <dgm:prSet presAssocID="{687B7637-F57C-4DFA-ADD7-5CD7ADD730F1}" presName="Name9" presStyleLbl="parChTrans1D2" presStyleIdx="1" presStyleCnt="9"/>
      <dgm:spPr/>
    </dgm:pt>
    <dgm:pt modelId="{D5E93A52-F8B6-41F6-BE9E-1BF1AEB871E4}" type="pres">
      <dgm:prSet presAssocID="{687B7637-F57C-4DFA-ADD7-5CD7ADD730F1}" presName="connTx" presStyleLbl="parChTrans1D2" presStyleIdx="1" presStyleCnt="9"/>
      <dgm:spPr/>
    </dgm:pt>
    <dgm:pt modelId="{2F05EF6B-1FD1-4AA4-92A1-36E614DABB78}" type="pres">
      <dgm:prSet presAssocID="{493F4420-1F26-4C7D-B57D-4EA9C01FCD7D}" presName="node" presStyleLbl="node1" presStyleIdx="1" presStyleCnt="9" custScaleX="155580" custScaleY="116847">
        <dgm:presLayoutVars>
          <dgm:bulletEnabled val="1"/>
        </dgm:presLayoutVars>
      </dgm:prSet>
      <dgm:spPr/>
    </dgm:pt>
    <dgm:pt modelId="{908040F3-D093-4654-BC2A-E13EA15A328B}" type="pres">
      <dgm:prSet presAssocID="{79A4ADB5-D258-4546-9722-BB2670AE7EDC}" presName="Name9" presStyleLbl="parChTrans1D2" presStyleIdx="2" presStyleCnt="9"/>
      <dgm:spPr/>
    </dgm:pt>
    <dgm:pt modelId="{614677DA-F445-4824-9FCD-6B134A6ED9BF}" type="pres">
      <dgm:prSet presAssocID="{79A4ADB5-D258-4546-9722-BB2670AE7EDC}" presName="connTx" presStyleLbl="parChTrans1D2" presStyleIdx="2" presStyleCnt="9"/>
      <dgm:spPr/>
    </dgm:pt>
    <dgm:pt modelId="{B86D2AC7-6A1F-401A-90C7-5AAC03CE6145}" type="pres">
      <dgm:prSet presAssocID="{5A0FD651-7040-43A6-884F-EF774B4794F6}" presName="node" presStyleLbl="node1" presStyleIdx="2" presStyleCnt="9" custScaleX="155580" custScaleY="116847">
        <dgm:presLayoutVars>
          <dgm:bulletEnabled val="1"/>
        </dgm:presLayoutVars>
      </dgm:prSet>
      <dgm:spPr/>
    </dgm:pt>
    <dgm:pt modelId="{395E9581-70B2-4C95-BB93-DA7DBDE9FEE7}" type="pres">
      <dgm:prSet presAssocID="{FE4EB2A5-8612-4D2C-9D6C-E993E062EB25}" presName="Name9" presStyleLbl="parChTrans1D2" presStyleIdx="3" presStyleCnt="9"/>
      <dgm:spPr/>
    </dgm:pt>
    <dgm:pt modelId="{1FF840E3-2412-4054-95D3-255B83D6C408}" type="pres">
      <dgm:prSet presAssocID="{FE4EB2A5-8612-4D2C-9D6C-E993E062EB25}" presName="connTx" presStyleLbl="parChTrans1D2" presStyleIdx="3" presStyleCnt="9"/>
      <dgm:spPr/>
    </dgm:pt>
    <dgm:pt modelId="{EAAC77FF-62A0-4D42-95C4-BB67B99DBEE9}" type="pres">
      <dgm:prSet presAssocID="{2B3A9E7C-6806-46DD-814E-1FBB50A9CCF9}" presName="node" presStyleLbl="node1" presStyleIdx="3" presStyleCnt="9" custScaleX="155580" custScaleY="116847">
        <dgm:presLayoutVars>
          <dgm:bulletEnabled val="1"/>
        </dgm:presLayoutVars>
      </dgm:prSet>
      <dgm:spPr/>
    </dgm:pt>
    <dgm:pt modelId="{B57E0842-2828-4037-878D-046D8ACE9223}" type="pres">
      <dgm:prSet presAssocID="{69EB3AE5-723C-4794-96AC-060F8034F2D7}" presName="Name9" presStyleLbl="parChTrans1D2" presStyleIdx="4" presStyleCnt="9"/>
      <dgm:spPr/>
    </dgm:pt>
    <dgm:pt modelId="{42CE5108-5D92-4716-9D69-CA7F02B41F95}" type="pres">
      <dgm:prSet presAssocID="{69EB3AE5-723C-4794-96AC-060F8034F2D7}" presName="connTx" presStyleLbl="parChTrans1D2" presStyleIdx="4" presStyleCnt="9"/>
      <dgm:spPr/>
    </dgm:pt>
    <dgm:pt modelId="{C410842C-CC8C-4ADA-AFAC-901F66257AFE}" type="pres">
      <dgm:prSet presAssocID="{7EF43303-CCCC-4F0A-943D-59C653A9A38A}" presName="node" presStyleLbl="node1" presStyleIdx="4" presStyleCnt="9" custScaleX="243180" custScaleY="116847" custRadScaleRad="102463" custRadScaleInc="-39112">
        <dgm:presLayoutVars>
          <dgm:bulletEnabled val="1"/>
        </dgm:presLayoutVars>
      </dgm:prSet>
      <dgm:spPr/>
    </dgm:pt>
    <dgm:pt modelId="{B1AD1B43-B43C-479B-A5E7-4F67DE37EBBB}" type="pres">
      <dgm:prSet presAssocID="{D40CA7C1-FF21-42D5-BECB-1C962FD6330B}" presName="Name9" presStyleLbl="parChTrans1D2" presStyleIdx="5" presStyleCnt="9"/>
      <dgm:spPr/>
    </dgm:pt>
    <dgm:pt modelId="{E98B9AFE-5D98-4881-A7F7-ECD3BD3E33E9}" type="pres">
      <dgm:prSet presAssocID="{D40CA7C1-FF21-42D5-BECB-1C962FD6330B}" presName="connTx" presStyleLbl="parChTrans1D2" presStyleIdx="5" presStyleCnt="9"/>
      <dgm:spPr/>
    </dgm:pt>
    <dgm:pt modelId="{BFFA0F61-5F2A-45A1-A0D2-FB23A459F025}" type="pres">
      <dgm:prSet presAssocID="{739C92A0-A7B0-416C-A021-CD35815198F1}" presName="node" presStyleLbl="node1" presStyleIdx="5" presStyleCnt="9" custScaleX="242933" custScaleY="116847" custRadScaleRad="102147" custRadScaleInc="37422">
        <dgm:presLayoutVars>
          <dgm:bulletEnabled val="1"/>
        </dgm:presLayoutVars>
      </dgm:prSet>
      <dgm:spPr/>
    </dgm:pt>
    <dgm:pt modelId="{221A5A03-20DF-4742-ADB4-42F0FB6B7EC8}" type="pres">
      <dgm:prSet presAssocID="{F53D429D-5839-4A31-B38E-982264B76F49}" presName="Name9" presStyleLbl="parChTrans1D2" presStyleIdx="6" presStyleCnt="9"/>
      <dgm:spPr/>
    </dgm:pt>
    <dgm:pt modelId="{CE84E02C-3240-485F-BDCA-E576AF759EF1}" type="pres">
      <dgm:prSet presAssocID="{F53D429D-5839-4A31-B38E-982264B76F49}" presName="connTx" presStyleLbl="parChTrans1D2" presStyleIdx="6" presStyleCnt="9"/>
      <dgm:spPr/>
    </dgm:pt>
    <dgm:pt modelId="{ACC1699F-7AB5-46FF-A47C-1F3F7B765AE3}" type="pres">
      <dgm:prSet presAssocID="{AAA1BBDC-EFBF-4407-8CEE-5CEF763C6494}" presName="node" presStyleLbl="node1" presStyleIdx="6" presStyleCnt="9" custScaleX="155580" custScaleY="116847">
        <dgm:presLayoutVars>
          <dgm:bulletEnabled val="1"/>
        </dgm:presLayoutVars>
      </dgm:prSet>
      <dgm:spPr/>
    </dgm:pt>
    <dgm:pt modelId="{B0C2EEE3-9FBC-4EA4-AAE2-8BC28D640A94}" type="pres">
      <dgm:prSet presAssocID="{B817D3BE-87BE-4F02-979A-6027FE9F57A2}" presName="Name9" presStyleLbl="parChTrans1D2" presStyleIdx="7" presStyleCnt="9"/>
      <dgm:spPr/>
    </dgm:pt>
    <dgm:pt modelId="{EC1E4000-CB22-4532-BDFA-437AFAF8AFE0}" type="pres">
      <dgm:prSet presAssocID="{B817D3BE-87BE-4F02-979A-6027FE9F57A2}" presName="connTx" presStyleLbl="parChTrans1D2" presStyleIdx="7" presStyleCnt="9"/>
      <dgm:spPr/>
    </dgm:pt>
    <dgm:pt modelId="{FA8897C0-997A-4171-A747-578E8FA24B9C}" type="pres">
      <dgm:prSet presAssocID="{36ADBC8F-4159-4368-8A5F-148A0AE0D3BB}" presName="node" presStyleLbl="node1" presStyleIdx="7" presStyleCnt="9" custScaleX="155580" custScaleY="116847">
        <dgm:presLayoutVars>
          <dgm:bulletEnabled val="1"/>
        </dgm:presLayoutVars>
      </dgm:prSet>
      <dgm:spPr/>
    </dgm:pt>
    <dgm:pt modelId="{24341135-DD7A-4D3A-8296-AC80D1FD6344}" type="pres">
      <dgm:prSet presAssocID="{FD16A5A5-E6F5-454D-82B3-AE017670F6CF}" presName="Name9" presStyleLbl="parChTrans1D2" presStyleIdx="8" presStyleCnt="9"/>
      <dgm:spPr/>
    </dgm:pt>
    <dgm:pt modelId="{5504F467-BDC0-4485-BEC7-B4828E13D32B}" type="pres">
      <dgm:prSet presAssocID="{FD16A5A5-E6F5-454D-82B3-AE017670F6CF}" presName="connTx" presStyleLbl="parChTrans1D2" presStyleIdx="8" presStyleCnt="9"/>
      <dgm:spPr/>
    </dgm:pt>
    <dgm:pt modelId="{AF16D6E4-59AB-4D36-A8F1-2C65E85EA374}" type="pres">
      <dgm:prSet presAssocID="{2C2272D8-788F-4140-841E-9084ACD5C6EE}" presName="node" presStyleLbl="node1" presStyleIdx="8" presStyleCnt="9" custScaleX="211425" custScaleY="116847" custRadScaleRad="108780" custRadScaleInc="-21070">
        <dgm:presLayoutVars>
          <dgm:bulletEnabled val="1"/>
        </dgm:presLayoutVars>
      </dgm:prSet>
      <dgm:spPr/>
    </dgm:pt>
  </dgm:ptLst>
  <dgm:cxnLst>
    <dgm:cxn modelId="{0F12C302-8426-49F1-AB61-EBA9A33579AA}" type="presOf" srcId="{7BF244E3-CF73-4973-94CB-48DD69FF364B}" destId="{0732B23C-990E-4364-96B4-F6CB4A4954FF}" srcOrd="0" destOrd="0" presId="urn:microsoft.com/office/officeart/2005/8/layout/radial1"/>
    <dgm:cxn modelId="{D6CEEB03-6451-4D34-93E4-90C9306F3300}" type="presOf" srcId="{FE4EB2A5-8612-4D2C-9D6C-E993E062EB25}" destId="{1FF840E3-2412-4054-95D3-255B83D6C408}" srcOrd="1" destOrd="0" presId="urn:microsoft.com/office/officeart/2005/8/layout/radial1"/>
    <dgm:cxn modelId="{A3331B0C-F021-46CF-92A3-0FD317F1E616}" type="presOf" srcId="{687B7637-F57C-4DFA-ADD7-5CD7ADD730F1}" destId="{D5E93A52-F8B6-41F6-BE9E-1BF1AEB871E4}" srcOrd="1" destOrd="0" presId="urn:microsoft.com/office/officeart/2005/8/layout/radial1"/>
    <dgm:cxn modelId="{5FAF500C-2E24-415A-80A9-862C33F112E5}" type="presOf" srcId="{B817D3BE-87BE-4F02-979A-6027FE9F57A2}" destId="{EC1E4000-CB22-4532-BDFA-437AFAF8AFE0}" srcOrd="1" destOrd="0" presId="urn:microsoft.com/office/officeart/2005/8/layout/radial1"/>
    <dgm:cxn modelId="{E401E20D-C1FC-43E3-B844-273F77A3A014}" type="presOf" srcId="{84B0B07A-F325-4156-B241-75F3208AC655}" destId="{61D2AA2C-EE1D-4517-959D-86AA5240192E}" srcOrd="0" destOrd="0" presId="urn:microsoft.com/office/officeart/2005/8/layout/radial1"/>
    <dgm:cxn modelId="{D60C2812-A81E-47B3-8A97-69DE0D4B1218}" type="presOf" srcId="{69EB3AE5-723C-4794-96AC-060F8034F2D7}" destId="{B57E0842-2828-4037-878D-046D8ACE9223}" srcOrd="0" destOrd="0" presId="urn:microsoft.com/office/officeart/2005/8/layout/radial1"/>
    <dgm:cxn modelId="{5424CC1A-61DB-4493-A0FD-66C025A63A07}" type="presOf" srcId="{5A0FD651-7040-43A6-884F-EF774B4794F6}" destId="{B86D2AC7-6A1F-401A-90C7-5AAC03CE6145}" srcOrd="0" destOrd="0" presId="urn:microsoft.com/office/officeart/2005/8/layout/radial1"/>
    <dgm:cxn modelId="{DB16411E-0AD2-4057-B94E-5EB695220EA1}" srcId="{7BF244E3-CF73-4973-94CB-48DD69FF364B}" destId="{EDC7BAD6-9ADD-4724-8DEA-969A17F1A5BB}" srcOrd="0" destOrd="0" parTransId="{4EF53551-3393-41FB-81C3-AB9AB146DB70}" sibTransId="{178E208A-35B5-4B59-BB14-5B71015CD03C}"/>
    <dgm:cxn modelId="{4691642D-7C2D-49A3-8CC8-A8B25655F118}" type="presOf" srcId="{739C92A0-A7B0-416C-A021-CD35815198F1}" destId="{BFFA0F61-5F2A-45A1-A0D2-FB23A459F025}" srcOrd="0" destOrd="0" presId="urn:microsoft.com/office/officeart/2005/8/layout/radial1"/>
    <dgm:cxn modelId="{A6B0DA43-7150-44A7-8A45-CA200184C01E}" type="presOf" srcId="{36ADBC8F-4159-4368-8A5F-148A0AE0D3BB}" destId="{FA8897C0-997A-4171-A747-578E8FA24B9C}" srcOrd="0" destOrd="0" presId="urn:microsoft.com/office/officeart/2005/8/layout/radial1"/>
    <dgm:cxn modelId="{9A54C346-2449-42D9-85FC-98A2C7F2C9DA}" srcId="{7BF244E3-CF73-4973-94CB-48DD69FF364B}" destId="{2C2272D8-788F-4140-841E-9084ACD5C6EE}" srcOrd="8" destOrd="0" parTransId="{FD16A5A5-E6F5-454D-82B3-AE017670F6CF}" sibTransId="{226C6ECC-478C-4502-AA25-C80825848B1D}"/>
    <dgm:cxn modelId="{28734647-573D-4BE4-8929-E90C58976257}" type="presOf" srcId="{79A4ADB5-D258-4546-9722-BB2670AE7EDC}" destId="{614677DA-F445-4824-9FCD-6B134A6ED9BF}" srcOrd="1" destOrd="0" presId="urn:microsoft.com/office/officeart/2005/8/layout/radial1"/>
    <dgm:cxn modelId="{6DD6D073-7920-4AC2-B793-FBCCA89D42E5}" type="presOf" srcId="{FD16A5A5-E6F5-454D-82B3-AE017670F6CF}" destId="{24341135-DD7A-4D3A-8296-AC80D1FD6344}" srcOrd="0" destOrd="0" presId="urn:microsoft.com/office/officeart/2005/8/layout/radial1"/>
    <dgm:cxn modelId="{EC8AD253-9494-436E-9C1A-D0CA8FE2100D}" type="presOf" srcId="{2C2272D8-788F-4140-841E-9084ACD5C6EE}" destId="{AF16D6E4-59AB-4D36-A8F1-2C65E85EA374}" srcOrd="0" destOrd="0" presId="urn:microsoft.com/office/officeart/2005/8/layout/radial1"/>
    <dgm:cxn modelId="{E4005C54-B852-46DC-A098-52C1CF5C14C6}" type="presOf" srcId="{687B7637-F57C-4DFA-ADD7-5CD7ADD730F1}" destId="{17D25ACC-9ABD-4DBF-AF6D-9E3F740984EC}" srcOrd="0" destOrd="0" presId="urn:microsoft.com/office/officeart/2005/8/layout/radial1"/>
    <dgm:cxn modelId="{5A60835A-F101-487E-9AD2-6025B1C1504E}" srcId="{7BF244E3-CF73-4973-94CB-48DD69FF364B}" destId="{36ADBC8F-4159-4368-8A5F-148A0AE0D3BB}" srcOrd="7" destOrd="0" parTransId="{B817D3BE-87BE-4F02-979A-6027FE9F57A2}" sibTransId="{A36C0DDA-40A1-4A40-8678-53B45F8EABBA}"/>
    <dgm:cxn modelId="{788D6380-0FC6-48F2-B03F-0E0F1033F428}" type="presOf" srcId="{4EF53551-3393-41FB-81C3-AB9AB146DB70}" destId="{4831D676-83C5-4B1F-BF8A-F0E8B94B9CE0}" srcOrd="1" destOrd="0" presId="urn:microsoft.com/office/officeart/2005/8/layout/radial1"/>
    <dgm:cxn modelId="{2038CC8A-460F-48F0-A1F2-3FFD13C5A8EA}" type="presOf" srcId="{FE4EB2A5-8612-4D2C-9D6C-E993E062EB25}" destId="{395E9581-70B2-4C95-BB93-DA7DBDE9FEE7}" srcOrd="0" destOrd="0" presId="urn:microsoft.com/office/officeart/2005/8/layout/radial1"/>
    <dgm:cxn modelId="{ED5CF78E-FAB9-43FD-A124-409D630ED4D2}" type="presOf" srcId="{7EF43303-CCCC-4F0A-943D-59C653A9A38A}" destId="{C410842C-CC8C-4ADA-AFAC-901F66257AFE}" srcOrd="0" destOrd="0" presId="urn:microsoft.com/office/officeart/2005/8/layout/radial1"/>
    <dgm:cxn modelId="{9B5570A2-B34B-4CE1-BA24-7DB0F4398512}" type="presOf" srcId="{79A4ADB5-D258-4546-9722-BB2670AE7EDC}" destId="{908040F3-D093-4654-BC2A-E13EA15A328B}" srcOrd="0" destOrd="0" presId="urn:microsoft.com/office/officeart/2005/8/layout/radial1"/>
    <dgm:cxn modelId="{504DAAA3-F2A6-415F-8382-4E7F752167EE}" type="presOf" srcId="{493F4420-1F26-4C7D-B57D-4EA9C01FCD7D}" destId="{2F05EF6B-1FD1-4AA4-92A1-36E614DABB78}" srcOrd="0" destOrd="0" presId="urn:microsoft.com/office/officeart/2005/8/layout/radial1"/>
    <dgm:cxn modelId="{9679DAA3-02DF-42B2-B31C-381365392FAC}" srcId="{7BF244E3-CF73-4973-94CB-48DD69FF364B}" destId="{493F4420-1F26-4C7D-B57D-4EA9C01FCD7D}" srcOrd="1" destOrd="0" parTransId="{687B7637-F57C-4DFA-ADD7-5CD7ADD730F1}" sibTransId="{FA27B5F3-9A07-44AD-BD5F-F9D5A01CBF45}"/>
    <dgm:cxn modelId="{0853A1A9-6488-4C08-AEFB-0BAD4B96CDBE}" type="presOf" srcId="{F53D429D-5839-4A31-B38E-982264B76F49}" destId="{221A5A03-20DF-4742-ADB4-42F0FB6B7EC8}" srcOrd="0" destOrd="0" presId="urn:microsoft.com/office/officeart/2005/8/layout/radial1"/>
    <dgm:cxn modelId="{5F7551AC-9355-42C0-AE32-E0FA0DEB04AC}" srcId="{7BF244E3-CF73-4973-94CB-48DD69FF364B}" destId="{7EF43303-CCCC-4F0A-943D-59C653A9A38A}" srcOrd="4" destOrd="0" parTransId="{69EB3AE5-723C-4794-96AC-060F8034F2D7}" sibTransId="{AFF0C5C6-6DC2-4857-A412-58372D9A7320}"/>
    <dgm:cxn modelId="{9929F2B0-67B3-4C4F-841D-D1AD651320B8}" srcId="{7BF244E3-CF73-4973-94CB-48DD69FF364B}" destId="{2B3A9E7C-6806-46DD-814E-1FBB50A9CCF9}" srcOrd="3" destOrd="0" parTransId="{FE4EB2A5-8612-4D2C-9D6C-E993E062EB25}" sibTransId="{733F3F8A-B4EA-42BF-A87E-140E3613091B}"/>
    <dgm:cxn modelId="{B9658DB3-A615-4E91-A4FD-D5BD6900C21D}" type="presOf" srcId="{EDC7BAD6-9ADD-4724-8DEA-969A17F1A5BB}" destId="{7ADFAEEC-E793-4094-A279-392ECEA66675}" srcOrd="0" destOrd="0" presId="urn:microsoft.com/office/officeart/2005/8/layout/radial1"/>
    <dgm:cxn modelId="{58A5C5B8-7816-4EB6-9900-39BCA04E2B49}" srcId="{7BF244E3-CF73-4973-94CB-48DD69FF364B}" destId="{5A0FD651-7040-43A6-884F-EF774B4794F6}" srcOrd="2" destOrd="0" parTransId="{79A4ADB5-D258-4546-9722-BB2670AE7EDC}" sibTransId="{F12687D2-FDB2-4885-A648-E3094008C22F}"/>
    <dgm:cxn modelId="{38E462BA-7863-4281-B48E-52E1A7602D53}" type="presOf" srcId="{69EB3AE5-723C-4794-96AC-060F8034F2D7}" destId="{42CE5108-5D92-4716-9D69-CA7F02B41F95}" srcOrd="1" destOrd="0" presId="urn:microsoft.com/office/officeart/2005/8/layout/radial1"/>
    <dgm:cxn modelId="{9C648CBB-5ECD-44CA-94BD-6D4A10C4034B}" srcId="{84B0B07A-F325-4156-B241-75F3208AC655}" destId="{7BF244E3-CF73-4973-94CB-48DD69FF364B}" srcOrd="0" destOrd="0" parTransId="{9E747E66-7578-48EA-9E27-5C7107400458}" sibTransId="{CFD0782B-C862-4B9A-8D6B-7B807C4D1B85}"/>
    <dgm:cxn modelId="{77842DCD-23C1-4BB9-B78A-C061B52C4439}" type="presOf" srcId="{2B3A9E7C-6806-46DD-814E-1FBB50A9CCF9}" destId="{EAAC77FF-62A0-4D42-95C4-BB67B99DBEE9}" srcOrd="0" destOrd="0" presId="urn:microsoft.com/office/officeart/2005/8/layout/radial1"/>
    <dgm:cxn modelId="{FEC64EDB-13C9-4110-9ED4-D6AA856DBCEA}" type="presOf" srcId="{B817D3BE-87BE-4F02-979A-6027FE9F57A2}" destId="{B0C2EEE3-9FBC-4EA4-AAE2-8BC28D640A94}" srcOrd="0" destOrd="0" presId="urn:microsoft.com/office/officeart/2005/8/layout/radial1"/>
    <dgm:cxn modelId="{A9138EE0-53DD-4FEA-8B40-F04C941DBDE6}" type="presOf" srcId="{AAA1BBDC-EFBF-4407-8CEE-5CEF763C6494}" destId="{ACC1699F-7AB5-46FF-A47C-1F3F7B765AE3}" srcOrd="0" destOrd="0" presId="urn:microsoft.com/office/officeart/2005/8/layout/radial1"/>
    <dgm:cxn modelId="{4FC277EA-2111-4792-8502-5EDE1BF4A7BE}" type="presOf" srcId="{F53D429D-5839-4A31-B38E-982264B76F49}" destId="{CE84E02C-3240-485F-BDCA-E576AF759EF1}" srcOrd="1" destOrd="0" presId="urn:microsoft.com/office/officeart/2005/8/layout/radial1"/>
    <dgm:cxn modelId="{A96B0BF3-065C-4284-A501-59F63CC42BDA}" srcId="{7BF244E3-CF73-4973-94CB-48DD69FF364B}" destId="{739C92A0-A7B0-416C-A021-CD35815198F1}" srcOrd="5" destOrd="0" parTransId="{D40CA7C1-FF21-42D5-BECB-1C962FD6330B}" sibTransId="{4DB0DE62-D86D-4313-95BE-4770B7256848}"/>
    <dgm:cxn modelId="{D17F25F9-CD76-42CA-8378-3BB5D3C984CE}" srcId="{7BF244E3-CF73-4973-94CB-48DD69FF364B}" destId="{AAA1BBDC-EFBF-4407-8CEE-5CEF763C6494}" srcOrd="6" destOrd="0" parTransId="{F53D429D-5839-4A31-B38E-982264B76F49}" sibTransId="{1B93958E-2933-42B6-875C-F5943F2308F1}"/>
    <dgm:cxn modelId="{AF1B5CFB-D899-4C9A-A1E6-8804995446B6}" type="presOf" srcId="{FD16A5A5-E6F5-454D-82B3-AE017670F6CF}" destId="{5504F467-BDC0-4485-BEC7-B4828E13D32B}" srcOrd="1" destOrd="0" presId="urn:microsoft.com/office/officeart/2005/8/layout/radial1"/>
    <dgm:cxn modelId="{9C2C31FD-EDCA-4E94-AB30-3C57BC575885}" type="presOf" srcId="{4EF53551-3393-41FB-81C3-AB9AB146DB70}" destId="{DA22E65A-7AD0-4D4A-8E26-146AA4C6CCBE}" srcOrd="0" destOrd="0" presId="urn:microsoft.com/office/officeart/2005/8/layout/radial1"/>
    <dgm:cxn modelId="{7EC876FD-7EAD-4767-A1C9-0E2A9E389A9E}" type="presOf" srcId="{D40CA7C1-FF21-42D5-BECB-1C962FD6330B}" destId="{B1AD1B43-B43C-479B-A5E7-4F67DE37EBBB}" srcOrd="0" destOrd="0" presId="urn:microsoft.com/office/officeart/2005/8/layout/radial1"/>
    <dgm:cxn modelId="{CFD985FF-49CA-488A-B507-5AE21CFC0086}" type="presOf" srcId="{D40CA7C1-FF21-42D5-BECB-1C962FD6330B}" destId="{E98B9AFE-5D98-4881-A7F7-ECD3BD3E33E9}" srcOrd="1" destOrd="0" presId="urn:microsoft.com/office/officeart/2005/8/layout/radial1"/>
    <dgm:cxn modelId="{010204AA-F727-47E4-9DE9-70022828C939}" type="presParOf" srcId="{61D2AA2C-EE1D-4517-959D-86AA5240192E}" destId="{0732B23C-990E-4364-96B4-F6CB4A4954FF}" srcOrd="0" destOrd="0" presId="urn:microsoft.com/office/officeart/2005/8/layout/radial1"/>
    <dgm:cxn modelId="{8F52FB94-CC54-4E69-B22F-8B8032C7AD79}" type="presParOf" srcId="{61D2AA2C-EE1D-4517-959D-86AA5240192E}" destId="{DA22E65A-7AD0-4D4A-8E26-146AA4C6CCBE}" srcOrd="1" destOrd="0" presId="urn:microsoft.com/office/officeart/2005/8/layout/radial1"/>
    <dgm:cxn modelId="{35D3062E-A238-4DDA-8893-19FE22EED9B5}" type="presParOf" srcId="{DA22E65A-7AD0-4D4A-8E26-146AA4C6CCBE}" destId="{4831D676-83C5-4B1F-BF8A-F0E8B94B9CE0}" srcOrd="0" destOrd="0" presId="urn:microsoft.com/office/officeart/2005/8/layout/radial1"/>
    <dgm:cxn modelId="{2FC304BE-F4DB-4B21-AD10-82831AEFF906}" type="presParOf" srcId="{61D2AA2C-EE1D-4517-959D-86AA5240192E}" destId="{7ADFAEEC-E793-4094-A279-392ECEA66675}" srcOrd="2" destOrd="0" presId="urn:microsoft.com/office/officeart/2005/8/layout/radial1"/>
    <dgm:cxn modelId="{B6FEBA86-ADF5-45F9-9C1E-954FFE200256}" type="presParOf" srcId="{61D2AA2C-EE1D-4517-959D-86AA5240192E}" destId="{17D25ACC-9ABD-4DBF-AF6D-9E3F740984EC}" srcOrd="3" destOrd="0" presId="urn:microsoft.com/office/officeart/2005/8/layout/radial1"/>
    <dgm:cxn modelId="{C01909E1-66B2-4012-B27E-6202AC4C4D86}" type="presParOf" srcId="{17D25ACC-9ABD-4DBF-AF6D-9E3F740984EC}" destId="{D5E93A52-F8B6-41F6-BE9E-1BF1AEB871E4}" srcOrd="0" destOrd="0" presId="urn:microsoft.com/office/officeart/2005/8/layout/radial1"/>
    <dgm:cxn modelId="{8AA5FA55-81BE-491C-82D1-0D3C9A4DFA6B}" type="presParOf" srcId="{61D2AA2C-EE1D-4517-959D-86AA5240192E}" destId="{2F05EF6B-1FD1-4AA4-92A1-36E614DABB78}" srcOrd="4" destOrd="0" presId="urn:microsoft.com/office/officeart/2005/8/layout/radial1"/>
    <dgm:cxn modelId="{EC09C00A-7B01-47BC-BF90-A5679440AD65}" type="presParOf" srcId="{61D2AA2C-EE1D-4517-959D-86AA5240192E}" destId="{908040F3-D093-4654-BC2A-E13EA15A328B}" srcOrd="5" destOrd="0" presId="urn:microsoft.com/office/officeart/2005/8/layout/radial1"/>
    <dgm:cxn modelId="{01C005B2-8BF1-4D53-8E57-5B46B7D67160}" type="presParOf" srcId="{908040F3-D093-4654-BC2A-E13EA15A328B}" destId="{614677DA-F445-4824-9FCD-6B134A6ED9BF}" srcOrd="0" destOrd="0" presId="urn:microsoft.com/office/officeart/2005/8/layout/radial1"/>
    <dgm:cxn modelId="{F20DC14F-1DAB-40F2-A84D-7EC31DD226FB}" type="presParOf" srcId="{61D2AA2C-EE1D-4517-959D-86AA5240192E}" destId="{B86D2AC7-6A1F-401A-90C7-5AAC03CE6145}" srcOrd="6" destOrd="0" presId="urn:microsoft.com/office/officeart/2005/8/layout/radial1"/>
    <dgm:cxn modelId="{98D4BE5E-C683-41A1-B621-510A4E6C386A}" type="presParOf" srcId="{61D2AA2C-EE1D-4517-959D-86AA5240192E}" destId="{395E9581-70B2-4C95-BB93-DA7DBDE9FEE7}" srcOrd="7" destOrd="0" presId="urn:microsoft.com/office/officeart/2005/8/layout/radial1"/>
    <dgm:cxn modelId="{8EAC3293-6519-4953-AC7C-9E2439878D55}" type="presParOf" srcId="{395E9581-70B2-4C95-BB93-DA7DBDE9FEE7}" destId="{1FF840E3-2412-4054-95D3-255B83D6C408}" srcOrd="0" destOrd="0" presId="urn:microsoft.com/office/officeart/2005/8/layout/radial1"/>
    <dgm:cxn modelId="{6B5CF7FF-7BCF-45F9-BD2A-A17EB79D662B}" type="presParOf" srcId="{61D2AA2C-EE1D-4517-959D-86AA5240192E}" destId="{EAAC77FF-62A0-4D42-95C4-BB67B99DBEE9}" srcOrd="8" destOrd="0" presId="urn:microsoft.com/office/officeart/2005/8/layout/radial1"/>
    <dgm:cxn modelId="{655A4FB4-8721-41E5-A0DB-59FCB45FC375}" type="presParOf" srcId="{61D2AA2C-EE1D-4517-959D-86AA5240192E}" destId="{B57E0842-2828-4037-878D-046D8ACE9223}" srcOrd="9" destOrd="0" presId="urn:microsoft.com/office/officeart/2005/8/layout/radial1"/>
    <dgm:cxn modelId="{4CF9D13B-77AB-4BC2-8259-6F191D1ADB7A}" type="presParOf" srcId="{B57E0842-2828-4037-878D-046D8ACE9223}" destId="{42CE5108-5D92-4716-9D69-CA7F02B41F95}" srcOrd="0" destOrd="0" presId="urn:microsoft.com/office/officeart/2005/8/layout/radial1"/>
    <dgm:cxn modelId="{9CC0E180-69AA-4284-81A4-0D83DA37EA3D}" type="presParOf" srcId="{61D2AA2C-EE1D-4517-959D-86AA5240192E}" destId="{C410842C-CC8C-4ADA-AFAC-901F66257AFE}" srcOrd="10" destOrd="0" presId="urn:microsoft.com/office/officeart/2005/8/layout/radial1"/>
    <dgm:cxn modelId="{8A3CBCA9-C09B-4E5A-A65C-29FBDE09EE1D}" type="presParOf" srcId="{61D2AA2C-EE1D-4517-959D-86AA5240192E}" destId="{B1AD1B43-B43C-479B-A5E7-4F67DE37EBBB}" srcOrd="11" destOrd="0" presId="urn:microsoft.com/office/officeart/2005/8/layout/radial1"/>
    <dgm:cxn modelId="{69D28942-7E0E-42CA-A472-CC164B758B27}" type="presParOf" srcId="{B1AD1B43-B43C-479B-A5E7-4F67DE37EBBB}" destId="{E98B9AFE-5D98-4881-A7F7-ECD3BD3E33E9}" srcOrd="0" destOrd="0" presId="urn:microsoft.com/office/officeart/2005/8/layout/radial1"/>
    <dgm:cxn modelId="{74294B5F-E10C-4F2E-BAFF-7E6206C31B1E}" type="presParOf" srcId="{61D2AA2C-EE1D-4517-959D-86AA5240192E}" destId="{BFFA0F61-5F2A-45A1-A0D2-FB23A459F025}" srcOrd="12" destOrd="0" presId="urn:microsoft.com/office/officeart/2005/8/layout/radial1"/>
    <dgm:cxn modelId="{DDA04FD0-32C6-4539-B40B-C0AC003D0741}" type="presParOf" srcId="{61D2AA2C-EE1D-4517-959D-86AA5240192E}" destId="{221A5A03-20DF-4742-ADB4-42F0FB6B7EC8}" srcOrd="13" destOrd="0" presId="urn:microsoft.com/office/officeart/2005/8/layout/radial1"/>
    <dgm:cxn modelId="{9DA103C6-3DBE-4E48-8A58-138E646D7956}" type="presParOf" srcId="{221A5A03-20DF-4742-ADB4-42F0FB6B7EC8}" destId="{CE84E02C-3240-485F-BDCA-E576AF759EF1}" srcOrd="0" destOrd="0" presId="urn:microsoft.com/office/officeart/2005/8/layout/radial1"/>
    <dgm:cxn modelId="{42FB9D34-64AA-4EEB-86BB-A3B271EDD118}" type="presParOf" srcId="{61D2AA2C-EE1D-4517-959D-86AA5240192E}" destId="{ACC1699F-7AB5-46FF-A47C-1F3F7B765AE3}" srcOrd="14" destOrd="0" presId="urn:microsoft.com/office/officeart/2005/8/layout/radial1"/>
    <dgm:cxn modelId="{2749651A-7948-47F6-B01E-E5EF6111B4D7}" type="presParOf" srcId="{61D2AA2C-EE1D-4517-959D-86AA5240192E}" destId="{B0C2EEE3-9FBC-4EA4-AAE2-8BC28D640A94}" srcOrd="15" destOrd="0" presId="urn:microsoft.com/office/officeart/2005/8/layout/radial1"/>
    <dgm:cxn modelId="{35D75D40-B5AA-4C8F-AFB7-8AEB8FCAFBC6}" type="presParOf" srcId="{B0C2EEE3-9FBC-4EA4-AAE2-8BC28D640A94}" destId="{EC1E4000-CB22-4532-BDFA-437AFAF8AFE0}" srcOrd="0" destOrd="0" presId="urn:microsoft.com/office/officeart/2005/8/layout/radial1"/>
    <dgm:cxn modelId="{3163512A-A2E8-4685-BBC1-4F0628712DCC}" type="presParOf" srcId="{61D2AA2C-EE1D-4517-959D-86AA5240192E}" destId="{FA8897C0-997A-4171-A747-578E8FA24B9C}" srcOrd="16" destOrd="0" presId="urn:microsoft.com/office/officeart/2005/8/layout/radial1"/>
    <dgm:cxn modelId="{42DBD088-C2BA-4203-B5E5-C3E938526D85}" type="presParOf" srcId="{61D2AA2C-EE1D-4517-959D-86AA5240192E}" destId="{24341135-DD7A-4D3A-8296-AC80D1FD6344}" srcOrd="17" destOrd="0" presId="urn:microsoft.com/office/officeart/2005/8/layout/radial1"/>
    <dgm:cxn modelId="{B7A3A3D2-E7D8-4B50-ABB9-389A5F8E6E25}" type="presParOf" srcId="{24341135-DD7A-4D3A-8296-AC80D1FD6344}" destId="{5504F467-BDC0-4485-BEC7-B4828E13D32B}" srcOrd="0" destOrd="0" presId="urn:microsoft.com/office/officeart/2005/8/layout/radial1"/>
    <dgm:cxn modelId="{5E5996B7-BA22-4452-91AD-D82100FE0907}" type="presParOf" srcId="{61D2AA2C-EE1D-4517-959D-86AA5240192E}" destId="{AF16D6E4-59AB-4D36-A8F1-2C65E85EA374}" srcOrd="1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348973-2045-4384-A0FE-32F7441E4BE7}">
      <dsp:nvSpPr>
        <dsp:cNvPr id="0" name=""/>
        <dsp:cNvSpPr/>
      </dsp:nvSpPr>
      <dsp:spPr>
        <a:xfrm rot="5400000">
          <a:off x="3074560" y="-1265960"/>
          <a:ext cx="645684" cy="3197555"/>
        </a:xfrm>
        <a:prstGeom prst="round2SameRect">
          <a:avLst/>
        </a:prstGeom>
        <a:noFill/>
        <a:ln w="25400" cap="flat" cmpd="sng" algn="ctr">
          <a:solidFill>
            <a:srgbClr val="113C71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Tjekke indikation, evt. cave, kontraindikationer, interaktioner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Administrationsansvar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Tilgængelighed og opbevaring af lægemiddel </a:t>
          </a:r>
        </a:p>
      </dsp:txBody>
      <dsp:txXfrm rot="-5400000">
        <a:off x="1798625" y="41495"/>
        <a:ext cx="3166035" cy="582644"/>
      </dsp:txXfrm>
    </dsp:sp>
    <dsp:sp modelId="{CCB33847-B6CE-41DB-81E5-AE5DE1FFCCC4}">
      <dsp:nvSpPr>
        <dsp:cNvPr id="0" name=""/>
        <dsp:cNvSpPr/>
      </dsp:nvSpPr>
      <dsp:spPr>
        <a:xfrm>
          <a:off x="0" y="281"/>
          <a:ext cx="1798624" cy="665072"/>
        </a:xfrm>
        <a:prstGeom prst="roundRect">
          <a:avLst/>
        </a:prstGeom>
        <a:solidFill>
          <a:srgbClr val="113C7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400" kern="1200"/>
            <a:t>Ordination</a:t>
          </a:r>
        </a:p>
      </dsp:txBody>
      <dsp:txXfrm>
        <a:off x="32466" y="32747"/>
        <a:ext cx="1733692" cy="600140"/>
      </dsp:txXfrm>
    </dsp:sp>
    <dsp:sp modelId="{12BE8EE1-911B-408D-AF39-6E1186ED43DD}">
      <dsp:nvSpPr>
        <dsp:cNvPr id="0" name=""/>
        <dsp:cNvSpPr/>
      </dsp:nvSpPr>
      <dsp:spPr>
        <a:xfrm rot="5400000">
          <a:off x="3050569" y="-555094"/>
          <a:ext cx="687030" cy="3194432"/>
        </a:xfrm>
        <a:prstGeom prst="round2SameRect">
          <a:avLst/>
        </a:prstGeom>
        <a:noFill/>
        <a:ln w="25400" cap="flat" cmpd="sng" algn="ctr">
          <a:solidFill>
            <a:srgbClr val="113C71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Afmåling, ophældning, optrækning, opløsning og blanding af lægemidler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Mærkning og opbevaring af dispenserede lægemidler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Dokumentation</a:t>
          </a:r>
        </a:p>
      </dsp:txBody>
      <dsp:txXfrm rot="-5400000">
        <a:off x="1796868" y="732145"/>
        <a:ext cx="3160894" cy="619954"/>
      </dsp:txXfrm>
    </dsp:sp>
    <dsp:sp modelId="{0481166A-71E8-4D93-94F7-9EBDD463CF90}">
      <dsp:nvSpPr>
        <dsp:cNvPr id="0" name=""/>
        <dsp:cNvSpPr/>
      </dsp:nvSpPr>
      <dsp:spPr>
        <a:xfrm>
          <a:off x="0" y="709585"/>
          <a:ext cx="1796868" cy="665072"/>
        </a:xfrm>
        <a:prstGeom prst="roundRect">
          <a:avLst/>
        </a:prstGeom>
        <a:solidFill>
          <a:srgbClr val="113C7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400" kern="1200"/>
            <a:t>Dispensering</a:t>
          </a:r>
        </a:p>
      </dsp:txBody>
      <dsp:txXfrm>
        <a:off x="32466" y="742051"/>
        <a:ext cx="1731936" cy="600140"/>
      </dsp:txXfrm>
    </dsp:sp>
    <dsp:sp modelId="{D3780DC1-A15E-431F-94DE-052BDB34DFFF}">
      <dsp:nvSpPr>
        <dsp:cNvPr id="0" name=""/>
        <dsp:cNvSpPr/>
      </dsp:nvSpPr>
      <dsp:spPr>
        <a:xfrm rot="5400000">
          <a:off x="3074464" y="152649"/>
          <a:ext cx="645875" cy="3197555"/>
        </a:xfrm>
        <a:prstGeom prst="round2SameRect">
          <a:avLst/>
        </a:prstGeom>
        <a:noFill/>
        <a:ln w="25400" cap="flat" cmpd="sng" algn="ctr">
          <a:solidFill>
            <a:srgbClr val="113C71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Patientidentifikation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Information om lægemidler til patient/borger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Støtte til og overvågning af indtagelse af lægemidler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Dokumentation</a:t>
          </a:r>
        </a:p>
      </dsp:txBody>
      <dsp:txXfrm rot="-5400000">
        <a:off x="1798625" y="1460018"/>
        <a:ext cx="3166026" cy="582817"/>
      </dsp:txXfrm>
    </dsp:sp>
    <dsp:sp modelId="{491D21A3-90EC-4CF9-9FF3-DC9A53746C75}">
      <dsp:nvSpPr>
        <dsp:cNvPr id="0" name=""/>
        <dsp:cNvSpPr/>
      </dsp:nvSpPr>
      <dsp:spPr>
        <a:xfrm>
          <a:off x="0" y="1418890"/>
          <a:ext cx="1798624" cy="665072"/>
        </a:xfrm>
        <a:prstGeom prst="roundRect">
          <a:avLst/>
        </a:prstGeom>
        <a:solidFill>
          <a:srgbClr val="113C7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400" kern="1200"/>
            <a:t>Administration</a:t>
          </a:r>
        </a:p>
      </dsp:txBody>
      <dsp:txXfrm>
        <a:off x="32466" y="1451356"/>
        <a:ext cx="1733692" cy="600140"/>
      </dsp:txXfrm>
    </dsp:sp>
    <dsp:sp modelId="{9F238B01-5B05-4F58-85BC-D5C4384E82C5}">
      <dsp:nvSpPr>
        <dsp:cNvPr id="0" name=""/>
        <dsp:cNvSpPr/>
      </dsp:nvSpPr>
      <dsp:spPr>
        <a:xfrm rot="5400000">
          <a:off x="3092424" y="850975"/>
          <a:ext cx="609956" cy="3197555"/>
        </a:xfrm>
        <a:prstGeom prst="round2SameRect">
          <a:avLst/>
        </a:prstGeom>
        <a:noFill/>
        <a:ln w="25400" cap="flat" cmpd="sng" algn="ctr">
          <a:solidFill>
            <a:srgbClr val="113C71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900" kern="1200">
              <a:latin typeface="Georgia" panose="02040502050405020303" pitchFamily="18" charset="0"/>
            </a:rPr>
            <a:t>Observation, evaluering og dokumentation af virkning, kendte bivirkninger og uønskede reaktioner</a:t>
          </a:r>
        </a:p>
      </dsp:txBody>
      <dsp:txXfrm rot="-5400000">
        <a:off x="1798625" y="2174550"/>
        <a:ext cx="3167779" cy="550404"/>
      </dsp:txXfrm>
    </dsp:sp>
    <dsp:sp modelId="{0DABE8FA-48CD-4C42-88F7-6D094F83B9D9}">
      <dsp:nvSpPr>
        <dsp:cNvPr id="0" name=""/>
        <dsp:cNvSpPr/>
      </dsp:nvSpPr>
      <dsp:spPr>
        <a:xfrm>
          <a:off x="0" y="2117216"/>
          <a:ext cx="1798624" cy="665072"/>
        </a:xfrm>
        <a:prstGeom prst="roundRect">
          <a:avLst/>
        </a:prstGeom>
        <a:solidFill>
          <a:srgbClr val="113C7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400" kern="1200"/>
            <a:t>Observation</a:t>
          </a:r>
        </a:p>
      </dsp:txBody>
      <dsp:txXfrm>
        <a:off x="32466" y="2149682"/>
        <a:ext cx="1733692" cy="600140"/>
      </dsp:txXfrm>
    </dsp:sp>
  </dsp:spTree>
</dsp:drawing>
</file>

<file path=word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32B23C-990E-4364-96B4-F6CB4A4954FF}">
      <dsp:nvSpPr>
        <dsp:cNvPr id="0" name=""/>
        <dsp:cNvSpPr/>
      </dsp:nvSpPr>
      <dsp:spPr>
        <a:xfrm>
          <a:off x="2079937" y="984889"/>
          <a:ext cx="1240165" cy="1239659"/>
        </a:xfrm>
        <a:prstGeom prst="ellipse">
          <a:avLst/>
        </a:pr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5400" kern="1200">
              <a:solidFill>
                <a:sysClr val="windowText" lastClr="000000"/>
              </a:solidFill>
            </a:rPr>
            <a:t>9</a:t>
          </a:r>
          <a:br>
            <a:rPr lang="da-DK" sz="6600" kern="1200">
              <a:solidFill>
                <a:sysClr val="windowText" lastClr="000000"/>
              </a:solidFill>
            </a:rPr>
          </a:br>
          <a:r>
            <a:rPr lang="da-DK" sz="1200" kern="1200">
              <a:solidFill>
                <a:sysClr val="windowText" lastClr="000000"/>
              </a:solidFill>
            </a:rPr>
            <a:t>huskeregler</a:t>
          </a:r>
        </a:p>
      </dsp:txBody>
      <dsp:txXfrm>
        <a:off x="2261555" y="1166433"/>
        <a:ext cx="876929" cy="876571"/>
      </dsp:txXfrm>
    </dsp:sp>
    <dsp:sp modelId="{DA22E65A-7AD0-4D4A-8E26-146AA4C6CCBE}">
      <dsp:nvSpPr>
        <dsp:cNvPr id="0" name=""/>
        <dsp:cNvSpPr/>
      </dsp:nvSpPr>
      <dsp:spPr>
        <a:xfrm rot="16200000">
          <a:off x="2575336" y="849109"/>
          <a:ext cx="249367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249367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>
        <a:off x="2693785" y="853971"/>
        <a:ext cx="12468" cy="12468"/>
      </dsp:txXfrm>
    </dsp:sp>
    <dsp:sp modelId="{7ADFAEEC-E793-4094-A279-392ECEA66675}">
      <dsp:nvSpPr>
        <dsp:cNvPr id="0" name=""/>
        <dsp:cNvSpPr/>
      </dsp:nvSpPr>
      <dsp:spPr>
        <a:xfrm>
          <a:off x="2182088" y="-42453"/>
          <a:ext cx="1035863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Det rigtige lægemiddel </a:t>
          </a:r>
        </a:p>
      </dsp:txBody>
      <dsp:txXfrm>
        <a:off x="2333787" y="71479"/>
        <a:ext cx="732465" cy="550111"/>
      </dsp:txXfrm>
    </dsp:sp>
    <dsp:sp modelId="{17D25ACC-9ABD-4DBF-AF6D-9E3F740984EC}">
      <dsp:nvSpPr>
        <dsp:cNvPr id="0" name=""/>
        <dsp:cNvSpPr/>
      </dsp:nvSpPr>
      <dsp:spPr>
        <a:xfrm rot="18614882">
          <a:off x="3063370" y="1040250"/>
          <a:ext cx="210162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210162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>
        <a:off x="3163197" y="1046092"/>
        <a:ext cx="10508" cy="10508"/>
      </dsp:txXfrm>
    </dsp:sp>
    <dsp:sp modelId="{2F05EF6B-1FD1-4AA4-92A1-36E614DABB78}">
      <dsp:nvSpPr>
        <dsp:cNvPr id="0" name=""/>
        <dsp:cNvSpPr/>
      </dsp:nvSpPr>
      <dsp:spPr>
        <a:xfrm>
          <a:off x="2996289" y="253891"/>
          <a:ext cx="1035863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Den rigtige patient </a:t>
          </a:r>
        </a:p>
      </dsp:txBody>
      <dsp:txXfrm>
        <a:off x="3147988" y="367823"/>
        <a:ext cx="732465" cy="550111"/>
      </dsp:txXfrm>
    </dsp:sp>
    <dsp:sp modelId="{908040F3-D093-4654-BC2A-E13EA15A328B}">
      <dsp:nvSpPr>
        <dsp:cNvPr id="0" name=""/>
        <dsp:cNvSpPr/>
      </dsp:nvSpPr>
      <dsp:spPr>
        <a:xfrm rot="21022709">
          <a:off x="3310440" y="1478892"/>
          <a:ext cx="132720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132720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>
        <a:off x="3373482" y="1486671"/>
        <a:ext cx="6636" cy="6636"/>
      </dsp:txXfrm>
    </dsp:sp>
    <dsp:sp modelId="{B86D2AC7-6A1F-401A-90C7-5AAC03CE6145}">
      <dsp:nvSpPr>
        <dsp:cNvPr id="0" name=""/>
        <dsp:cNvSpPr/>
      </dsp:nvSpPr>
      <dsp:spPr>
        <a:xfrm>
          <a:off x="3429517" y="1004263"/>
          <a:ext cx="1035863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Det rigtige tidspunkt </a:t>
          </a:r>
        </a:p>
      </dsp:txBody>
      <dsp:txXfrm>
        <a:off x="3581216" y="1118195"/>
        <a:ext cx="732465" cy="550111"/>
      </dsp:txXfrm>
    </dsp:sp>
    <dsp:sp modelId="{395E9581-70B2-4C95-BB93-DA7DBDE9FEE7}">
      <dsp:nvSpPr>
        <dsp:cNvPr id="0" name=""/>
        <dsp:cNvSpPr/>
      </dsp:nvSpPr>
      <dsp:spPr>
        <a:xfrm rot="1819880">
          <a:off x="3223019" y="1951561"/>
          <a:ext cx="177540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177540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>
        <a:off x="3307350" y="1958219"/>
        <a:ext cx="8877" cy="8877"/>
      </dsp:txXfrm>
    </dsp:sp>
    <dsp:sp modelId="{EAAC77FF-62A0-4D42-95C4-BB67B99DBEE9}">
      <dsp:nvSpPr>
        <dsp:cNvPr id="0" name=""/>
        <dsp:cNvSpPr/>
      </dsp:nvSpPr>
      <dsp:spPr>
        <a:xfrm>
          <a:off x="3279058" y="1857554"/>
          <a:ext cx="1035863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Den rigtige dosis </a:t>
          </a:r>
        </a:p>
      </dsp:txBody>
      <dsp:txXfrm>
        <a:off x="3430757" y="1971486"/>
        <a:ext cx="732465" cy="550111"/>
      </dsp:txXfrm>
    </dsp:sp>
    <dsp:sp modelId="{B57E0842-2828-4037-878D-046D8ACE9223}">
      <dsp:nvSpPr>
        <dsp:cNvPr id="0" name=""/>
        <dsp:cNvSpPr/>
      </dsp:nvSpPr>
      <dsp:spPr>
        <a:xfrm rot="3741087">
          <a:off x="2918095" y="2257723"/>
          <a:ext cx="259649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259649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>
        <a:off x="3041428" y="2262328"/>
        <a:ext cx="12982" cy="12982"/>
      </dsp:txXfrm>
    </dsp:sp>
    <dsp:sp modelId="{C410842C-CC8C-4ADA-AFAC-901F66257AFE}">
      <dsp:nvSpPr>
        <dsp:cNvPr id="0" name=""/>
        <dsp:cNvSpPr/>
      </dsp:nvSpPr>
      <dsp:spPr>
        <a:xfrm>
          <a:off x="2496223" y="2372053"/>
          <a:ext cx="1619110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Den rigtige administrationsvej </a:t>
          </a:r>
        </a:p>
      </dsp:txBody>
      <dsp:txXfrm>
        <a:off x="2733336" y="2485985"/>
        <a:ext cx="1144884" cy="550111"/>
      </dsp:txXfrm>
    </dsp:sp>
    <dsp:sp modelId="{B1AD1B43-B43C-479B-A5E7-4F67DE37EBBB}">
      <dsp:nvSpPr>
        <dsp:cNvPr id="0" name=""/>
        <dsp:cNvSpPr/>
      </dsp:nvSpPr>
      <dsp:spPr>
        <a:xfrm rot="7038718">
          <a:off x="2228400" y="2258416"/>
          <a:ext cx="256636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256636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 rot="10800000">
        <a:off x="2350302" y="2263096"/>
        <a:ext cx="12831" cy="12831"/>
      </dsp:txXfrm>
    </dsp:sp>
    <dsp:sp modelId="{BFFA0F61-5F2A-45A1-A0D2-FB23A459F025}">
      <dsp:nvSpPr>
        <dsp:cNvPr id="0" name=""/>
        <dsp:cNvSpPr/>
      </dsp:nvSpPr>
      <dsp:spPr>
        <a:xfrm>
          <a:off x="1294158" y="2372055"/>
          <a:ext cx="1617465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Den rigtige lægemiddelform </a:t>
          </a:r>
        </a:p>
      </dsp:txBody>
      <dsp:txXfrm>
        <a:off x="1531030" y="2485987"/>
        <a:ext cx="1143721" cy="550111"/>
      </dsp:txXfrm>
    </dsp:sp>
    <dsp:sp modelId="{221A5A03-20DF-4742-ADB4-42F0FB6B7EC8}">
      <dsp:nvSpPr>
        <dsp:cNvPr id="0" name=""/>
        <dsp:cNvSpPr/>
      </dsp:nvSpPr>
      <dsp:spPr>
        <a:xfrm rot="8980120">
          <a:off x="1999480" y="1951561"/>
          <a:ext cx="177540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177540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 rot="10800000">
        <a:off x="2083812" y="1958219"/>
        <a:ext cx="8877" cy="8877"/>
      </dsp:txXfrm>
    </dsp:sp>
    <dsp:sp modelId="{ACC1699F-7AB5-46FF-A47C-1F3F7B765AE3}">
      <dsp:nvSpPr>
        <dsp:cNvPr id="0" name=""/>
        <dsp:cNvSpPr/>
      </dsp:nvSpPr>
      <dsp:spPr>
        <a:xfrm>
          <a:off x="1085118" y="1857554"/>
          <a:ext cx="1035863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Den rigtige indikation </a:t>
          </a:r>
        </a:p>
      </dsp:txBody>
      <dsp:txXfrm>
        <a:off x="1236817" y="1971486"/>
        <a:ext cx="732465" cy="550111"/>
      </dsp:txXfrm>
    </dsp:sp>
    <dsp:sp modelId="{B0C2EEE3-9FBC-4EA4-AAE2-8BC28D640A94}">
      <dsp:nvSpPr>
        <dsp:cNvPr id="0" name=""/>
        <dsp:cNvSpPr/>
      </dsp:nvSpPr>
      <dsp:spPr>
        <a:xfrm rot="11377291">
          <a:off x="1956879" y="1478892"/>
          <a:ext cx="132720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132720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 rot="10800000">
        <a:off x="2019921" y="1486671"/>
        <a:ext cx="6636" cy="6636"/>
      </dsp:txXfrm>
    </dsp:sp>
    <dsp:sp modelId="{FA8897C0-997A-4171-A747-578E8FA24B9C}">
      <dsp:nvSpPr>
        <dsp:cNvPr id="0" name=""/>
        <dsp:cNvSpPr/>
      </dsp:nvSpPr>
      <dsp:spPr>
        <a:xfrm>
          <a:off x="934659" y="1004263"/>
          <a:ext cx="1035863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Den rigtige virkning </a:t>
          </a:r>
        </a:p>
      </dsp:txBody>
      <dsp:txXfrm>
        <a:off x="1086358" y="1118195"/>
        <a:ext cx="732465" cy="550111"/>
      </dsp:txXfrm>
    </dsp:sp>
    <dsp:sp modelId="{24341135-DD7A-4D3A-8296-AC80D1FD6344}">
      <dsp:nvSpPr>
        <dsp:cNvPr id="0" name=""/>
        <dsp:cNvSpPr/>
      </dsp:nvSpPr>
      <dsp:spPr>
        <a:xfrm rot="13532329">
          <a:off x="2033868" y="1053801"/>
          <a:ext cx="272778" cy="22193"/>
        </a:xfrm>
        <a:custGeom>
          <a:avLst/>
          <a:gdLst/>
          <a:ahLst/>
          <a:cxnLst/>
          <a:rect l="0" t="0" r="0" b="0"/>
          <a:pathLst>
            <a:path>
              <a:moveTo>
                <a:pt x="0" y="11096"/>
              </a:moveTo>
              <a:lnTo>
                <a:pt x="272778" y="11096"/>
              </a:lnTo>
            </a:path>
          </a:pathLst>
        </a:custGeom>
        <a:noFill/>
        <a:ln w="25400" cap="flat" cmpd="sng" algn="ctr">
          <a:solidFill>
            <a:srgbClr val="113C7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a-DK" sz="500" kern="1200"/>
        </a:p>
      </dsp:txBody>
      <dsp:txXfrm rot="10800000">
        <a:off x="2163438" y="1058078"/>
        <a:ext cx="13638" cy="13638"/>
      </dsp:txXfrm>
    </dsp:sp>
    <dsp:sp modelId="{AF16D6E4-59AB-4D36-A8F1-2C65E85EA374}">
      <dsp:nvSpPr>
        <dsp:cNvPr id="0" name=""/>
        <dsp:cNvSpPr/>
      </dsp:nvSpPr>
      <dsp:spPr>
        <a:xfrm>
          <a:off x="1035323" y="236632"/>
          <a:ext cx="1407683" cy="777975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050" kern="1200">
              <a:solidFill>
                <a:sysClr val="windowText" lastClr="000000"/>
              </a:solidFill>
              <a:latin typeface="Georgia" panose="02040502050405020303" pitchFamily="18" charset="0"/>
            </a:rPr>
            <a:t>Den rigtige dokumentation </a:t>
          </a:r>
        </a:p>
      </dsp:txBody>
      <dsp:txXfrm>
        <a:off x="1241473" y="350564"/>
        <a:ext cx="995383" cy="550111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word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Tema1">
  <a:themeElements>
    <a:clrScheme name="KP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FA3C3C"/>
      </a:accent1>
      <a:accent2>
        <a:srgbClr val="FA7878"/>
      </a:accent2>
      <a:accent3>
        <a:srgbClr val="FAAFAF"/>
      </a:accent3>
      <a:accent4>
        <a:srgbClr val="FAE6E6"/>
      </a:accent4>
      <a:accent5>
        <a:srgbClr val="000000"/>
      </a:accent5>
      <a:accent6>
        <a:srgbClr val="6E6E6E"/>
      </a:accent6>
      <a:hlink>
        <a:srgbClr val="A5A5A5"/>
      </a:hlink>
      <a:folHlink>
        <a:srgbClr val="E6E6E6"/>
      </a:folHlink>
    </a:clrScheme>
    <a:fontScheme name="KP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1"/>
        </a:solidFill>
        <a:ln>
          <a:solidFill>
            <a:schemeClr val="tx1"/>
          </a:solidFill>
        </a:ln>
        <a:effectLst/>
      </a:spPr>
      <a:bodyPr rtlCol="0" anchor="ctr"/>
      <a:lstStyle>
        <a:defPPr algn="ctr">
          <a:defRPr dirty="0" err="1"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 w="9525">
          <a:solidFill>
            <a:srgbClr val="192337"/>
          </a:solidFill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sz="1600" b="1" noProof="0" dirty="0">
            <a:solidFill>
              <a:schemeClr val="bg1"/>
            </a:solidFill>
            <a:latin typeface="+mn-lt"/>
            <a:cs typeface="Arial Bold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ema1" id="{470E2E57-F275-4C75-8C81-B4526B52BEED}" vid="{065FD71A-42B9-4E47-A197-698A63DC238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5e9f425-d750-4535-889e-48d4812f028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E473DEE90682CC47BD2D9AC8C9F7CB92" ma:contentTypeVersion="17" ma:contentTypeDescription="Opret et nyt dokument." ma:contentTypeScope="" ma:versionID="5ae695f80015228adeabd06447688e6a">
  <xsd:schema xmlns:xsd="http://www.w3.org/2001/XMLSchema" xmlns:xs="http://www.w3.org/2001/XMLSchema" xmlns:p="http://schemas.microsoft.com/office/2006/metadata/properties" xmlns:ns3="6923449c-7a53-40c2-a20d-c97f2c9d85f0" xmlns:ns4="c5e9f425-d750-4535-889e-48d4812f0284" targetNamespace="http://schemas.microsoft.com/office/2006/metadata/properties" ma:root="true" ma:fieldsID="6b4b79e787d7fc4c219b3edf546688f2" ns3:_="" ns4:_="">
    <xsd:import namespace="6923449c-7a53-40c2-a20d-c97f2c9d85f0"/>
    <xsd:import namespace="c5e9f425-d750-4535-889e-48d4812f028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DateTaken" minOccurs="0"/>
                <xsd:element ref="ns4:MediaServiceAutoKeyPoints" minOccurs="0"/>
                <xsd:element ref="ns4:MediaServiceKeyPoints" minOccurs="0"/>
                <xsd:element ref="ns4:MediaLengthInSeconds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23449c-7a53-40c2-a20d-c97f2c9d85f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Delt med detaljer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Hashværdi for deling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e9f425-d750-4535-889e-48d4812f028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dhol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DFB120AE-C272-47C2-B789-2DD0A19E141D}">
  <ds:schemaRefs>
    <ds:schemaRef ds:uri="http://schemas.microsoft.com/office/2006/metadata/properties"/>
    <ds:schemaRef ds:uri="http://schemas.microsoft.com/office/infopath/2007/PartnerControls"/>
    <ds:schemaRef ds:uri="c5e9f425-d750-4535-889e-48d4812f0284"/>
  </ds:schemaRefs>
</ds:datastoreItem>
</file>

<file path=customXml/itemProps2.xml><?xml version="1.0" encoding="utf-8"?>
<ds:datastoreItem xmlns:ds="http://schemas.openxmlformats.org/officeDocument/2006/customXml" ds:itemID="{00FEF007-A257-49AC-AF6F-B73696A168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923449c-7a53-40c2-a20d-c97f2c9d85f0"/>
    <ds:schemaRef ds:uri="c5e9f425-d750-4535-889e-48d4812f02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2C33D90-4667-436C-9CF8-4489257EE62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47538C16-EC79-42C7-AF8E-7C3A7355970E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3</Pages>
  <Words>6709</Words>
  <Characters>40928</Characters>
  <Application>Microsoft Office Word</Application>
  <DocSecurity>4</DocSecurity>
  <Lines>341</Lines>
  <Paragraphs>95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Filnavn</vt:lpstr>
    </vt:vector>
  </TitlesOfParts>
  <Company>Professionshøjskolen Metropol</Company>
  <LinksUpToDate>false</LinksUpToDate>
  <CharactersWithSpaces>47542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Filnavn</dc:title>
  <dc:subject/>
  <dc:creator>Karen-Marie Olesen</dc:creator>
  <cp:keywords/>
  <dc:description/>
  <cp:lastModifiedBy>Astrid Hede Poulsen</cp:lastModifiedBy>
  <cp:revision>2</cp:revision>
  <cp:lastPrinted>2025-06-11T08:51:00Z</cp:lastPrinted>
  <dcterms:created xsi:type="dcterms:W3CDTF">2026-08-21T09:00:00Z</dcterms:created>
  <dcterms:modified xsi:type="dcterms:W3CDTF">2026-08-21T09:00:00Z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D_ShowDocumentInfo">
    <vt:lpwstr>True</vt:lpwstr>
  </property>
  <property fmtid="{D5CDD505-2E9C-101B-9397-08002B2CF9AE}" pid="3" name="SD_BrandingGraphicBehavior">
    <vt:lpwstr>Report</vt:lpwstr>
  </property>
  <property fmtid="{D5CDD505-2E9C-101B-9397-08002B2CF9AE}" pid="4" name="ContentRemapped">
    <vt:lpwstr>true</vt:lpwstr>
  </property>
  <property fmtid="{D5CDD505-2E9C-101B-9397-08002B2CF9AE}" pid="5" name="CustomerId">
    <vt:lpwstr>kph</vt:lpwstr>
  </property>
  <property fmtid="{D5CDD505-2E9C-101B-9397-08002B2CF9AE}" pid="6" name="TemplateId">
    <vt:lpwstr>636573204509942117</vt:lpwstr>
  </property>
  <property fmtid="{D5CDD505-2E9C-101B-9397-08002B2CF9AE}" pid="7" name="UserProfileId">
    <vt:lpwstr>636888348267986709</vt:lpwstr>
  </property>
  <property fmtid="{D5CDD505-2E9C-101B-9397-08002B2CF9AE}" pid="8" name="ContentTypeId">
    <vt:lpwstr>0x010100E473DEE90682CC47BD2D9AC8C9F7CB92</vt:lpwstr>
  </property>
</Properties>
</file>